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Quattrocento Sans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j/1Yds2na4QUvxjn3lI9tLjDhc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9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jp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7.png"/><Relationship Id="rId5" Type="http://schemas.openxmlformats.org/officeDocument/2006/relationships/image" Target="../media/image5.jp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543116" y="895350"/>
            <a:ext cx="10223500" cy="511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-14190816" y="660400"/>
            <a:ext cx="11664060" cy="6057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 b="1"/>
              <a:t>Улуттук өнүгүү форуму 2024: 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 b="1"/>
              <a:t>Адам капиталы жана туруктуу өнүгүү</a:t>
            </a:r>
            <a:endParaRPr sz="3200" b="1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b="1"/>
              <a:t>Стратегия-2030: Кыргыз Республикасын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ru-RU" sz="3600" b="1"/>
              <a:t>өзгөртүүдө адам капиталынын жаңы сапаты</a:t>
            </a:r>
            <a:endParaRPr sz="4800"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b="1"/>
              <a:t>Амангельдиев Д.Дж.</a:t>
            </a:r>
            <a:endParaRPr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b="1"/>
              <a:t>Кыргыз Республикасынын </a:t>
            </a:r>
            <a:endParaRPr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b="1"/>
              <a:t>Экономика жана коммерция</a:t>
            </a:r>
            <a:endParaRPr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ru-RU" b="1"/>
              <a:t> министри</a:t>
            </a:r>
            <a:endParaRPr b="1"/>
          </a:p>
          <a:p>
            <a:pPr marL="2778125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277812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000" b="1"/>
              <a:t>		2024-ж 4-ноябры</a:t>
            </a:r>
            <a:endParaRPr b="1"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417595" y="93988"/>
            <a:ext cx="3464014" cy="10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92" name="Google Shape;92;p1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5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" name="Google Shape;94;p1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95" name="Google Shape;95;p1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1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97" name="Google Shape;97;p1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152070" y="2111374"/>
            <a:ext cx="11664060" cy="460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78125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899680" y="249019"/>
            <a:ext cx="52095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Улуттук өнүгүү форуму 2024: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Адам капиталы жана туруктуу өнүгүү</a:t>
            </a:r>
            <a:endParaRPr sz="1800" b="1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380518" y="4078420"/>
            <a:ext cx="643073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78125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2778125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Амангельдиев Д.Дж.</a:t>
            </a:r>
            <a:endParaRPr/>
          </a:p>
          <a:p>
            <a:pPr marL="2778125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Кыргыз Республикасынын </a:t>
            </a:r>
            <a:endParaRPr/>
          </a:p>
          <a:p>
            <a:pPr marL="2778125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Экономика жана коммерция</a:t>
            </a:r>
            <a:endParaRPr/>
          </a:p>
          <a:p>
            <a:pPr marL="2778125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министри</a:t>
            </a:r>
            <a:endParaRPr sz="1800" b="1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3345625" y="2305600"/>
            <a:ext cx="57249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СТРАТЕГИЯ-2030:</a:t>
            </a:r>
            <a:endParaRPr sz="4800" b="1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Кыргыз Республикасын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өзгөртүүдө адам капиталынын жаңы сапаты</a:t>
            </a:r>
            <a:endParaRPr sz="24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065393" y="6309084"/>
            <a:ext cx="20287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2024-ж 4-ноябры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7938" y="260215"/>
            <a:ext cx="3464014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-8114" y="-73767"/>
            <a:ext cx="12208239" cy="6920742"/>
            <a:chOff x="-16239" y="-62742"/>
            <a:chExt cx="12208239" cy="6920742"/>
          </a:xfrm>
        </p:grpSpPr>
        <p:sp>
          <p:nvSpPr>
            <p:cNvPr id="110" name="Google Shape;110;p2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" name="Google Shape;112;p2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13" name="Google Shape;113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4" name="Google Shape;114;p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15" name="Google Shape;115;p2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"/>
          <p:cNvSpPr txBox="1"/>
          <p:nvPr/>
        </p:nvSpPr>
        <p:spPr>
          <a:xfrm>
            <a:off x="3858925" y="1483850"/>
            <a:ext cx="8092200" cy="3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attrocento Sans"/>
              <a:buNone/>
            </a:pPr>
            <a:r>
              <a:rPr lang="ru-RU" sz="30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«Адам ресурсу - биздин башкы байлыгыбыз… адам капиталына болгон инвестициялар келечекте он эсе эмес, эң аз дегенде жүз эсе кайтарылат»</a:t>
            </a:r>
            <a:endParaRPr sz="30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attrocento Sans"/>
              <a:buNone/>
            </a:pPr>
            <a:endParaRPr sz="3000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Quattrocento Sans"/>
              <a:buNone/>
            </a:pPr>
            <a:r>
              <a:rPr lang="ru-RU" sz="3000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 Садыр Жапаров</a:t>
            </a:r>
            <a:endParaRPr sz="3000" b="1" i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18" name="Google Shape;118;p2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175" y="1085350"/>
            <a:ext cx="2911775" cy="32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3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25" name="Google Shape;125;p3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3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28" name="Google Shape;128;p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30" name="Google Shape;130;p3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1" name="Google Shape;13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/>
        </p:nvSpPr>
        <p:spPr>
          <a:xfrm>
            <a:off x="4542114" y="288535"/>
            <a:ext cx="6567135" cy="65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attrocento Sans"/>
              <a:buNone/>
            </a:pPr>
            <a:r>
              <a:rPr lang="ru-RU" sz="2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МАКРОЭКОНОМИКАЛЫК КӨРСӨТКҮЧТӨР</a:t>
            </a:r>
            <a:endParaRPr sz="2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391750" y="2704850"/>
            <a:ext cx="2963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ЭКОНОМИКАЛЫК ӨСҮШ 2021-ЖЫЛДАН 2024-ЖЫЛГА ЧЕЙИН (9 АЙЫ) ОРТОЧО 6,9% ГА ӨСТҮ </a:t>
            </a:r>
            <a:endParaRPr sz="1500"/>
          </a:p>
        </p:txBody>
      </p:sp>
      <p:pic>
        <p:nvPicPr>
          <p:cNvPr id="134" name="Google Shape;134;p3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8800" y="1447100"/>
            <a:ext cx="8075126" cy="516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4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41" name="Google Shape;141;p4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3" name="Google Shape;143;p4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44" name="Google Shape;144;p4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" name="Google Shape;145;p4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46" name="Google Shape;146;p4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"/>
          <p:cNvSpPr txBox="1"/>
          <p:nvPr/>
        </p:nvSpPr>
        <p:spPr>
          <a:xfrm>
            <a:off x="4667249" y="345988"/>
            <a:ext cx="64419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ЭМГЕК ЖАНА КАПИТАЛДЫН САЛЫМЫ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 rot="-5400000">
            <a:off x="261616" y="1791789"/>
            <a:ext cx="10118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2021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 rot="-5400000">
            <a:off x="261616" y="4616611"/>
            <a:ext cx="101181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2022</a:t>
            </a:r>
            <a:endParaRPr/>
          </a:p>
        </p:txBody>
      </p:sp>
      <p:sp>
        <p:nvSpPr>
          <p:cNvPr id="151" name="Google Shape;151;p4"/>
          <p:cNvSpPr txBox="1"/>
          <p:nvPr/>
        </p:nvSpPr>
        <p:spPr>
          <a:xfrm rot="-5400000">
            <a:off x="6079643" y="1754945"/>
            <a:ext cx="1011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2023</a:t>
            </a:r>
            <a:endParaRPr/>
          </a:p>
        </p:txBody>
      </p:sp>
      <p:sp>
        <p:nvSpPr>
          <p:cNvPr id="152" name="Google Shape;152;p4"/>
          <p:cNvSpPr txBox="1"/>
          <p:nvPr/>
        </p:nvSpPr>
        <p:spPr>
          <a:xfrm rot="-5400000">
            <a:off x="6079643" y="4579767"/>
            <a:ext cx="1011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2024</a:t>
            </a:r>
            <a:endParaRPr/>
          </a:p>
        </p:txBody>
      </p:sp>
      <p:pic>
        <p:nvPicPr>
          <p:cNvPr id="153" name="Google Shape;153;p4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72483" y="6244272"/>
            <a:ext cx="525448" cy="486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83556" y="3939779"/>
            <a:ext cx="468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53349" y="3852496"/>
            <a:ext cx="468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53345" y="1197420"/>
            <a:ext cx="468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81525" y="1113700"/>
            <a:ext cx="4680000" cy="25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5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63" name="Google Shape;163;p5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5" name="Google Shape;165;p5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66" name="Google Shape;166;p5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5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68" name="Google Shape;168;p5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69" name="Google Shape;169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7708" y="1497600"/>
            <a:ext cx="5399999" cy="50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9310" y="1444100"/>
            <a:ext cx="5400000" cy="503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6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78" name="Google Shape;178;p6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0" name="Google Shape;180;p6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81" name="Google Shape;181;p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2" name="Google Shape;182;p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83" name="Google Shape;183;p6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84" name="Google Shape;18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 txBox="1"/>
          <p:nvPr/>
        </p:nvSpPr>
        <p:spPr>
          <a:xfrm>
            <a:off x="4277199" y="222746"/>
            <a:ext cx="68961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КЫРГЫЗ РЕСПУБЛИКАСЫН 2030-ЖЫЛГА ЧЕЙИН ӨНҮКТҮРҮҮНҮН УЛУТТУК ПРОГРАММАСЫНЫН 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8087435" y="1966399"/>
            <a:ext cx="2370393" cy="411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Максаттар:</a:t>
            </a:r>
            <a:endParaRPr/>
          </a:p>
        </p:txBody>
      </p:sp>
      <p:grpSp>
        <p:nvGrpSpPr>
          <p:cNvPr id="187" name="Google Shape;187;p6"/>
          <p:cNvGrpSpPr/>
          <p:nvPr/>
        </p:nvGrpSpPr>
        <p:grpSpPr>
          <a:xfrm>
            <a:off x="1718615" y="1863182"/>
            <a:ext cx="3685162" cy="4395086"/>
            <a:chOff x="724876" y="2676049"/>
            <a:chExt cx="2414764" cy="4395086"/>
          </a:xfrm>
        </p:grpSpPr>
        <p:sp>
          <p:nvSpPr>
            <p:cNvPr id="188" name="Google Shape;188;p6"/>
            <p:cNvSpPr/>
            <p:nvPr/>
          </p:nvSpPr>
          <p:spPr>
            <a:xfrm>
              <a:off x="724876" y="3797497"/>
              <a:ext cx="2395524" cy="1028905"/>
            </a:xfrm>
            <a:custGeom>
              <a:avLst/>
              <a:gdLst/>
              <a:ahLst/>
              <a:cxnLst/>
              <a:rect l="l" t="t" r="r" b="b"/>
              <a:pathLst>
                <a:path w="2395524" h="1028905" extrusionOk="0">
                  <a:moveTo>
                    <a:pt x="0" y="171488"/>
                  </a:moveTo>
                  <a:cubicBezTo>
                    <a:pt x="0" y="76778"/>
                    <a:pt x="76778" y="0"/>
                    <a:pt x="171488" y="0"/>
                  </a:cubicBezTo>
                  <a:lnTo>
                    <a:pt x="2224036" y="0"/>
                  </a:lnTo>
                  <a:cubicBezTo>
                    <a:pt x="2318746" y="0"/>
                    <a:pt x="2395524" y="76778"/>
                    <a:pt x="2395524" y="171488"/>
                  </a:cubicBezTo>
                  <a:lnTo>
                    <a:pt x="2395524" y="857417"/>
                  </a:lnTo>
                  <a:cubicBezTo>
                    <a:pt x="2395524" y="952127"/>
                    <a:pt x="2318746" y="1028905"/>
                    <a:pt x="2224036" y="1028905"/>
                  </a:cubicBezTo>
                  <a:lnTo>
                    <a:pt x="171488" y="1028905"/>
                  </a:lnTo>
                  <a:cubicBezTo>
                    <a:pt x="76778" y="1028905"/>
                    <a:pt x="0" y="952127"/>
                    <a:pt x="0" y="857417"/>
                  </a:cubicBezTo>
                  <a:lnTo>
                    <a:pt x="0" y="171488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111175" tIns="80700" rIns="111175" bIns="80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Quattrocento Sans"/>
                <a:buNone/>
              </a:pPr>
              <a:r>
                <a:rPr lang="ru-RU" sz="1800" b="1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Экспорт</a:t>
              </a:r>
              <a:endParaRPr/>
            </a:p>
          </p:txBody>
        </p:sp>
        <p:grpSp>
          <p:nvGrpSpPr>
            <p:cNvPr id="189" name="Google Shape;189;p6"/>
            <p:cNvGrpSpPr/>
            <p:nvPr/>
          </p:nvGrpSpPr>
          <p:grpSpPr>
            <a:xfrm>
              <a:off x="724876" y="2676049"/>
              <a:ext cx="2414764" cy="4395086"/>
              <a:chOff x="724876" y="2676049"/>
              <a:chExt cx="2414764" cy="4395086"/>
            </a:xfrm>
          </p:grpSpPr>
          <p:sp>
            <p:nvSpPr>
              <p:cNvPr id="190" name="Google Shape;190;p6"/>
              <p:cNvSpPr/>
              <p:nvPr/>
            </p:nvSpPr>
            <p:spPr>
              <a:xfrm>
                <a:off x="724876" y="2676049"/>
                <a:ext cx="2395524" cy="1028905"/>
              </a:xfrm>
              <a:custGeom>
                <a:avLst/>
                <a:gdLst/>
                <a:ahLst/>
                <a:cxnLst/>
                <a:rect l="l" t="t" r="r" b="b"/>
                <a:pathLst>
                  <a:path w="2395524" h="1028905" extrusionOk="0">
                    <a:moveTo>
                      <a:pt x="0" y="171488"/>
                    </a:moveTo>
                    <a:cubicBezTo>
                      <a:pt x="0" y="76778"/>
                      <a:pt x="76778" y="0"/>
                      <a:pt x="171488" y="0"/>
                    </a:cubicBezTo>
                    <a:lnTo>
                      <a:pt x="2224036" y="0"/>
                    </a:lnTo>
                    <a:cubicBezTo>
                      <a:pt x="2318746" y="0"/>
                      <a:pt x="2395524" y="76778"/>
                      <a:pt x="2395524" y="171488"/>
                    </a:cubicBezTo>
                    <a:lnTo>
                      <a:pt x="2395524" y="857417"/>
                    </a:lnTo>
                    <a:cubicBezTo>
                      <a:pt x="2395524" y="952127"/>
                      <a:pt x="2318746" y="1028905"/>
                      <a:pt x="2224036" y="1028905"/>
                    </a:cubicBezTo>
                    <a:lnTo>
                      <a:pt x="171488" y="1028905"/>
                    </a:lnTo>
                    <a:cubicBezTo>
                      <a:pt x="76778" y="1028905"/>
                      <a:pt x="0" y="952127"/>
                      <a:pt x="0" y="857417"/>
                    </a:cubicBezTo>
                    <a:lnTo>
                      <a:pt x="0" y="17148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1175" tIns="80700" rIns="111175" bIns="80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Quattrocento Sans"/>
                  <a:buNone/>
                </a:pPr>
                <a:r>
                  <a:rPr lang="ru-RU" sz="1800" b="1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Индустриялаштыруу</a:t>
                </a:r>
                <a:endParaRPr sz="1800" b="1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1" name="Google Shape;191;p6"/>
              <p:cNvSpPr/>
              <p:nvPr/>
            </p:nvSpPr>
            <p:spPr>
              <a:xfrm>
                <a:off x="744116" y="6042230"/>
                <a:ext cx="2395524" cy="1028905"/>
              </a:xfrm>
              <a:custGeom>
                <a:avLst/>
                <a:gdLst/>
                <a:ahLst/>
                <a:cxnLst/>
                <a:rect l="l" t="t" r="r" b="b"/>
                <a:pathLst>
                  <a:path w="2395524" h="1028905" extrusionOk="0">
                    <a:moveTo>
                      <a:pt x="0" y="171488"/>
                    </a:moveTo>
                    <a:cubicBezTo>
                      <a:pt x="0" y="76778"/>
                      <a:pt x="76778" y="0"/>
                      <a:pt x="171488" y="0"/>
                    </a:cubicBezTo>
                    <a:lnTo>
                      <a:pt x="2224036" y="0"/>
                    </a:lnTo>
                    <a:cubicBezTo>
                      <a:pt x="2318746" y="0"/>
                      <a:pt x="2395524" y="76778"/>
                      <a:pt x="2395524" y="171488"/>
                    </a:cubicBezTo>
                    <a:lnTo>
                      <a:pt x="2395524" y="857417"/>
                    </a:lnTo>
                    <a:cubicBezTo>
                      <a:pt x="2395524" y="952127"/>
                      <a:pt x="2318746" y="1028905"/>
                      <a:pt x="2224036" y="1028905"/>
                    </a:cubicBezTo>
                    <a:lnTo>
                      <a:pt x="171488" y="1028905"/>
                    </a:lnTo>
                    <a:cubicBezTo>
                      <a:pt x="76778" y="1028905"/>
                      <a:pt x="0" y="952127"/>
                      <a:pt x="0" y="857417"/>
                    </a:cubicBezTo>
                    <a:lnTo>
                      <a:pt x="0" y="17148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1175" tIns="80700" rIns="111175" bIns="80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Quattrocento Sans"/>
                  <a:buNone/>
                </a:pPr>
                <a:r>
                  <a:rPr lang="ru-RU" sz="1800" b="1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Кытай-Кыргызстан-Өзбекстан темир жолу</a:t>
                </a:r>
                <a:endParaRPr sz="1800" b="1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6"/>
              <p:cNvSpPr/>
              <p:nvPr/>
            </p:nvSpPr>
            <p:spPr>
              <a:xfrm>
                <a:off x="744116" y="4920782"/>
                <a:ext cx="2395524" cy="1028905"/>
              </a:xfrm>
              <a:custGeom>
                <a:avLst/>
                <a:gdLst/>
                <a:ahLst/>
                <a:cxnLst/>
                <a:rect l="l" t="t" r="r" b="b"/>
                <a:pathLst>
                  <a:path w="2395524" h="1028905" extrusionOk="0">
                    <a:moveTo>
                      <a:pt x="0" y="171488"/>
                    </a:moveTo>
                    <a:cubicBezTo>
                      <a:pt x="0" y="76778"/>
                      <a:pt x="76778" y="0"/>
                      <a:pt x="171488" y="0"/>
                    </a:cubicBezTo>
                    <a:lnTo>
                      <a:pt x="2224036" y="0"/>
                    </a:lnTo>
                    <a:cubicBezTo>
                      <a:pt x="2318746" y="0"/>
                      <a:pt x="2395524" y="76778"/>
                      <a:pt x="2395524" y="171488"/>
                    </a:cubicBezTo>
                    <a:lnTo>
                      <a:pt x="2395524" y="857417"/>
                    </a:lnTo>
                    <a:cubicBezTo>
                      <a:pt x="2395524" y="952127"/>
                      <a:pt x="2318746" y="1028905"/>
                      <a:pt x="2224036" y="1028905"/>
                    </a:cubicBezTo>
                    <a:lnTo>
                      <a:pt x="171488" y="1028905"/>
                    </a:lnTo>
                    <a:cubicBezTo>
                      <a:pt x="76778" y="1028905"/>
                      <a:pt x="0" y="952127"/>
                      <a:pt x="0" y="857417"/>
                    </a:cubicBezTo>
                    <a:lnTo>
                      <a:pt x="0" y="17148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11175" tIns="80700" rIns="111175" bIns="80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Quattrocento Sans"/>
                  <a:buNone/>
                </a:pPr>
                <a:r>
                  <a:rPr lang="ru-RU" sz="1800" b="1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Камбар-Ата-1</a:t>
                </a:r>
                <a:endParaRPr sz="1800" b="1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193" name="Google Shape;193;p6" descr="Изображение выглядит как черный, темнота&#10;&#10;Автоматически созданное описание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5679" y="1907885"/>
            <a:ext cx="700938" cy="700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 descr="Изображение выглядит как черный, темнота&#10;&#10;Автоматически созданное описание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1904" y="3099794"/>
            <a:ext cx="767356" cy="76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 descr="Изображение выглядит как черный, темнота&#10;&#10;Автоматически созданное описание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5452" y="4256713"/>
            <a:ext cx="609604" cy="60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 descr="Изображение выглядит как черный, темнота&#10;&#10;Автоматически созданное описание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8034" y="5340762"/>
            <a:ext cx="704440" cy="70444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6"/>
          <p:cNvSpPr/>
          <p:nvPr/>
        </p:nvSpPr>
        <p:spPr>
          <a:xfrm>
            <a:off x="7131299" y="2640760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7131299" y="3617014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7131299" y="4588235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7131299" y="5564489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7363965" y="3723509"/>
            <a:ext cx="3793492" cy="664083"/>
          </a:xfrm>
          <a:custGeom>
            <a:avLst/>
            <a:gdLst/>
            <a:ahLst/>
            <a:cxnLst/>
            <a:rect l="l" t="t" r="r" b="b"/>
            <a:pathLst>
              <a:path w="664082" h="4433906" extrusionOk="0">
                <a:moveTo>
                  <a:pt x="664082" y="739002"/>
                </a:moveTo>
                <a:lnTo>
                  <a:pt x="664082" y="3694904"/>
                </a:lnTo>
                <a:cubicBezTo>
                  <a:pt x="664082" y="4103047"/>
                  <a:pt x="656660" y="4433906"/>
                  <a:pt x="647505" y="4433906"/>
                </a:cubicBezTo>
                <a:lnTo>
                  <a:pt x="0" y="4433906"/>
                </a:lnTo>
                <a:lnTo>
                  <a:pt x="0" y="4433906"/>
                </a:lnTo>
                <a:lnTo>
                  <a:pt x="0" y="0"/>
                </a:lnTo>
                <a:lnTo>
                  <a:pt x="0" y="0"/>
                </a:lnTo>
                <a:lnTo>
                  <a:pt x="647505" y="0"/>
                </a:lnTo>
                <a:cubicBezTo>
                  <a:pt x="656660" y="0"/>
                  <a:pt x="664082" y="330859"/>
                  <a:pt x="664082" y="739002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42225" tIns="45100" rIns="45100" bIns="45100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Бюджеттин дефицити 3% жогору эмес</a:t>
            </a:r>
            <a:endParaRPr sz="2000" b="1" i="0" u="none" strike="noStrike" cap="non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7043757" y="4622318"/>
            <a:ext cx="4433907" cy="731820"/>
          </a:xfrm>
          <a:custGeom>
            <a:avLst/>
            <a:gdLst/>
            <a:ahLst/>
            <a:cxnLst/>
            <a:rect l="l" t="t" r="r" b="b"/>
            <a:pathLst>
              <a:path w="731819" h="4433906" extrusionOk="0">
                <a:moveTo>
                  <a:pt x="731819" y="738999"/>
                </a:moveTo>
                <a:lnTo>
                  <a:pt x="731819" y="3694907"/>
                </a:lnTo>
                <a:cubicBezTo>
                  <a:pt x="731819" y="4103041"/>
                  <a:pt x="722806" y="4433903"/>
                  <a:pt x="711687" y="4433903"/>
                </a:cubicBezTo>
                <a:lnTo>
                  <a:pt x="0" y="4433903"/>
                </a:lnTo>
                <a:lnTo>
                  <a:pt x="0" y="4433903"/>
                </a:lnTo>
                <a:lnTo>
                  <a:pt x="0" y="3"/>
                </a:lnTo>
                <a:lnTo>
                  <a:pt x="0" y="3"/>
                </a:lnTo>
                <a:lnTo>
                  <a:pt x="711687" y="3"/>
                </a:lnTo>
                <a:cubicBezTo>
                  <a:pt x="722806" y="3"/>
                  <a:pt x="731819" y="330865"/>
                  <a:pt x="731819" y="738999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42225" tIns="48400" rIns="48400" bIns="48425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ТӨМ жетүү боюнча топ 30 өлкөнүн ичине кирүү</a:t>
            </a:r>
            <a:endParaRPr sz="2000" b="1" i="0" u="none" strike="noStrike" cap="non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7520627" y="5626505"/>
            <a:ext cx="3504010" cy="731820"/>
          </a:xfrm>
          <a:custGeom>
            <a:avLst/>
            <a:gdLst/>
            <a:ahLst/>
            <a:cxnLst/>
            <a:rect l="l" t="t" r="r" b="b"/>
            <a:pathLst>
              <a:path w="731819" h="4433906" extrusionOk="0">
                <a:moveTo>
                  <a:pt x="731819" y="738999"/>
                </a:moveTo>
                <a:lnTo>
                  <a:pt x="731819" y="3694907"/>
                </a:lnTo>
                <a:cubicBezTo>
                  <a:pt x="731819" y="4103041"/>
                  <a:pt x="722806" y="4433903"/>
                  <a:pt x="711687" y="4433903"/>
                </a:cubicBezTo>
                <a:lnTo>
                  <a:pt x="0" y="4433903"/>
                </a:lnTo>
                <a:lnTo>
                  <a:pt x="0" y="4433903"/>
                </a:lnTo>
                <a:lnTo>
                  <a:pt x="0" y="3"/>
                </a:lnTo>
                <a:lnTo>
                  <a:pt x="0" y="3"/>
                </a:lnTo>
                <a:lnTo>
                  <a:pt x="711687" y="3"/>
                </a:lnTo>
                <a:cubicBezTo>
                  <a:pt x="722806" y="3"/>
                  <a:pt x="731819" y="330865"/>
                  <a:pt x="731819" y="738999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42225" tIns="48400" rIns="48400" bIns="48425" anchor="ctr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Финансылык-өнөр-жай кластерлери</a:t>
            </a:r>
            <a:endParaRPr sz="2000" b="1" i="0" u="none" strike="noStrike" cap="non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6844724" y="2728313"/>
            <a:ext cx="4504494" cy="734454"/>
          </a:xfrm>
          <a:custGeom>
            <a:avLst/>
            <a:gdLst/>
            <a:ahLst/>
            <a:cxnLst/>
            <a:rect l="l" t="t" r="r" b="b"/>
            <a:pathLst>
              <a:path w="734454" h="4504494" extrusionOk="0">
                <a:moveTo>
                  <a:pt x="734454" y="750761"/>
                </a:moveTo>
                <a:lnTo>
                  <a:pt x="734454" y="3753733"/>
                </a:lnTo>
                <a:cubicBezTo>
                  <a:pt x="734454" y="4168368"/>
                  <a:pt x="725518" y="4504494"/>
                  <a:pt x="714495" y="4504494"/>
                </a:cubicBezTo>
                <a:lnTo>
                  <a:pt x="0" y="4504494"/>
                </a:lnTo>
                <a:lnTo>
                  <a:pt x="0" y="4504494"/>
                </a:lnTo>
                <a:lnTo>
                  <a:pt x="0" y="0"/>
                </a:lnTo>
                <a:lnTo>
                  <a:pt x="0" y="0"/>
                </a:lnTo>
                <a:lnTo>
                  <a:pt x="714495" y="0"/>
                </a:lnTo>
                <a:cubicBezTo>
                  <a:pt x="725518" y="0"/>
                  <a:pt x="734454" y="336126"/>
                  <a:pt x="734454" y="7507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42225" tIns="48550" rIns="48550" bIns="48550" anchor="t" anchorCtr="0">
            <a:noAutofit/>
          </a:bodyPr>
          <a:lstStyle/>
          <a:p>
            <a:pPr marL="0" marR="0" lvl="1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ИДП көлөмүн 30 млдр АКШ долларына жеткирүү</a:t>
            </a:r>
            <a:endParaRPr sz="2000" b="1" i="0" u="none" strike="noStrike" cap="non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1" indent="0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5" name="Google Shape;205;p6"/>
          <p:cNvSpPr/>
          <p:nvPr/>
        </p:nvSpPr>
        <p:spPr>
          <a:xfrm rot="10800000">
            <a:off x="5849715" y="1503861"/>
            <a:ext cx="1990015" cy="515316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  <a:effectLst>
            <a:outerShdw blurRad="3810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6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7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212" name="Google Shape;212;p7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4" name="Google Shape;214;p7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15" name="Google Shape;215;p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17" name="Google Shape;217;p7" descr="Изображение выглядит как логотип, эмблема, круг, символ&#10;&#10;Автоматически созданное описание"/>
          <p:cNvPicPr preferRelativeResize="0"/>
          <p:nvPr/>
        </p:nvPicPr>
        <p:blipFill rotWithShape="1">
          <a:blip r:embed="rId5">
            <a:alphaModFix/>
          </a:blip>
          <a:srcRect l="28512" t="11791" r="28512" b="11809"/>
          <a:stretch/>
        </p:blipFill>
        <p:spPr>
          <a:xfrm>
            <a:off x="11293067" y="196474"/>
            <a:ext cx="698876" cy="698876"/>
          </a:xfrm>
          <a:custGeom>
            <a:avLst/>
            <a:gdLst/>
            <a:ahLst/>
            <a:cxnLst/>
            <a:rect l="l" t="t" r="r" b="b"/>
            <a:pathLst>
              <a:path w="5239502" h="5239502" extrusionOk="0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18" name="Google Shape;218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7"/>
          <p:cNvSpPr txBox="1"/>
          <p:nvPr/>
        </p:nvSpPr>
        <p:spPr>
          <a:xfrm>
            <a:off x="7532537" y="361246"/>
            <a:ext cx="35767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МЫНДАН АРКЫ ПЛАНДАР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661315" y="1701412"/>
            <a:ext cx="7821612" cy="8239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690015" y="2795237"/>
            <a:ext cx="7821612" cy="8239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3023515" y="3896046"/>
            <a:ext cx="7821612" cy="8239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4041103" y="4996855"/>
            <a:ext cx="7821612" cy="82391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 txBox="1">
            <a:spLocks noGrp="1"/>
          </p:cNvSpPr>
          <p:nvPr>
            <p:ph type="body" idx="1"/>
          </p:nvPr>
        </p:nvSpPr>
        <p:spPr>
          <a:xfrm>
            <a:off x="792680" y="1835564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Квалификацияны жогорулатуу жана кайра квалификациялоо программасы</a:t>
            </a:r>
            <a:endParaRPr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1821380" y="2918931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ru-RU" sz="2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Ишкердикти өнүктүрүүнү колдоо фонду</a:t>
            </a:r>
            <a:endParaRPr sz="2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3227507" y="4041215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ru-RU" sz="2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Квалификациялуу кадрларды тартуу</a:t>
            </a:r>
            <a:endParaRPr sz="2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4172468" y="5120698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ru-RU" sz="2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Миграциялык саясат</a:t>
            </a:r>
            <a:endParaRPr sz="2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8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234" name="Google Shape;234;p8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6" name="Google Shape;236;p8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37" name="Google Shape;237;p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39" name="Google Shape;23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938" y="260215"/>
            <a:ext cx="4368855" cy="1362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 descr="Изображение выглядит как Прямоугольник, символ, Графика, дизайн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 txBox="1"/>
          <p:nvPr/>
        </p:nvSpPr>
        <p:spPr>
          <a:xfrm>
            <a:off x="2129572" y="2686136"/>
            <a:ext cx="8264886" cy="1501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КӨҢҮЛ БУРГАНДАРЫҢЫЗ ҮЧҮН РАХМАТ!</a:t>
            </a:r>
            <a:endParaRPr sz="4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Widescreen</PresentationFormat>
  <Paragraphs>53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Quattrocento Sans</vt:lpstr>
      <vt:lpstr>Arial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Seyitov Choro</dc:creator>
  <cp:lastModifiedBy>Kanykey Orozbaeva</cp:lastModifiedBy>
  <cp:revision>1</cp:revision>
  <dcterms:created xsi:type="dcterms:W3CDTF">2023-10-31T14:19:50Z</dcterms:created>
  <dcterms:modified xsi:type="dcterms:W3CDTF">2024-11-03T11:37:36Z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