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1"/>
  </p:notesMasterIdLst>
  <p:sldIdLst>
    <p:sldId id="1172" r:id="rId6"/>
    <p:sldId id="1062" r:id="rId7"/>
    <p:sldId id="3659" r:id="rId8"/>
    <p:sldId id="267" r:id="rId9"/>
    <p:sldId id="269" r:id="rId10"/>
    <p:sldId id="270" r:id="rId11"/>
    <p:sldId id="2147470580" r:id="rId12"/>
    <p:sldId id="261" r:id="rId13"/>
    <p:sldId id="262" r:id="rId14"/>
    <p:sldId id="2147470576" r:id="rId15"/>
    <p:sldId id="2147470581" r:id="rId16"/>
    <p:sldId id="2147470560" r:id="rId17"/>
    <p:sldId id="2147470583" r:id="rId18"/>
    <p:sldId id="2147470588" r:id="rId19"/>
    <p:sldId id="21474705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3DF55B-8D87-F53E-6535-93732187EEA2}" name="PIENAAR Anna Charis" initials="AP" userId="S::apienaar@iom.int::9fe1e3b2-4fe4-48b1-99a6-79b10717b40c" providerId="AD"/>
  <p188:author id="{C1B9E36A-0F0A-5D2A-AD9D-2D0BF866EA45}" name="Jobst KOEHLER" initials="JK" userId="S::jkoehler@iom.int::82eb0705-1418-47de-b786-6472818abbe0" providerId="AD"/>
  <p188:author id="{B724EDA2-0F1A-1095-1EDE-2D8116893065}" name="HICKCOX Audrey" initials="HA" userId="S::ahickcox@iom.int::7a019b77-95cd-47d4-bcba-d5022fa0abe5" providerId="AD"/>
  <p188:author id="{AB0FA3D1-D8E0-6190-3CDC-B71C3CE14300}" name="McGREGOR Sarah" initials="MS" userId="S::smcgregor@iom.int::89a38cd2-896a-4b3e-8b32-ac0e9cc5916f" providerId="AD"/>
  <p188:author id="{896509DF-8D5E-8DBB-5C94-7DAECBA71A3D}" name="Franzis Wimmer" initials="FW" userId="S::franzis.wimmer@amfori.org::9495d512-66b5-442a-9b2b-f01e73a357de" providerId="AD"/>
  <p188:author id="{386D62EB-A012-C9BC-A864-FAA52A78AD9C}" name="VAN DER VOORT Evan Cornelis Adrianus" initials="EV" userId="S::evandervoort@iom.int::2d0fba5b-49c1-4e39-bdda-f8340c6143a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35" autoAdjust="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4" Type="http://schemas.openxmlformats.org/officeDocument/2006/relationships/theme" Target="theme/theme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1CA394-C3ED-42E7-9329-0BC73BE7B61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65E2C58E-2893-4F8A-85E7-EB8DA69B25A1}">
      <dgm:prSet phldrT="[Text]" custT="1"/>
      <dgm:spPr>
        <a:noFill/>
        <a:ln>
          <a:noFill/>
        </a:ln>
      </dgm:spPr>
      <dgm:t>
        <a:bodyPr/>
        <a:lstStyle/>
        <a:p>
          <a:r>
            <a:rPr lang="ru-RU" sz="2400" kern="1200" dirty="0">
              <a:solidFill>
                <a:srgbClr val="00427E"/>
              </a:solidFill>
              <a:ea typeface="+mn-ea"/>
              <a:cs typeface="+mn-cs"/>
              <a:sym typeface="Calibri"/>
            </a:rPr>
            <a:t>Разница в доходах и занятости</a:t>
          </a:r>
          <a:endParaRPr lang="en-US" sz="2400" kern="1200" dirty="0">
            <a:solidFill>
              <a:srgbClr val="00427E"/>
            </a:solidFill>
            <a:latin typeface="Akrobat" panose="00000600000000000000" pitchFamily="2" charset="0"/>
            <a:ea typeface="+mn-ea"/>
            <a:cs typeface="+mn-cs"/>
          </a:endParaRPr>
        </a:p>
      </dgm:t>
    </dgm:pt>
    <dgm:pt modelId="{8A85C9BD-EE4D-48DE-9EA4-196AA88B1CA7}" type="parTrans" cxnId="{6D2FC37B-D3B5-4DA6-87F9-F7567D8917AA}">
      <dgm:prSet/>
      <dgm:spPr/>
      <dgm:t>
        <a:bodyPr/>
        <a:lstStyle/>
        <a:p>
          <a:endParaRPr lang="en-US"/>
        </a:p>
      </dgm:t>
    </dgm:pt>
    <dgm:pt modelId="{406E4059-0B2B-4FF8-A5CD-4DCA68A9546D}" type="sibTrans" cxnId="{6D2FC37B-D3B5-4DA6-87F9-F7567D8917AA}">
      <dgm:prSet/>
      <dgm:spPr/>
      <dgm:t>
        <a:bodyPr/>
        <a:lstStyle/>
        <a:p>
          <a:endParaRPr lang="en-US"/>
        </a:p>
      </dgm:t>
    </dgm:pt>
    <dgm:pt modelId="{45AB6814-DBC9-437C-9546-D71A77744BCC}">
      <dgm:prSet phldrT="[Text]" custT="1"/>
      <dgm:spPr>
        <a:noFill/>
        <a:ln>
          <a:noFill/>
        </a:ln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lt1"/>
            </a:buClr>
            <a:buSzPts val="1600"/>
            <a:buNone/>
          </a:pPr>
          <a:r>
            <a:rPr lang="ru-RU" sz="2400" kern="1200" dirty="0">
              <a:solidFill>
                <a:srgbClr val="00427E"/>
              </a:solidFill>
              <a:ea typeface="+mn-ea"/>
              <a:cs typeface="+mn-cs"/>
              <a:sym typeface="Calibri"/>
            </a:rPr>
            <a:t>Старение и демографические сдвиги</a:t>
          </a:r>
          <a:endParaRPr lang="en-US" sz="2400" kern="1200" dirty="0">
            <a:solidFill>
              <a:srgbClr val="00427E"/>
            </a:solidFill>
            <a:latin typeface="Akrobat" panose="00000600000000000000" pitchFamily="2" charset="0"/>
            <a:ea typeface="+mn-ea"/>
            <a:cs typeface="+mn-cs"/>
          </a:endParaRPr>
        </a:p>
      </dgm:t>
    </dgm:pt>
    <dgm:pt modelId="{047A31A0-CBBA-4EBA-ADF8-25B00F08C39D}" type="parTrans" cxnId="{6BC92E57-7A97-485C-B3A5-BC5530425258}">
      <dgm:prSet/>
      <dgm:spPr/>
      <dgm:t>
        <a:bodyPr/>
        <a:lstStyle/>
        <a:p>
          <a:endParaRPr lang="en-US"/>
        </a:p>
      </dgm:t>
    </dgm:pt>
    <dgm:pt modelId="{5D36761A-EC4F-46F0-A08F-40C68D3BEBB7}" type="sibTrans" cxnId="{6BC92E57-7A97-485C-B3A5-BC5530425258}">
      <dgm:prSet/>
      <dgm:spPr/>
      <dgm:t>
        <a:bodyPr/>
        <a:lstStyle/>
        <a:p>
          <a:endParaRPr lang="en-US"/>
        </a:p>
      </dgm:t>
    </dgm:pt>
    <dgm:pt modelId="{03E16370-68BE-4572-893A-A3456FDE385B}">
      <dgm:prSet phldrT="[Text]" custT="1"/>
      <dgm:spPr>
        <a:noFill/>
        <a:ln>
          <a:noFill/>
        </a:ln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white"/>
            </a:buClr>
            <a:buSzPts val="1600"/>
            <a:buNone/>
          </a:pPr>
          <a:r>
            <a:rPr lang="ru-RU" sz="2400" kern="1200" dirty="0">
              <a:solidFill>
                <a:srgbClr val="00427E"/>
              </a:solidFill>
              <a:ea typeface="+mn-ea"/>
              <a:cs typeface="+mn-cs"/>
              <a:sym typeface="Calibri"/>
            </a:rPr>
            <a:t>Экономическая трансформация и развитие инфраструктуры</a:t>
          </a:r>
          <a:endParaRPr lang="en-US" sz="2400" kern="1200" dirty="0">
            <a:solidFill>
              <a:srgbClr val="00427E"/>
            </a:solidFill>
            <a:latin typeface="Akrobat" panose="00000600000000000000" pitchFamily="2" charset="0"/>
            <a:ea typeface="+mn-ea"/>
            <a:cs typeface="+mn-cs"/>
          </a:endParaRPr>
        </a:p>
      </dgm:t>
    </dgm:pt>
    <dgm:pt modelId="{F94511E1-38BE-4B0E-BB2E-0AE8321834DC}" type="parTrans" cxnId="{D2364F13-C7B5-4BA0-97F1-4858C06801B9}">
      <dgm:prSet/>
      <dgm:spPr/>
      <dgm:t>
        <a:bodyPr/>
        <a:lstStyle/>
        <a:p>
          <a:endParaRPr lang="en-US"/>
        </a:p>
      </dgm:t>
    </dgm:pt>
    <dgm:pt modelId="{9B92C8FE-934E-44E3-B59C-B0E555322CDB}" type="sibTrans" cxnId="{D2364F13-C7B5-4BA0-97F1-4858C06801B9}">
      <dgm:prSet/>
      <dgm:spPr/>
      <dgm:t>
        <a:bodyPr/>
        <a:lstStyle/>
        <a:p>
          <a:endParaRPr lang="en-US"/>
        </a:p>
      </dgm:t>
    </dgm:pt>
    <dgm:pt modelId="{3A325978-32E4-4DA6-8093-4B1D902117F5}">
      <dgm:prSet phldrT="[Text]" custT="1"/>
      <dgm:spPr>
        <a:noFill/>
        <a:ln>
          <a:noFill/>
        </a:ln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white"/>
            </a:buClr>
            <a:buSzPts val="1600"/>
            <a:buNone/>
          </a:pPr>
          <a:r>
            <a:rPr lang="ru-RU" sz="2400" kern="1200" dirty="0">
              <a:solidFill>
                <a:srgbClr val="00427E"/>
              </a:solidFill>
              <a:ea typeface="+mn-ea"/>
              <a:cs typeface="+mn-cs"/>
              <a:sym typeface="Calibri"/>
            </a:rPr>
            <a:t>Технологии и автоматизация на рабочем месте</a:t>
          </a:r>
          <a:endParaRPr lang="en-US" sz="2400" kern="1200" dirty="0">
            <a:solidFill>
              <a:srgbClr val="00427E"/>
            </a:solidFill>
            <a:latin typeface="Akrobat" panose="00000600000000000000" pitchFamily="2" charset="0"/>
            <a:ea typeface="+mn-ea"/>
            <a:cs typeface="+mn-cs"/>
          </a:endParaRPr>
        </a:p>
      </dgm:t>
    </dgm:pt>
    <dgm:pt modelId="{58B5A9DE-DB4A-4146-97FE-E9E56FB247A6}" type="parTrans" cxnId="{37035B7D-9161-4828-AF33-CA4077AB8166}">
      <dgm:prSet/>
      <dgm:spPr/>
      <dgm:t>
        <a:bodyPr/>
        <a:lstStyle/>
        <a:p>
          <a:endParaRPr lang="en-US"/>
        </a:p>
      </dgm:t>
    </dgm:pt>
    <dgm:pt modelId="{5B67777F-CC34-4143-863C-B9FE9861EE61}" type="sibTrans" cxnId="{37035B7D-9161-4828-AF33-CA4077AB8166}">
      <dgm:prSet/>
      <dgm:spPr/>
      <dgm:t>
        <a:bodyPr/>
        <a:lstStyle/>
        <a:p>
          <a:endParaRPr lang="en-US"/>
        </a:p>
      </dgm:t>
    </dgm:pt>
    <dgm:pt modelId="{944E0A7A-D836-44C0-91A5-9FFA0593BB07}">
      <dgm:prSet phldrT="[Text]" custT="1"/>
      <dgm:spPr>
        <a:noFill/>
        <a:ln>
          <a:noFill/>
        </a:ln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white"/>
            </a:buClr>
            <a:buSzPts val="1600"/>
            <a:buNone/>
          </a:pPr>
          <a:r>
            <a:rPr lang="ru-RU" sz="2400" kern="1200" dirty="0">
              <a:solidFill>
                <a:srgbClr val="00427E"/>
              </a:solidFill>
              <a:ea typeface="+mn-ea"/>
              <a:cs typeface="+mn-cs"/>
              <a:sym typeface="Calibri"/>
            </a:rPr>
            <a:t>Изменение климата</a:t>
          </a:r>
          <a:endParaRPr lang="en-US" sz="2400" kern="1200" dirty="0">
            <a:solidFill>
              <a:srgbClr val="00427E"/>
            </a:solidFill>
            <a:latin typeface="Akrobat" panose="00000600000000000000" pitchFamily="2" charset="0"/>
            <a:ea typeface="+mn-ea"/>
            <a:cs typeface="+mn-cs"/>
          </a:endParaRPr>
        </a:p>
      </dgm:t>
    </dgm:pt>
    <dgm:pt modelId="{B22FC617-9D0E-44B3-8BED-6EDCFF18FF0B}" type="parTrans" cxnId="{BB5B5A78-D2D9-49D9-819D-C643BA968C0B}">
      <dgm:prSet/>
      <dgm:spPr/>
      <dgm:t>
        <a:bodyPr/>
        <a:lstStyle/>
        <a:p>
          <a:endParaRPr lang="en-US"/>
        </a:p>
      </dgm:t>
    </dgm:pt>
    <dgm:pt modelId="{79AD4392-DE37-415A-8B39-FD01D728AE23}" type="sibTrans" cxnId="{BB5B5A78-D2D9-49D9-819D-C643BA968C0B}">
      <dgm:prSet/>
      <dgm:spPr/>
      <dgm:t>
        <a:bodyPr/>
        <a:lstStyle/>
        <a:p>
          <a:endParaRPr lang="en-US"/>
        </a:p>
      </dgm:t>
    </dgm:pt>
    <dgm:pt modelId="{FB80C04A-E2A9-44F8-86A4-5D1EEBB88B3E}" type="pres">
      <dgm:prSet presAssocID="{161CA394-C3ED-42E7-9329-0BC73BE7B619}" presName="linearFlow" presStyleCnt="0">
        <dgm:presLayoutVars>
          <dgm:dir/>
          <dgm:resizeHandles val="exact"/>
        </dgm:presLayoutVars>
      </dgm:prSet>
      <dgm:spPr/>
    </dgm:pt>
    <dgm:pt modelId="{A44422CA-4D05-48C1-899A-002F97D7BEBE}" type="pres">
      <dgm:prSet presAssocID="{65E2C58E-2893-4F8A-85E7-EB8DA69B25A1}" presName="composite" presStyleCnt="0"/>
      <dgm:spPr/>
    </dgm:pt>
    <dgm:pt modelId="{1F06B02B-9FDC-4573-9018-10D5D736D79A}" type="pres">
      <dgm:prSet presAssocID="{65E2C58E-2893-4F8A-85E7-EB8DA69B25A1}" presName="imgShp" presStyleLbl="fgImgPlace1" presStyleIdx="0" presStyleCnt="5"/>
      <dgm:spPr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 with solid fill"/>
        </a:ext>
      </dgm:extLst>
    </dgm:pt>
    <dgm:pt modelId="{27A3AB28-F113-4CB7-B2D2-9CF48467D980}" type="pres">
      <dgm:prSet presAssocID="{65E2C58E-2893-4F8A-85E7-EB8DA69B25A1}" presName="txShp" presStyleLbl="node1" presStyleIdx="0" presStyleCnt="5">
        <dgm:presLayoutVars>
          <dgm:bulletEnabled val="1"/>
        </dgm:presLayoutVars>
      </dgm:prSet>
      <dgm:spPr/>
    </dgm:pt>
    <dgm:pt modelId="{024855E9-F0DC-4005-B297-2DFC80F1C01B}" type="pres">
      <dgm:prSet presAssocID="{406E4059-0B2B-4FF8-A5CD-4DCA68A9546D}" presName="spacing" presStyleCnt="0"/>
      <dgm:spPr/>
    </dgm:pt>
    <dgm:pt modelId="{AD21AE83-E467-4A1C-9101-9574B07CEF1E}" type="pres">
      <dgm:prSet presAssocID="{45AB6814-DBC9-437C-9546-D71A77744BCC}" presName="composite" presStyleCnt="0"/>
      <dgm:spPr/>
    </dgm:pt>
    <dgm:pt modelId="{7AD7FC58-6ED3-4C6F-9B0A-B88BF8678A79}" type="pres">
      <dgm:prSet presAssocID="{45AB6814-DBC9-437C-9546-D71A77744BCC}" presName="imgShp" presStyleLbl="fgImgPlace1" presStyleIdx="1" presStyleCnt="5"/>
      <dgm:spPr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n with cane outline"/>
        </a:ext>
      </dgm:extLst>
    </dgm:pt>
    <dgm:pt modelId="{7ABC6476-22B9-44A8-B2DB-EAECBA172CE5}" type="pres">
      <dgm:prSet presAssocID="{45AB6814-DBC9-437C-9546-D71A77744BCC}" presName="txShp" presStyleLbl="node1" presStyleIdx="1" presStyleCnt="5">
        <dgm:presLayoutVars>
          <dgm:bulletEnabled val="1"/>
        </dgm:presLayoutVars>
      </dgm:prSet>
      <dgm:spPr/>
    </dgm:pt>
    <dgm:pt modelId="{EAAF904D-CB13-41F5-88A7-5D98A4466BE6}" type="pres">
      <dgm:prSet presAssocID="{5D36761A-EC4F-46F0-A08F-40C68D3BEBB7}" presName="spacing" presStyleCnt="0"/>
      <dgm:spPr/>
    </dgm:pt>
    <dgm:pt modelId="{0C133C38-FFDC-4764-867A-3B1D5490B115}" type="pres">
      <dgm:prSet presAssocID="{03E16370-68BE-4572-893A-A3456FDE385B}" presName="composite" presStyleCnt="0"/>
      <dgm:spPr/>
    </dgm:pt>
    <dgm:pt modelId="{71DF1415-5D22-4F58-8811-88938D9BC321}" type="pres">
      <dgm:prSet presAssocID="{03E16370-68BE-4572-893A-A3456FDE385B}" presName="imgShp" presStyleLbl="fgImgPlace1" presStyleIdx="2" presStyleCnt="5"/>
      <dgm:spPr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 with solid fill"/>
        </a:ext>
      </dgm:extLst>
    </dgm:pt>
    <dgm:pt modelId="{F6074136-DAEB-4956-82EE-A33CB7ACD865}" type="pres">
      <dgm:prSet presAssocID="{03E16370-68BE-4572-893A-A3456FDE385B}" presName="txShp" presStyleLbl="node1" presStyleIdx="2" presStyleCnt="5">
        <dgm:presLayoutVars>
          <dgm:bulletEnabled val="1"/>
        </dgm:presLayoutVars>
      </dgm:prSet>
      <dgm:spPr/>
    </dgm:pt>
    <dgm:pt modelId="{F3E89CD1-3EEF-4141-889C-790BC49C8F0E}" type="pres">
      <dgm:prSet presAssocID="{9B92C8FE-934E-44E3-B59C-B0E555322CDB}" presName="spacing" presStyleCnt="0"/>
      <dgm:spPr/>
    </dgm:pt>
    <dgm:pt modelId="{C436AE7B-5877-426D-8E0B-597D7A86E538}" type="pres">
      <dgm:prSet presAssocID="{3A325978-32E4-4DA6-8093-4B1D902117F5}" presName="composite" presStyleCnt="0"/>
      <dgm:spPr/>
    </dgm:pt>
    <dgm:pt modelId="{36ABCC58-8497-4862-BCE0-FFAABC4FC6A2}" type="pres">
      <dgm:prSet presAssocID="{3A325978-32E4-4DA6-8093-4B1D902117F5}" presName="imgShp" presStyleLbl="fgImgPlace1" presStyleIdx="3" presStyleCnt="5"/>
      <dgm:spPr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 Hand with solid fill"/>
        </a:ext>
      </dgm:extLst>
    </dgm:pt>
    <dgm:pt modelId="{66FD8E58-7A5E-43EA-82EC-64106A78DBEC}" type="pres">
      <dgm:prSet presAssocID="{3A325978-32E4-4DA6-8093-4B1D902117F5}" presName="txShp" presStyleLbl="node1" presStyleIdx="3" presStyleCnt="5">
        <dgm:presLayoutVars>
          <dgm:bulletEnabled val="1"/>
        </dgm:presLayoutVars>
      </dgm:prSet>
      <dgm:spPr/>
    </dgm:pt>
    <dgm:pt modelId="{52CD825E-7E8E-41D9-A697-7D0461FD86AF}" type="pres">
      <dgm:prSet presAssocID="{5B67777F-CC34-4143-863C-B9FE9861EE61}" presName="spacing" presStyleCnt="0"/>
      <dgm:spPr/>
    </dgm:pt>
    <dgm:pt modelId="{429385C8-0FE4-4712-B88D-B64C402EF0D0}" type="pres">
      <dgm:prSet presAssocID="{944E0A7A-D836-44C0-91A5-9FFA0593BB07}" presName="composite" presStyleCnt="0"/>
      <dgm:spPr/>
    </dgm:pt>
    <dgm:pt modelId="{1E8F5864-D437-4A6E-8471-5BACBC51B7E2}" type="pres">
      <dgm:prSet presAssocID="{944E0A7A-D836-44C0-91A5-9FFA0593BB07}" presName="imgShp" presStyleLbl="fgImgPlac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 with solid fill"/>
        </a:ext>
      </dgm:extLst>
    </dgm:pt>
    <dgm:pt modelId="{89AEDFF7-0FC8-45DD-AE00-9F105B71FBDE}" type="pres">
      <dgm:prSet presAssocID="{944E0A7A-D836-44C0-91A5-9FFA0593BB07}" presName="txShp" presStyleLbl="node1" presStyleIdx="4" presStyleCnt="5">
        <dgm:presLayoutVars>
          <dgm:bulletEnabled val="1"/>
        </dgm:presLayoutVars>
      </dgm:prSet>
      <dgm:spPr/>
    </dgm:pt>
  </dgm:ptLst>
  <dgm:cxnLst>
    <dgm:cxn modelId="{D2364F13-C7B5-4BA0-97F1-4858C06801B9}" srcId="{161CA394-C3ED-42E7-9329-0BC73BE7B619}" destId="{03E16370-68BE-4572-893A-A3456FDE385B}" srcOrd="2" destOrd="0" parTransId="{F94511E1-38BE-4B0E-BB2E-0AE8321834DC}" sibTransId="{9B92C8FE-934E-44E3-B59C-B0E555322CDB}"/>
    <dgm:cxn modelId="{6BC92E57-7A97-485C-B3A5-BC5530425258}" srcId="{161CA394-C3ED-42E7-9329-0BC73BE7B619}" destId="{45AB6814-DBC9-437C-9546-D71A77744BCC}" srcOrd="1" destOrd="0" parTransId="{047A31A0-CBBA-4EBA-ADF8-25B00F08C39D}" sibTransId="{5D36761A-EC4F-46F0-A08F-40C68D3BEBB7}"/>
    <dgm:cxn modelId="{BB5B5A78-D2D9-49D9-819D-C643BA968C0B}" srcId="{161CA394-C3ED-42E7-9329-0BC73BE7B619}" destId="{944E0A7A-D836-44C0-91A5-9FFA0593BB07}" srcOrd="4" destOrd="0" parTransId="{B22FC617-9D0E-44B3-8BED-6EDCFF18FF0B}" sibTransId="{79AD4392-DE37-415A-8B39-FD01D728AE23}"/>
    <dgm:cxn modelId="{6D2FC37B-D3B5-4DA6-87F9-F7567D8917AA}" srcId="{161CA394-C3ED-42E7-9329-0BC73BE7B619}" destId="{65E2C58E-2893-4F8A-85E7-EB8DA69B25A1}" srcOrd="0" destOrd="0" parTransId="{8A85C9BD-EE4D-48DE-9EA4-196AA88B1CA7}" sibTransId="{406E4059-0B2B-4FF8-A5CD-4DCA68A9546D}"/>
    <dgm:cxn modelId="{37035B7D-9161-4828-AF33-CA4077AB8166}" srcId="{161CA394-C3ED-42E7-9329-0BC73BE7B619}" destId="{3A325978-32E4-4DA6-8093-4B1D902117F5}" srcOrd="3" destOrd="0" parTransId="{58B5A9DE-DB4A-4146-97FE-E9E56FB247A6}" sibTransId="{5B67777F-CC34-4143-863C-B9FE9861EE61}"/>
    <dgm:cxn modelId="{0FD52087-0F76-4FF3-95B3-A6C7B920504B}" type="presOf" srcId="{161CA394-C3ED-42E7-9329-0BC73BE7B619}" destId="{FB80C04A-E2A9-44F8-86A4-5D1EEBB88B3E}" srcOrd="0" destOrd="0" presId="urn:microsoft.com/office/officeart/2005/8/layout/vList3"/>
    <dgm:cxn modelId="{943B50AF-B343-40C3-B46C-D7275176A41F}" type="presOf" srcId="{03E16370-68BE-4572-893A-A3456FDE385B}" destId="{F6074136-DAEB-4956-82EE-A33CB7ACD865}" srcOrd="0" destOrd="0" presId="urn:microsoft.com/office/officeart/2005/8/layout/vList3"/>
    <dgm:cxn modelId="{65BC01B5-1FB0-428C-AF21-DF9B18B3584B}" type="presOf" srcId="{3A325978-32E4-4DA6-8093-4B1D902117F5}" destId="{66FD8E58-7A5E-43EA-82EC-64106A78DBEC}" srcOrd="0" destOrd="0" presId="urn:microsoft.com/office/officeart/2005/8/layout/vList3"/>
    <dgm:cxn modelId="{450389BB-1107-484E-ADC2-EBCC86F763A2}" type="presOf" srcId="{65E2C58E-2893-4F8A-85E7-EB8DA69B25A1}" destId="{27A3AB28-F113-4CB7-B2D2-9CF48467D980}" srcOrd="0" destOrd="0" presId="urn:microsoft.com/office/officeart/2005/8/layout/vList3"/>
    <dgm:cxn modelId="{DBD460C2-C1D3-4699-84F4-33E65AB37EAD}" type="presOf" srcId="{944E0A7A-D836-44C0-91A5-9FFA0593BB07}" destId="{89AEDFF7-0FC8-45DD-AE00-9F105B71FBDE}" srcOrd="0" destOrd="0" presId="urn:microsoft.com/office/officeart/2005/8/layout/vList3"/>
    <dgm:cxn modelId="{20E113D4-739D-4465-AB6E-1C494390954D}" type="presOf" srcId="{45AB6814-DBC9-437C-9546-D71A77744BCC}" destId="{7ABC6476-22B9-44A8-B2DB-EAECBA172CE5}" srcOrd="0" destOrd="0" presId="urn:microsoft.com/office/officeart/2005/8/layout/vList3"/>
    <dgm:cxn modelId="{26BDFB28-690B-4056-B049-2E3A24A01F2B}" type="presParOf" srcId="{FB80C04A-E2A9-44F8-86A4-5D1EEBB88B3E}" destId="{A44422CA-4D05-48C1-899A-002F97D7BEBE}" srcOrd="0" destOrd="0" presId="urn:microsoft.com/office/officeart/2005/8/layout/vList3"/>
    <dgm:cxn modelId="{5C8B008D-A09C-40E2-8B04-A95DB26B47D0}" type="presParOf" srcId="{A44422CA-4D05-48C1-899A-002F97D7BEBE}" destId="{1F06B02B-9FDC-4573-9018-10D5D736D79A}" srcOrd="0" destOrd="0" presId="urn:microsoft.com/office/officeart/2005/8/layout/vList3"/>
    <dgm:cxn modelId="{70AE2A3F-B058-44AE-820E-BF2779B0821D}" type="presParOf" srcId="{A44422CA-4D05-48C1-899A-002F97D7BEBE}" destId="{27A3AB28-F113-4CB7-B2D2-9CF48467D980}" srcOrd="1" destOrd="0" presId="urn:microsoft.com/office/officeart/2005/8/layout/vList3"/>
    <dgm:cxn modelId="{638F15ED-11A8-4B04-8969-70EC1B619DFC}" type="presParOf" srcId="{FB80C04A-E2A9-44F8-86A4-5D1EEBB88B3E}" destId="{024855E9-F0DC-4005-B297-2DFC80F1C01B}" srcOrd="1" destOrd="0" presId="urn:microsoft.com/office/officeart/2005/8/layout/vList3"/>
    <dgm:cxn modelId="{6D2175F2-14B3-447F-9628-A9224608047E}" type="presParOf" srcId="{FB80C04A-E2A9-44F8-86A4-5D1EEBB88B3E}" destId="{AD21AE83-E467-4A1C-9101-9574B07CEF1E}" srcOrd="2" destOrd="0" presId="urn:microsoft.com/office/officeart/2005/8/layout/vList3"/>
    <dgm:cxn modelId="{EAC22585-9779-4A3A-BF36-D6254F5AA097}" type="presParOf" srcId="{AD21AE83-E467-4A1C-9101-9574B07CEF1E}" destId="{7AD7FC58-6ED3-4C6F-9B0A-B88BF8678A79}" srcOrd="0" destOrd="0" presId="urn:microsoft.com/office/officeart/2005/8/layout/vList3"/>
    <dgm:cxn modelId="{CDE54FC8-A440-4E3C-9000-40CEAF898362}" type="presParOf" srcId="{AD21AE83-E467-4A1C-9101-9574B07CEF1E}" destId="{7ABC6476-22B9-44A8-B2DB-EAECBA172CE5}" srcOrd="1" destOrd="0" presId="urn:microsoft.com/office/officeart/2005/8/layout/vList3"/>
    <dgm:cxn modelId="{FC602823-32FC-45DA-9227-40E257C331EE}" type="presParOf" srcId="{FB80C04A-E2A9-44F8-86A4-5D1EEBB88B3E}" destId="{EAAF904D-CB13-41F5-88A7-5D98A4466BE6}" srcOrd="3" destOrd="0" presId="urn:microsoft.com/office/officeart/2005/8/layout/vList3"/>
    <dgm:cxn modelId="{615C5074-C0F9-4C71-BE64-7C3723564459}" type="presParOf" srcId="{FB80C04A-E2A9-44F8-86A4-5D1EEBB88B3E}" destId="{0C133C38-FFDC-4764-867A-3B1D5490B115}" srcOrd="4" destOrd="0" presId="urn:microsoft.com/office/officeart/2005/8/layout/vList3"/>
    <dgm:cxn modelId="{25983266-1C55-4CE7-8485-BFDBF628747C}" type="presParOf" srcId="{0C133C38-FFDC-4764-867A-3B1D5490B115}" destId="{71DF1415-5D22-4F58-8811-88938D9BC321}" srcOrd="0" destOrd="0" presId="urn:microsoft.com/office/officeart/2005/8/layout/vList3"/>
    <dgm:cxn modelId="{0EAD4D70-6192-4AA8-909D-F7B33E883622}" type="presParOf" srcId="{0C133C38-FFDC-4764-867A-3B1D5490B115}" destId="{F6074136-DAEB-4956-82EE-A33CB7ACD865}" srcOrd="1" destOrd="0" presId="urn:microsoft.com/office/officeart/2005/8/layout/vList3"/>
    <dgm:cxn modelId="{8AF0F6AE-3104-4317-920F-672B280DCF9F}" type="presParOf" srcId="{FB80C04A-E2A9-44F8-86A4-5D1EEBB88B3E}" destId="{F3E89CD1-3EEF-4141-889C-790BC49C8F0E}" srcOrd="5" destOrd="0" presId="urn:microsoft.com/office/officeart/2005/8/layout/vList3"/>
    <dgm:cxn modelId="{963D03C6-03FE-413E-B85F-9CA981864C0B}" type="presParOf" srcId="{FB80C04A-E2A9-44F8-86A4-5D1EEBB88B3E}" destId="{C436AE7B-5877-426D-8E0B-597D7A86E538}" srcOrd="6" destOrd="0" presId="urn:microsoft.com/office/officeart/2005/8/layout/vList3"/>
    <dgm:cxn modelId="{60009EBD-C2B8-451B-AB2F-6ABEEF3E0A21}" type="presParOf" srcId="{C436AE7B-5877-426D-8E0B-597D7A86E538}" destId="{36ABCC58-8497-4862-BCE0-FFAABC4FC6A2}" srcOrd="0" destOrd="0" presId="urn:microsoft.com/office/officeart/2005/8/layout/vList3"/>
    <dgm:cxn modelId="{A04CA46C-2EEA-4217-8AA6-7A7DECA5F318}" type="presParOf" srcId="{C436AE7B-5877-426D-8E0B-597D7A86E538}" destId="{66FD8E58-7A5E-43EA-82EC-64106A78DBEC}" srcOrd="1" destOrd="0" presId="urn:microsoft.com/office/officeart/2005/8/layout/vList3"/>
    <dgm:cxn modelId="{1E7EB5C6-9F26-4F98-958E-02DAD70CDDE1}" type="presParOf" srcId="{FB80C04A-E2A9-44F8-86A4-5D1EEBB88B3E}" destId="{52CD825E-7E8E-41D9-A697-7D0461FD86AF}" srcOrd="7" destOrd="0" presId="urn:microsoft.com/office/officeart/2005/8/layout/vList3"/>
    <dgm:cxn modelId="{AD0E1892-3C05-4E24-8BBD-E7F3E9FFEE94}" type="presParOf" srcId="{FB80C04A-E2A9-44F8-86A4-5D1EEBB88B3E}" destId="{429385C8-0FE4-4712-B88D-B64C402EF0D0}" srcOrd="8" destOrd="0" presId="urn:microsoft.com/office/officeart/2005/8/layout/vList3"/>
    <dgm:cxn modelId="{F86E9A1C-7239-4EA9-A41B-0B15D0CC284E}" type="presParOf" srcId="{429385C8-0FE4-4712-B88D-B64C402EF0D0}" destId="{1E8F5864-D437-4A6E-8471-5BACBC51B7E2}" srcOrd="0" destOrd="0" presId="urn:microsoft.com/office/officeart/2005/8/layout/vList3"/>
    <dgm:cxn modelId="{77DCC32A-801E-4A25-82C3-EB1AB3DD0632}" type="presParOf" srcId="{429385C8-0FE4-4712-B88D-B64C402EF0D0}" destId="{89AEDFF7-0FC8-45DD-AE00-9F105B71FB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43BE0B-84DD-4423-84D3-F062D816BE1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6EB96D-E4FD-425E-BE5B-59DA71FF120F}">
      <dgm:prSet phldrT="[Text]"/>
      <dgm:spPr/>
      <dgm:t>
        <a:bodyPr/>
        <a:lstStyle/>
        <a:p>
          <a:pPr algn="ctr"/>
          <a:r>
            <a:rPr lang="ru-RU" dirty="0"/>
            <a:t>Глобальный</a:t>
          </a:r>
          <a:endParaRPr lang="en-US" dirty="0">
            <a:latin typeface="Akrobat" panose="020B0604020202020204" charset="0"/>
          </a:endParaRPr>
        </a:p>
      </dgm:t>
    </dgm:pt>
    <dgm:pt modelId="{0EB62DC8-B7D1-4360-AF61-49A0E121EB7A}" type="parTrans" cxnId="{FE7E3617-DC22-4FED-A4F3-CE71E2A2BA27}">
      <dgm:prSet/>
      <dgm:spPr/>
      <dgm:t>
        <a:bodyPr/>
        <a:lstStyle/>
        <a:p>
          <a:endParaRPr lang="en-US"/>
        </a:p>
      </dgm:t>
    </dgm:pt>
    <dgm:pt modelId="{1C64A01D-4677-4ACD-BEC2-F369AC2A22A2}" type="sibTrans" cxnId="{FE7E3617-DC22-4FED-A4F3-CE71E2A2BA27}">
      <dgm:prSet/>
      <dgm:spPr/>
      <dgm:t>
        <a:bodyPr/>
        <a:lstStyle/>
        <a:p>
          <a:endParaRPr lang="en-US"/>
        </a:p>
      </dgm:t>
    </dgm:pt>
    <dgm:pt modelId="{9435E5DC-94EE-4265-AFE7-5CE1DE1DAA1D}">
      <dgm:prSet phldrT="[Text]"/>
      <dgm:spPr/>
      <dgm:t>
        <a:bodyPr/>
        <a:lstStyle/>
        <a:p>
          <a:pPr algn="ctr"/>
          <a:r>
            <a:rPr lang="ru-RU" dirty="0"/>
            <a:t>Региональный</a:t>
          </a:r>
          <a:endParaRPr lang="en-US" dirty="0">
            <a:latin typeface="Akrobat" panose="020B0604020202020204" charset="0"/>
          </a:endParaRPr>
        </a:p>
      </dgm:t>
    </dgm:pt>
    <dgm:pt modelId="{26041D31-8D73-43CF-818B-33D28FA52B55}" type="parTrans" cxnId="{53C71A13-4AB2-46B8-9304-05A292476BB8}">
      <dgm:prSet/>
      <dgm:spPr/>
      <dgm:t>
        <a:bodyPr/>
        <a:lstStyle/>
        <a:p>
          <a:endParaRPr lang="en-US"/>
        </a:p>
      </dgm:t>
    </dgm:pt>
    <dgm:pt modelId="{F8FCD3DD-CF4B-42B3-A541-BBA4517FE109}" type="sibTrans" cxnId="{53C71A13-4AB2-46B8-9304-05A292476BB8}">
      <dgm:prSet/>
      <dgm:spPr/>
      <dgm:t>
        <a:bodyPr/>
        <a:lstStyle/>
        <a:p>
          <a:endParaRPr lang="en-US"/>
        </a:p>
      </dgm:t>
    </dgm:pt>
    <dgm:pt modelId="{89771930-6607-484C-A31F-ECF5CC209CA8}">
      <dgm:prSet phldrT="[Text]"/>
      <dgm:spPr/>
      <dgm:t>
        <a:bodyPr/>
        <a:lstStyle/>
        <a:p>
          <a:pPr algn="ctr"/>
          <a:r>
            <a:rPr lang="ru-RU" dirty="0"/>
            <a:t>Двусторонний</a:t>
          </a:r>
          <a:endParaRPr lang="en-US" dirty="0">
            <a:latin typeface="Akrobat" panose="020B0604020202020204" charset="0"/>
          </a:endParaRPr>
        </a:p>
      </dgm:t>
    </dgm:pt>
    <dgm:pt modelId="{5CC08FE7-956B-4AC3-A848-1F0445F9B347}" type="parTrans" cxnId="{DEE94DD0-B98C-4F4D-929D-2E3D607FC60B}">
      <dgm:prSet/>
      <dgm:spPr/>
      <dgm:t>
        <a:bodyPr/>
        <a:lstStyle/>
        <a:p>
          <a:endParaRPr lang="en-US"/>
        </a:p>
      </dgm:t>
    </dgm:pt>
    <dgm:pt modelId="{CD661391-7636-4C6E-B6D4-F50C5051E96C}" type="sibTrans" cxnId="{DEE94DD0-B98C-4F4D-929D-2E3D607FC60B}">
      <dgm:prSet/>
      <dgm:spPr/>
      <dgm:t>
        <a:bodyPr/>
        <a:lstStyle/>
        <a:p>
          <a:endParaRPr lang="en-US" dirty="0"/>
        </a:p>
      </dgm:t>
    </dgm:pt>
    <dgm:pt modelId="{B1D38842-A300-43AF-8836-E56B71407E20}">
      <dgm:prSet phldrT="[Text]"/>
      <dgm:spPr/>
      <dgm:t>
        <a:bodyPr/>
        <a:lstStyle/>
        <a:p>
          <a:pPr algn="ctr"/>
          <a:r>
            <a:rPr lang="ru-RU" dirty="0"/>
            <a:t>Местный</a:t>
          </a:r>
          <a:endParaRPr lang="en-US" dirty="0">
            <a:latin typeface="Akrobat" panose="020B0604020202020204" charset="0"/>
          </a:endParaRPr>
        </a:p>
      </dgm:t>
    </dgm:pt>
    <dgm:pt modelId="{84355511-EC9F-4B85-9809-46D9AFD1614C}" type="parTrans" cxnId="{2FD5B1AF-7027-4D92-A00C-9E96FA4E13ED}">
      <dgm:prSet/>
      <dgm:spPr/>
      <dgm:t>
        <a:bodyPr/>
        <a:lstStyle/>
        <a:p>
          <a:endParaRPr lang="en-US"/>
        </a:p>
      </dgm:t>
    </dgm:pt>
    <dgm:pt modelId="{5589EAB4-0BD0-427E-BFCB-05750A7523CC}" type="sibTrans" cxnId="{2FD5B1AF-7027-4D92-A00C-9E96FA4E13ED}">
      <dgm:prSet/>
      <dgm:spPr/>
      <dgm:t>
        <a:bodyPr/>
        <a:lstStyle/>
        <a:p>
          <a:endParaRPr lang="en-US"/>
        </a:p>
      </dgm:t>
    </dgm:pt>
    <dgm:pt modelId="{484B1930-704D-48C5-9581-A9C26AD38A46}">
      <dgm:prSet phldrT="[Text]"/>
      <dgm:spPr/>
      <dgm:t>
        <a:bodyPr/>
        <a:lstStyle/>
        <a:p>
          <a:pPr algn="ctr"/>
          <a:r>
            <a:rPr lang="ru-RU" dirty="0"/>
            <a:t>Национальный</a:t>
          </a:r>
          <a:endParaRPr lang="en-US" dirty="0">
            <a:latin typeface="Akrobat" panose="020B0604020202020204" charset="0"/>
          </a:endParaRPr>
        </a:p>
      </dgm:t>
    </dgm:pt>
    <dgm:pt modelId="{9FFBAF23-427E-40CB-90B4-2244D41DBC89}" type="parTrans" cxnId="{04F800DC-7CD3-4980-97E6-02081273C4B3}">
      <dgm:prSet/>
      <dgm:spPr/>
      <dgm:t>
        <a:bodyPr/>
        <a:lstStyle/>
        <a:p>
          <a:endParaRPr lang="en-US"/>
        </a:p>
      </dgm:t>
    </dgm:pt>
    <dgm:pt modelId="{61A37ED6-35CF-4E39-9569-FEF5A9962FC3}" type="sibTrans" cxnId="{04F800DC-7CD3-4980-97E6-02081273C4B3}">
      <dgm:prSet/>
      <dgm:spPr/>
      <dgm:t>
        <a:bodyPr/>
        <a:lstStyle/>
        <a:p>
          <a:endParaRPr lang="en-US"/>
        </a:p>
      </dgm:t>
    </dgm:pt>
    <dgm:pt modelId="{6F7CB084-6501-40BD-9AE7-F76DAA8C0A8D}" type="pres">
      <dgm:prSet presAssocID="{EB43BE0B-84DD-4423-84D3-F062D816BE1A}" presName="outerComposite" presStyleCnt="0">
        <dgm:presLayoutVars>
          <dgm:chMax val="5"/>
          <dgm:dir/>
          <dgm:resizeHandles val="exact"/>
        </dgm:presLayoutVars>
      </dgm:prSet>
      <dgm:spPr/>
    </dgm:pt>
    <dgm:pt modelId="{C4C20432-530D-4238-AA5C-8EE8F177AC7E}" type="pres">
      <dgm:prSet presAssocID="{EB43BE0B-84DD-4423-84D3-F062D816BE1A}" presName="dummyMaxCanvas" presStyleCnt="0">
        <dgm:presLayoutVars/>
      </dgm:prSet>
      <dgm:spPr/>
    </dgm:pt>
    <dgm:pt modelId="{5F169E5A-2B85-48DB-96DB-FC96CEDCCE93}" type="pres">
      <dgm:prSet presAssocID="{EB43BE0B-84DD-4423-84D3-F062D816BE1A}" presName="FiveNodes_1" presStyleLbl="node1" presStyleIdx="0" presStyleCnt="5">
        <dgm:presLayoutVars>
          <dgm:bulletEnabled val="1"/>
        </dgm:presLayoutVars>
      </dgm:prSet>
      <dgm:spPr/>
    </dgm:pt>
    <dgm:pt modelId="{B048527C-9D9A-46BA-A5CB-254F9683288B}" type="pres">
      <dgm:prSet presAssocID="{EB43BE0B-84DD-4423-84D3-F062D816BE1A}" presName="FiveNodes_2" presStyleLbl="node1" presStyleIdx="1" presStyleCnt="5" custLinFactNeighborX="-8625" custLinFactNeighborY="-4432">
        <dgm:presLayoutVars>
          <dgm:bulletEnabled val="1"/>
        </dgm:presLayoutVars>
      </dgm:prSet>
      <dgm:spPr/>
    </dgm:pt>
    <dgm:pt modelId="{2DE798BB-86D0-4D11-8C9F-E780BE961AA9}" type="pres">
      <dgm:prSet presAssocID="{EB43BE0B-84DD-4423-84D3-F062D816BE1A}" presName="FiveNodes_3" presStyleLbl="node1" presStyleIdx="2" presStyleCnt="5" custLinFactNeighborX="-15048" custLinFactNeighborY="-9284">
        <dgm:presLayoutVars>
          <dgm:bulletEnabled val="1"/>
        </dgm:presLayoutVars>
      </dgm:prSet>
      <dgm:spPr/>
    </dgm:pt>
    <dgm:pt modelId="{DD747127-062C-48FE-A3BB-E93A98936699}" type="pres">
      <dgm:prSet presAssocID="{EB43BE0B-84DD-4423-84D3-F062D816BE1A}" presName="FiveNodes_4" presStyleLbl="node1" presStyleIdx="3" presStyleCnt="5" custLinFactNeighborX="-22861" custLinFactNeighborY="-9284">
        <dgm:presLayoutVars>
          <dgm:bulletEnabled val="1"/>
        </dgm:presLayoutVars>
      </dgm:prSet>
      <dgm:spPr/>
    </dgm:pt>
    <dgm:pt modelId="{91946BAC-BB29-4BB8-8E49-FB0C682FA57A}" type="pres">
      <dgm:prSet presAssocID="{EB43BE0B-84DD-4423-84D3-F062D816BE1A}" presName="FiveNodes_5" presStyleLbl="node1" presStyleIdx="4" presStyleCnt="5" custLinFactNeighborX="-30096" custLinFactNeighborY="-15255">
        <dgm:presLayoutVars>
          <dgm:bulletEnabled val="1"/>
        </dgm:presLayoutVars>
      </dgm:prSet>
      <dgm:spPr/>
    </dgm:pt>
    <dgm:pt modelId="{6F8288F1-935A-408A-BD83-FF5AE9546909}" type="pres">
      <dgm:prSet presAssocID="{EB43BE0B-84DD-4423-84D3-F062D816BE1A}" presName="FiveConn_1-2" presStyleLbl="fgAccFollowNode1" presStyleIdx="0" presStyleCnt="4" custLinFactNeighborX="-27477" custLinFactNeighborY="-2799">
        <dgm:presLayoutVars>
          <dgm:bulletEnabled val="1"/>
        </dgm:presLayoutVars>
      </dgm:prSet>
      <dgm:spPr/>
    </dgm:pt>
    <dgm:pt modelId="{A5B7F367-191B-4324-AABC-C6EA5BE11B95}" type="pres">
      <dgm:prSet presAssocID="{EB43BE0B-84DD-4423-84D3-F062D816BE1A}" presName="FiveConn_2-3" presStyleLbl="fgAccFollowNode1" presStyleIdx="1" presStyleCnt="4" custLinFactX="-1093" custLinFactNeighborX="-100000" custLinFactNeighborY="-5179">
        <dgm:presLayoutVars>
          <dgm:bulletEnabled val="1"/>
        </dgm:presLayoutVars>
      </dgm:prSet>
      <dgm:spPr/>
    </dgm:pt>
    <dgm:pt modelId="{DD15B5AF-221A-47A3-910F-114F008E7550}" type="pres">
      <dgm:prSet presAssocID="{EB43BE0B-84DD-4423-84D3-F062D816BE1A}" presName="FiveConn_3-4" presStyleLbl="fgAccFollowNode1" presStyleIdx="2" presStyleCnt="4" custLinFactX="-65364" custLinFactNeighborX="-100000" custLinFactNeighborY="-419">
        <dgm:presLayoutVars>
          <dgm:bulletEnabled val="1"/>
        </dgm:presLayoutVars>
      </dgm:prSet>
      <dgm:spPr/>
    </dgm:pt>
    <dgm:pt modelId="{7345ED40-939A-4A8F-AC2E-C4CC4AEC62BE}" type="pres">
      <dgm:prSet presAssocID="{EB43BE0B-84DD-4423-84D3-F062D816BE1A}" presName="FiveConn_4-5" presStyleLbl="fgAccFollowNode1" presStyleIdx="3" presStyleCnt="4" custLinFactX="-100000" custLinFactNeighborX="-135867" custLinFactNeighborY="-9051">
        <dgm:presLayoutVars>
          <dgm:bulletEnabled val="1"/>
        </dgm:presLayoutVars>
      </dgm:prSet>
      <dgm:spPr/>
    </dgm:pt>
    <dgm:pt modelId="{8D7EC341-2149-4251-98B2-D8F1F63EE750}" type="pres">
      <dgm:prSet presAssocID="{EB43BE0B-84DD-4423-84D3-F062D816BE1A}" presName="FiveNodes_1_text" presStyleLbl="node1" presStyleIdx="4" presStyleCnt="5">
        <dgm:presLayoutVars>
          <dgm:bulletEnabled val="1"/>
        </dgm:presLayoutVars>
      </dgm:prSet>
      <dgm:spPr/>
    </dgm:pt>
    <dgm:pt modelId="{3C1E76D8-9AD1-48A1-BC27-4994D464FAD4}" type="pres">
      <dgm:prSet presAssocID="{EB43BE0B-84DD-4423-84D3-F062D816BE1A}" presName="FiveNodes_2_text" presStyleLbl="node1" presStyleIdx="4" presStyleCnt="5">
        <dgm:presLayoutVars>
          <dgm:bulletEnabled val="1"/>
        </dgm:presLayoutVars>
      </dgm:prSet>
      <dgm:spPr/>
    </dgm:pt>
    <dgm:pt modelId="{1D231622-55E2-471E-9018-3ECE63C7BB3B}" type="pres">
      <dgm:prSet presAssocID="{EB43BE0B-84DD-4423-84D3-F062D816BE1A}" presName="FiveNodes_3_text" presStyleLbl="node1" presStyleIdx="4" presStyleCnt="5">
        <dgm:presLayoutVars>
          <dgm:bulletEnabled val="1"/>
        </dgm:presLayoutVars>
      </dgm:prSet>
      <dgm:spPr/>
    </dgm:pt>
    <dgm:pt modelId="{F9716A9A-1980-4ED4-9D2E-D9288137FA48}" type="pres">
      <dgm:prSet presAssocID="{EB43BE0B-84DD-4423-84D3-F062D816BE1A}" presName="FiveNodes_4_text" presStyleLbl="node1" presStyleIdx="4" presStyleCnt="5">
        <dgm:presLayoutVars>
          <dgm:bulletEnabled val="1"/>
        </dgm:presLayoutVars>
      </dgm:prSet>
      <dgm:spPr/>
    </dgm:pt>
    <dgm:pt modelId="{5BC1E570-7E0E-491F-A96D-0795C4BD85EB}" type="pres">
      <dgm:prSet presAssocID="{EB43BE0B-84DD-4423-84D3-F062D816BE1A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E158F01-A7AB-4DAE-8896-60C29C62F90F}" type="presOf" srcId="{F8FCD3DD-CF4B-42B3-A541-BBA4517FE109}" destId="{A5B7F367-191B-4324-AABC-C6EA5BE11B95}" srcOrd="0" destOrd="0" presId="urn:microsoft.com/office/officeart/2005/8/layout/vProcess5"/>
    <dgm:cxn modelId="{53C71A13-4AB2-46B8-9304-05A292476BB8}" srcId="{EB43BE0B-84DD-4423-84D3-F062D816BE1A}" destId="{9435E5DC-94EE-4265-AFE7-5CE1DE1DAA1D}" srcOrd="1" destOrd="0" parTransId="{26041D31-8D73-43CF-818B-33D28FA52B55}" sibTransId="{F8FCD3DD-CF4B-42B3-A541-BBA4517FE109}"/>
    <dgm:cxn modelId="{FE7E3617-DC22-4FED-A4F3-CE71E2A2BA27}" srcId="{EB43BE0B-84DD-4423-84D3-F062D816BE1A}" destId="{6E6EB96D-E4FD-425E-BE5B-59DA71FF120F}" srcOrd="0" destOrd="0" parTransId="{0EB62DC8-B7D1-4360-AF61-49A0E121EB7A}" sibTransId="{1C64A01D-4677-4ACD-BEC2-F369AC2A22A2}"/>
    <dgm:cxn modelId="{F666372F-4FDA-4A3D-BFD0-FDE078661C6A}" type="presOf" srcId="{B1D38842-A300-43AF-8836-E56B71407E20}" destId="{5BC1E570-7E0E-491F-A96D-0795C4BD85EB}" srcOrd="1" destOrd="0" presId="urn:microsoft.com/office/officeart/2005/8/layout/vProcess5"/>
    <dgm:cxn modelId="{BBD3B83D-1834-46F8-B130-26E9943994C8}" type="presOf" srcId="{484B1930-704D-48C5-9581-A9C26AD38A46}" destId="{F9716A9A-1980-4ED4-9D2E-D9288137FA48}" srcOrd="1" destOrd="0" presId="urn:microsoft.com/office/officeart/2005/8/layout/vProcess5"/>
    <dgm:cxn modelId="{A5853A41-81B6-4144-B963-D75008BEF2F7}" type="presOf" srcId="{9435E5DC-94EE-4265-AFE7-5CE1DE1DAA1D}" destId="{B048527C-9D9A-46BA-A5CB-254F9683288B}" srcOrd="0" destOrd="0" presId="urn:microsoft.com/office/officeart/2005/8/layout/vProcess5"/>
    <dgm:cxn modelId="{7D5BB267-C6B1-44C6-9D6B-0D1262401A66}" type="presOf" srcId="{89771930-6607-484C-A31F-ECF5CC209CA8}" destId="{2DE798BB-86D0-4D11-8C9F-E780BE961AA9}" srcOrd="0" destOrd="0" presId="urn:microsoft.com/office/officeart/2005/8/layout/vProcess5"/>
    <dgm:cxn modelId="{9E850974-1BB3-4D8B-A5D5-13492EF14576}" type="presOf" srcId="{6E6EB96D-E4FD-425E-BE5B-59DA71FF120F}" destId="{5F169E5A-2B85-48DB-96DB-FC96CEDCCE93}" srcOrd="0" destOrd="0" presId="urn:microsoft.com/office/officeart/2005/8/layout/vProcess5"/>
    <dgm:cxn modelId="{17A35C55-BABF-4021-903E-89084B490C5C}" type="presOf" srcId="{EB43BE0B-84DD-4423-84D3-F062D816BE1A}" destId="{6F7CB084-6501-40BD-9AE7-F76DAA8C0A8D}" srcOrd="0" destOrd="0" presId="urn:microsoft.com/office/officeart/2005/8/layout/vProcess5"/>
    <dgm:cxn modelId="{C00BEC87-6C90-4624-A173-C228DB7F92C1}" type="presOf" srcId="{61A37ED6-35CF-4E39-9569-FEF5A9962FC3}" destId="{7345ED40-939A-4A8F-AC2E-C4CC4AEC62BE}" srcOrd="0" destOrd="0" presId="urn:microsoft.com/office/officeart/2005/8/layout/vProcess5"/>
    <dgm:cxn modelId="{C8CB6A90-90F7-4E6A-BFD6-472BD93C1385}" type="presOf" srcId="{CD661391-7636-4C6E-B6D4-F50C5051E96C}" destId="{DD15B5AF-221A-47A3-910F-114F008E7550}" srcOrd="0" destOrd="0" presId="urn:microsoft.com/office/officeart/2005/8/layout/vProcess5"/>
    <dgm:cxn modelId="{3F39CB92-48CF-4728-BFB1-FD38E89E4F10}" type="presOf" srcId="{6E6EB96D-E4FD-425E-BE5B-59DA71FF120F}" destId="{8D7EC341-2149-4251-98B2-D8F1F63EE750}" srcOrd="1" destOrd="0" presId="urn:microsoft.com/office/officeart/2005/8/layout/vProcess5"/>
    <dgm:cxn modelId="{2FD5B1AF-7027-4D92-A00C-9E96FA4E13ED}" srcId="{EB43BE0B-84DD-4423-84D3-F062D816BE1A}" destId="{B1D38842-A300-43AF-8836-E56B71407E20}" srcOrd="4" destOrd="0" parTransId="{84355511-EC9F-4B85-9809-46D9AFD1614C}" sibTransId="{5589EAB4-0BD0-427E-BFCB-05750A7523CC}"/>
    <dgm:cxn modelId="{87F44CB5-F4FA-4BF1-885B-BDBDAEB65D28}" type="presOf" srcId="{484B1930-704D-48C5-9581-A9C26AD38A46}" destId="{DD747127-062C-48FE-A3BB-E93A98936699}" srcOrd="0" destOrd="0" presId="urn:microsoft.com/office/officeart/2005/8/layout/vProcess5"/>
    <dgm:cxn modelId="{005603C7-4E8B-4E6C-B2A5-72A18151B18F}" type="presOf" srcId="{1C64A01D-4677-4ACD-BEC2-F369AC2A22A2}" destId="{6F8288F1-935A-408A-BD83-FF5AE9546909}" srcOrd="0" destOrd="0" presId="urn:microsoft.com/office/officeart/2005/8/layout/vProcess5"/>
    <dgm:cxn modelId="{94C85ECE-9E91-4B08-9AD3-64C2B447A79B}" type="presOf" srcId="{89771930-6607-484C-A31F-ECF5CC209CA8}" destId="{1D231622-55E2-471E-9018-3ECE63C7BB3B}" srcOrd="1" destOrd="0" presId="urn:microsoft.com/office/officeart/2005/8/layout/vProcess5"/>
    <dgm:cxn modelId="{DEE94DD0-B98C-4F4D-929D-2E3D607FC60B}" srcId="{EB43BE0B-84DD-4423-84D3-F062D816BE1A}" destId="{89771930-6607-484C-A31F-ECF5CC209CA8}" srcOrd="2" destOrd="0" parTransId="{5CC08FE7-956B-4AC3-A848-1F0445F9B347}" sibTransId="{CD661391-7636-4C6E-B6D4-F50C5051E96C}"/>
    <dgm:cxn modelId="{04F800DC-7CD3-4980-97E6-02081273C4B3}" srcId="{EB43BE0B-84DD-4423-84D3-F062D816BE1A}" destId="{484B1930-704D-48C5-9581-A9C26AD38A46}" srcOrd="3" destOrd="0" parTransId="{9FFBAF23-427E-40CB-90B4-2244D41DBC89}" sibTransId="{61A37ED6-35CF-4E39-9569-FEF5A9962FC3}"/>
    <dgm:cxn modelId="{06797BF9-EE8C-400F-AE3E-549990FA92A9}" type="presOf" srcId="{9435E5DC-94EE-4265-AFE7-5CE1DE1DAA1D}" destId="{3C1E76D8-9AD1-48A1-BC27-4994D464FAD4}" srcOrd="1" destOrd="0" presId="urn:microsoft.com/office/officeart/2005/8/layout/vProcess5"/>
    <dgm:cxn modelId="{1FCD01FA-7993-47D2-A67E-55EE1BC9F14B}" type="presOf" srcId="{B1D38842-A300-43AF-8836-E56B71407E20}" destId="{91946BAC-BB29-4BB8-8E49-FB0C682FA57A}" srcOrd="0" destOrd="0" presId="urn:microsoft.com/office/officeart/2005/8/layout/vProcess5"/>
    <dgm:cxn modelId="{D8125451-1306-4A14-BB6D-3705DD9337AC}" type="presParOf" srcId="{6F7CB084-6501-40BD-9AE7-F76DAA8C0A8D}" destId="{C4C20432-530D-4238-AA5C-8EE8F177AC7E}" srcOrd="0" destOrd="0" presId="urn:microsoft.com/office/officeart/2005/8/layout/vProcess5"/>
    <dgm:cxn modelId="{46343496-B984-4EF2-8FA4-E1F1F130BB19}" type="presParOf" srcId="{6F7CB084-6501-40BD-9AE7-F76DAA8C0A8D}" destId="{5F169E5A-2B85-48DB-96DB-FC96CEDCCE93}" srcOrd="1" destOrd="0" presId="urn:microsoft.com/office/officeart/2005/8/layout/vProcess5"/>
    <dgm:cxn modelId="{D4FD06C0-C2F4-48EB-B083-C2A3AC76A957}" type="presParOf" srcId="{6F7CB084-6501-40BD-9AE7-F76DAA8C0A8D}" destId="{B048527C-9D9A-46BA-A5CB-254F9683288B}" srcOrd="2" destOrd="0" presId="urn:microsoft.com/office/officeart/2005/8/layout/vProcess5"/>
    <dgm:cxn modelId="{156AB74A-598F-4FD2-855B-08C5E361274F}" type="presParOf" srcId="{6F7CB084-6501-40BD-9AE7-F76DAA8C0A8D}" destId="{2DE798BB-86D0-4D11-8C9F-E780BE961AA9}" srcOrd="3" destOrd="0" presId="urn:microsoft.com/office/officeart/2005/8/layout/vProcess5"/>
    <dgm:cxn modelId="{D4F9FF47-F416-49CC-937C-0AB868108C8A}" type="presParOf" srcId="{6F7CB084-6501-40BD-9AE7-F76DAA8C0A8D}" destId="{DD747127-062C-48FE-A3BB-E93A98936699}" srcOrd="4" destOrd="0" presId="urn:microsoft.com/office/officeart/2005/8/layout/vProcess5"/>
    <dgm:cxn modelId="{062B60FD-BD4C-4CF2-9CA7-9B643A8A1D4E}" type="presParOf" srcId="{6F7CB084-6501-40BD-9AE7-F76DAA8C0A8D}" destId="{91946BAC-BB29-4BB8-8E49-FB0C682FA57A}" srcOrd="5" destOrd="0" presId="urn:microsoft.com/office/officeart/2005/8/layout/vProcess5"/>
    <dgm:cxn modelId="{717E486F-6E0D-4FD2-A2FB-F546F0E9E4CD}" type="presParOf" srcId="{6F7CB084-6501-40BD-9AE7-F76DAA8C0A8D}" destId="{6F8288F1-935A-408A-BD83-FF5AE9546909}" srcOrd="6" destOrd="0" presId="urn:microsoft.com/office/officeart/2005/8/layout/vProcess5"/>
    <dgm:cxn modelId="{CE43F8DC-D9E9-482A-AE85-986E4CF2F5FE}" type="presParOf" srcId="{6F7CB084-6501-40BD-9AE7-F76DAA8C0A8D}" destId="{A5B7F367-191B-4324-AABC-C6EA5BE11B95}" srcOrd="7" destOrd="0" presId="urn:microsoft.com/office/officeart/2005/8/layout/vProcess5"/>
    <dgm:cxn modelId="{B262676D-5BC3-4954-9CB5-142FF1A8FEA1}" type="presParOf" srcId="{6F7CB084-6501-40BD-9AE7-F76DAA8C0A8D}" destId="{DD15B5AF-221A-47A3-910F-114F008E7550}" srcOrd="8" destOrd="0" presId="urn:microsoft.com/office/officeart/2005/8/layout/vProcess5"/>
    <dgm:cxn modelId="{72499C2F-F078-48AE-A59B-4AFF45E2346A}" type="presParOf" srcId="{6F7CB084-6501-40BD-9AE7-F76DAA8C0A8D}" destId="{7345ED40-939A-4A8F-AC2E-C4CC4AEC62BE}" srcOrd="9" destOrd="0" presId="urn:microsoft.com/office/officeart/2005/8/layout/vProcess5"/>
    <dgm:cxn modelId="{E4373828-A0F1-43F8-B7FB-310DCD429859}" type="presParOf" srcId="{6F7CB084-6501-40BD-9AE7-F76DAA8C0A8D}" destId="{8D7EC341-2149-4251-98B2-D8F1F63EE750}" srcOrd="10" destOrd="0" presId="urn:microsoft.com/office/officeart/2005/8/layout/vProcess5"/>
    <dgm:cxn modelId="{F8C02F8E-AD78-4B78-B110-5FC6F0F11E27}" type="presParOf" srcId="{6F7CB084-6501-40BD-9AE7-F76DAA8C0A8D}" destId="{3C1E76D8-9AD1-48A1-BC27-4994D464FAD4}" srcOrd="11" destOrd="0" presId="urn:microsoft.com/office/officeart/2005/8/layout/vProcess5"/>
    <dgm:cxn modelId="{39E1045E-F67F-4137-9D83-CF2E7189A015}" type="presParOf" srcId="{6F7CB084-6501-40BD-9AE7-F76DAA8C0A8D}" destId="{1D231622-55E2-471E-9018-3ECE63C7BB3B}" srcOrd="12" destOrd="0" presId="urn:microsoft.com/office/officeart/2005/8/layout/vProcess5"/>
    <dgm:cxn modelId="{ADB90EF5-4558-4EBE-B04F-7386897C4E43}" type="presParOf" srcId="{6F7CB084-6501-40BD-9AE7-F76DAA8C0A8D}" destId="{F9716A9A-1980-4ED4-9D2E-D9288137FA48}" srcOrd="13" destOrd="0" presId="urn:microsoft.com/office/officeart/2005/8/layout/vProcess5"/>
    <dgm:cxn modelId="{3CD4DDF8-9D78-4150-BFFB-118D145C664C}" type="presParOf" srcId="{6F7CB084-6501-40BD-9AE7-F76DAA8C0A8D}" destId="{5BC1E570-7E0E-491F-A96D-0795C4BD85E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3AB28-F113-4CB7-B2D2-9CF48467D980}">
      <dsp:nvSpPr>
        <dsp:cNvPr id="0" name=""/>
        <dsp:cNvSpPr/>
      </dsp:nvSpPr>
      <dsp:spPr>
        <a:xfrm rot="10800000">
          <a:off x="1971627" y="1626"/>
          <a:ext cx="7277256" cy="554537"/>
        </a:xfrm>
        <a:prstGeom prst="homePlate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53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00427E"/>
              </a:solidFill>
              <a:ea typeface="+mn-ea"/>
              <a:cs typeface="+mn-cs"/>
              <a:sym typeface="Calibri"/>
            </a:rPr>
            <a:t>Разница в доходах и занятости</a:t>
          </a:r>
          <a:endParaRPr lang="en-US" sz="2400" kern="1200" dirty="0">
            <a:solidFill>
              <a:srgbClr val="00427E"/>
            </a:solidFill>
            <a:latin typeface="Akrobat" panose="00000600000000000000" pitchFamily="2" charset="0"/>
            <a:ea typeface="+mn-ea"/>
            <a:cs typeface="+mn-cs"/>
          </a:endParaRPr>
        </a:p>
      </dsp:txBody>
      <dsp:txXfrm rot="10800000">
        <a:off x="2110261" y="1626"/>
        <a:ext cx="7138622" cy="554537"/>
      </dsp:txXfrm>
    </dsp:sp>
    <dsp:sp modelId="{1F06B02B-9FDC-4573-9018-10D5D736D79A}">
      <dsp:nvSpPr>
        <dsp:cNvPr id="0" name=""/>
        <dsp:cNvSpPr/>
      </dsp:nvSpPr>
      <dsp:spPr>
        <a:xfrm>
          <a:off x="1694358" y="1626"/>
          <a:ext cx="554537" cy="5545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BC6476-22B9-44A8-B2DB-EAECBA172CE5}">
      <dsp:nvSpPr>
        <dsp:cNvPr id="0" name=""/>
        <dsp:cNvSpPr/>
      </dsp:nvSpPr>
      <dsp:spPr>
        <a:xfrm rot="10800000">
          <a:off x="1971627" y="694798"/>
          <a:ext cx="7277256" cy="554537"/>
        </a:xfrm>
        <a:prstGeom prst="homePlate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53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lt1"/>
            </a:buClr>
            <a:buSzPts val="1600"/>
            <a:buNone/>
          </a:pPr>
          <a:r>
            <a:rPr lang="ru-RU" sz="2400" kern="1200" dirty="0">
              <a:solidFill>
                <a:srgbClr val="00427E"/>
              </a:solidFill>
              <a:ea typeface="+mn-ea"/>
              <a:cs typeface="+mn-cs"/>
              <a:sym typeface="Calibri"/>
            </a:rPr>
            <a:t>Старение и демографические сдвиги</a:t>
          </a:r>
          <a:endParaRPr lang="en-US" sz="2400" kern="1200" dirty="0">
            <a:solidFill>
              <a:srgbClr val="00427E"/>
            </a:solidFill>
            <a:latin typeface="Akrobat" panose="00000600000000000000" pitchFamily="2" charset="0"/>
            <a:ea typeface="+mn-ea"/>
            <a:cs typeface="+mn-cs"/>
          </a:endParaRPr>
        </a:p>
      </dsp:txBody>
      <dsp:txXfrm rot="10800000">
        <a:off x="2110261" y="694798"/>
        <a:ext cx="7138622" cy="554537"/>
      </dsp:txXfrm>
    </dsp:sp>
    <dsp:sp modelId="{7AD7FC58-6ED3-4C6F-9B0A-B88BF8678A79}">
      <dsp:nvSpPr>
        <dsp:cNvPr id="0" name=""/>
        <dsp:cNvSpPr/>
      </dsp:nvSpPr>
      <dsp:spPr>
        <a:xfrm>
          <a:off x="1694358" y="694798"/>
          <a:ext cx="554537" cy="5545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074136-DAEB-4956-82EE-A33CB7ACD865}">
      <dsp:nvSpPr>
        <dsp:cNvPr id="0" name=""/>
        <dsp:cNvSpPr/>
      </dsp:nvSpPr>
      <dsp:spPr>
        <a:xfrm rot="10800000">
          <a:off x="1971627" y="1387970"/>
          <a:ext cx="7277256" cy="554537"/>
        </a:xfrm>
        <a:prstGeom prst="homePlate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53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white"/>
            </a:buClr>
            <a:buSzPts val="1600"/>
            <a:buNone/>
          </a:pPr>
          <a:r>
            <a:rPr lang="ru-RU" sz="2400" kern="1200" dirty="0">
              <a:solidFill>
                <a:srgbClr val="00427E"/>
              </a:solidFill>
              <a:ea typeface="+mn-ea"/>
              <a:cs typeface="+mn-cs"/>
              <a:sym typeface="Calibri"/>
            </a:rPr>
            <a:t>Экономическая трансформация и развитие инфраструктуры</a:t>
          </a:r>
          <a:endParaRPr lang="en-US" sz="2400" kern="1200" dirty="0">
            <a:solidFill>
              <a:srgbClr val="00427E"/>
            </a:solidFill>
            <a:latin typeface="Akrobat" panose="00000600000000000000" pitchFamily="2" charset="0"/>
            <a:ea typeface="+mn-ea"/>
            <a:cs typeface="+mn-cs"/>
          </a:endParaRPr>
        </a:p>
      </dsp:txBody>
      <dsp:txXfrm rot="10800000">
        <a:off x="2110261" y="1387970"/>
        <a:ext cx="7138622" cy="554537"/>
      </dsp:txXfrm>
    </dsp:sp>
    <dsp:sp modelId="{71DF1415-5D22-4F58-8811-88938D9BC321}">
      <dsp:nvSpPr>
        <dsp:cNvPr id="0" name=""/>
        <dsp:cNvSpPr/>
      </dsp:nvSpPr>
      <dsp:spPr>
        <a:xfrm>
          <a:off x="1694358" y="1387970"/>
          <a:ext cx="554537" cy="5545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D8E58-7A5E-43EA-82EC-64106A78DBEC}">
      <dsp:nvSpPr>
        <dsp:cNvPr id="0" name=""/>
        <dsp:cNvSpPr/>
      </dsp:nvSpPr>
      <dsp:spPr>
        <a:xfrm rot="10800000">
          <a:off x="1971627" y="2081142"/>
          <a:ext cx="7277256" cy="554537"/>
        </a:xfrm>
        <a:prstGeom prst="homePlate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53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white"/>
            </a:buClr>
            <a:buSzPts val="1600"/>
            <a:buNone/>
          </a:pPr>
          <a:r>
            <a:rPr lang="ru-RU" sz="2400" kern="1200" dirty="0">
              <a:solidFill>
                <a:srgbClr val="00427E"/>
              </a:solidFill>
              <a:ea typeface="+mn-ea"/>
              <a:cs typeface="+mn-cs"/>
              <a:sym typeface="Calibri"/>
            </a:rPr>
            <a:t>Технологии и автоматизация на рабочем месте</a:t>
          </a:r>
          <a:endParaRPr lang="en-US" sz="2400" kern="1200" dirty="0">
            <a:solidFill>
              <a:srgbClr val="00427E"/>
            </a:solidFill>
            <a:latin typeface="Akrobat" panose="00000600000000000000" pitchFamily="2" charset="0"/>
            <a:ea typeface="+mn-ea"/>
            <a:cs typeface="+mn-cs"/>
          </a:endParaRPr>
        </a:p>
      </dsp:txBody>
      <dsp:txXfrm rot="10800000">
        <a:off x="2110261" y="2081142"/>
        <a:ext cx="7138622" cy="554537"/>
      </dsp:txXfrm>
    </dsp:sp>
    <dsp:sp modelId="{36ABCC58-8497-4862-BCE0-FFAABC4FC6A2}">
      <dsp:nvSpPr>
        <dsp:cNvPr id="0" name=""/>
        <dsp:cNvSpPr/>
      </dsp:nvSpPr>
      <dsp:spPr>
        <a:xfrm>
          <a:off x="1694358" y="2081142"/>
          <a:ext cx="554537" cy="5545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EDFF7-0FC8-45DD-AE00-9F105B71FBDE}">
      <dsp:nvSpPr>
        <dsp:cNvPr id="0" name=""/>
        <dsp:cNvSpPr/>
      </dsp:nvSpPr>
      <dsp:spPr>
        <a:xfrm rot="10800000">
          <a:off x="1971627" y="2774314"/>
          <a:ext cx="7277256" cy="554537"/>
        </a:xfrm>
        <a:prstGeom prst="homePlate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53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white"/>
            </a:buClr>
            <a:buSzPts val="1600"/>
            <a:buNone/>
          </a:pPr>
          <a:r>
            <a:rPr lang="ru-RU" sz="2400" kern="1200" dirty="0">
              <a:solidFill>
                <a:srgbClr val="00427E"/>
              </a:solidFill>
              <a:ea typeface="+mn-ea"/>
              <a:cs typeface="+mn-cs"/>
              <a:sym typeface="Calibri"/>
            </a:rPr>
            <a:t>Изменение климата</a:t>
          </a:r>
          <a:endParaRPr lang="en-US" sz="2400" kern="1200" dirty="0">
            <a:solidFill>
              <a:srgbClr val="00427E"/>
            </a:solidFill>
            <a:latin typeface="Akrobat" panose="00000600000000000000" pitchFamily="2" charset="0"/>
            <a:ea typeface="+mn-ea"/>
            <a:cs typeface="+mn-cs"/>
          </a:endParaRPr>
        </a:p>
      </dsp:txBody>
      <dsp:txXfrm rot="10800000">
        <a:off x="2110261" y="2774314"/>
        <a:ext cx="7138622" cy="554537"/>
      </dsp:txXfrm>
    </dsp:sp>
    <dsp:sp modelId="{1E8F5864-D437-4A6E-8471-5BACBC51B7E2}">
      <dsp:nvSpPr>
        <dsp:cNvPr id="0" name=""/>
        <dsp:cNvSpPr/>
      </dsp:nvSpPr>
      <dsp:spPr>
        <a:xfrm>
          <a:off x="1694358" y="2774314"/>
          <a:ext cx="554537" cy="554537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69E5A-2B85-48DB-96DB-FC96CEDCCE93}">
      <dsp:nvSpPr>
        <dsp:cNvPr id="0" name=""/>
        <dsp:cNvSpPr/>
      </dsp:nvSpPr>
      <dsp:spPr>
        <a:xfrm>
          <a:off x="0" y="0"/>
          <a:ext cx="3162239" cy="517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Глобальный</a:t>
          </a:r>
          <a:endParaRPr lang="en-US" sz="2200" kern="1200" dirty="0">
            <a:latin typeface="Akrobat" panose="020B0604020202020204" charset="0"/>
          </a:endParaRPr>
        </a:p>
      </dsp:txBody>
      <dsp:txXfrm>
        <a:off x="15147" y="15147"/>
        <a:ext cx="2543694" cy="486849"/>
      </dsp:txXfrm>
    </dsp:sp>
    <dsp:sp modelId="{B048527C-9D9A-46BA-A5CB-254F9683288B}">
      <dsp:nvSpPr>
        <dsp:cNvPr id="0" name=""/>
        <dsp:cNvSpPr/>
      </dsp:nvSpPr>
      <dsp:spPr>
        <a:xfrm>
          <a:off x="0" y="566049"/>
          <a:ext cx="3162239" cy="517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Региональный</a:t>
          </a:r>
          <a:endParaRPr lang="en-US" sz="2200" kern="1200" dirty="0">
            <a:latin typeface="Akrobat" panose="020B0604020202020204" charset="0"/>
          </a:endParaRPr>
        </a:p>
      </dsp:txBody>
      <dsp:txXfrm>
        <a:off x="15147" y="581196"/>
        <a:ext cx="2559660" cy="486849"/>
      </dsp:txXfrm>
    </dsp:sp>
    <dsp:sp modelId="{2DE798BB-86D0-4D11-8C9F-E780BE961AA9}">
      <dsp:nvSpPr>
        <dsp:cNvPr id="0" name=""/>
        <dsp:cNvSpPr/>
      </dsp:nvSpPr>
      <dsp:spPr>
        <a:xfrm>
          <a:off x="0" y="1129927"/>
          <a:ext cx="3162239" cy="517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Двусторонний</a:t>
          </a:r>
          <a:endParaRPr lang="en-US" sz="2200" kern="1200" dirty="0">
            <a:latin typeface="Akrobat" panose="020B0604020202020204" charset="0"/>
          </a:endParaRPr>
        </a:p>
      </dsp:txBody>
      <dsp:txXfrm>
        <a:off x="15147" y="1145074"/>
        <a:ext cx="2559660" cy="486849"/>
      </dsp:txXfrm>
    </dsp:sp>
    <dsp:sp modelId="{DD747127-062C-48FE-A3BB-E93A98936699}">
      <dsp:nvSpPr>
        <dsp:cNvPr id="0" name=""/>
        <dsp:cNvSpPr/>
      </dsp:nvSpPr>
      <dsp:spPr>
        <a:xfrm>
          <a:off x="0" y="1718896"/>
          <a:ext cx="3162239" cy="517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Национальный</a:t>
          </a:r>
          <a:endParaRPr lang="en-US" sz="2200" kern="1200" dirty="0">
            <a:latin typeface="Akrobat" panose="020B0604020202020204" charset="0"/>
          </a:endParaRPr>
        </a:p>
      </dsp:txBody>
      <dsp:txXfrm>
        <a:off x="15147" y="1734043"/>
        <a:ext cx="2559660" cy="486849"/>
      </dsp:txXfrm>
    </dsp:sp>
    <dsp:sp modelId="{91946BAC-BB29-4BB8-8E49-FB0C682FA57A}">
      <dsp:nvSpPr>
        <dsp:cNvPr id="0" name=""/>
        <dsp:cNvSpPr/>
      </dsp:nvSpPr>
      <dsp:spPr>
        <a:xfrm>
          <a:off x="0" y="2276987"/>
          <a:ext cx="3162239" cy="517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Местный</a:t>
          </a:r>
          <a:endParaRPr lang="en-US" sz="2200" kern="1200" dirty="0">
            <a:latin typeface="Akrobat" panose="020B0604020202020204" charset="0"/>
          </a:endParaRPr>
        </a:p>
      </dsp:txBody>
      <dsp:txXfrm>
        <a:off x="15147" y="2292134"/>
        <a:ext cx="2559660" cy="486849"/>
      </dsp:txXfrm>
    </dsp:sp>
    <dsp:sp modelId="{6F8288F1-935A-408A-BD83-FF5AE9546909}">
      <dsp:nvSpPr>
        <dsp:cNvPr id="0" name=""/>
        <dsp:cNvSpPr/>
      </dsp:nvSpPr>
      <dsp:spPr>
        <a:xfrm>
          <a:off x="2733734" y="368393"/>
          <a:ext cx="336143" cy="336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809366" y="368393"/>
        <a:ext cx="184879" cy="252948"/>
      </dsp:txXfrm>
    </dsp:sp>
    <dsp:sp modelId="{A5B7F367-191B-4324-AABC-C6EA5BE11B95}">
      <dsp:nvSpPr>
        <dsp:cNvPr id="0" name=""/>
        <dsp:cNvSpPr/>
      </dsp:nvSpPr>
      <dsp:spPr>
        <a:xfrm>
          <a:off x="2722419" y="949363"/>
          <a:ext cx="336143" cy="336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798051" y="949363"/>
        <a:ext cx="184879" cy="252948"/>
      </dsp:txXfrm>
    </dsp:sp>
    <dsp:sp modelId="{DD15B5AF-221A-47A3-910F-114F008E7550}">
      <dsp:nvSpPr>
        <dsp:cNvPr id="0" name=""/>
        <dsp:cNvSpPr/>
      </dsp:nvSpPr>
      <dsp:spPr>
        <a:xfrm>
          <a:off x="2742518" y="1545713"/>
          <a:ext cx="336143" cy="336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818150" y="1545713"/>
        <a:ext cx="184879" cy="252948"/>
      </dsp:txXfrm>
    </dsp:sp>
    <dsp:sp modelId="{7345ED40-939A-4A8F-AC2E-C4CC4AEC62BE}">
      <dsp:nvSpPr>
        <dsp:cNvPr id="0" name=""/>
        <dsp:cNvSpPr/>
      </dsp:nvSpPr>
      <dsp:spPr>
        <a:xfrm>
          <a:off x="2741668" y="2111413"/>
          <a:ext cx="336143" cy="336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817300" y="2111413"/>
        <a:ext cx="184879" cy="252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17E30-DCFF-499A-ACA2-D56FC9C2CB9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F007D-5BA9-430B-BA8F-5ABC7101F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6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23CC8-AFAD-CE4D-A9C6-54616C9F9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712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effectLst/>
                <a:latin typeface="Segoe UI" panose="020B0502040204020203" pitchFamily="34" charset="0"/>
              </a:rPr>
              <a:t>Наше взаимодействие с государствами-членами будет продолжаться на глобальных и региональных форумах для содействия многостороннему политическому диалогу по различным темам, актуальным для обычных путей, в частности, связанным с областью навыков, двусторонних соглашений о трудовой миграции, денежных переводов и финансирования развития, социальной интеграции,  взаимодействия с диаспорой</a:t>
            </a:r>
            <a:r>
              <a:rPr lang="en-US" sz="1200" dirty="0">
                <a:effectLst/>
                <a:latin typeface="Segoe UI" panose="020B0502040204020203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23CC8-AFAD-CE4D-A9C6-54616C9F9D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48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23CC8-AFAD-CE4D-A9C6-54616C9F9D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45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23CC8-AFAD-CE4D-A9C6-54616C9F9D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18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23CC8-AFAD-CE4D-A9C6-54616C9F9D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70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23CC8-AFAD-CE4D-A9C6-54616C9F9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39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Ключевые моменты:</a:t>
            </a:r>
            <a:endParaRPr lang="en-US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ru-RU" dirty="0"/>
              <a:t>Сейчас мигрирует больше людей, чем когда-либо прежде</a:t>
            </a:r>
            <a:endParaRPr lang="en-US" baseline="0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ru-RU" baseline="0" dirty="0"/>
              <a:t>1 из 7 или 1 миллиард человек в настоящее время находится в движении</a:t>
            </a:r>
            <a:endParaRPr lang="en-US" baseline="0" dirty="0"/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ru-RU" baseline="0" dirty="0"/>
              <a:t>Большинство людей, которые мигрируют за границу, переезжают в поисках работы</a:t>
            </a:r>
            <a:endParaRPr lang="en-US" baseline="0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i="1" dirty="0"/>
              <a:t>Источники: УВКБ ООН, 2014; МОТ, 2017, 2015; IIE, 2012; ПРООН, 2009. Цифры представляют собой последние доступные оценки численности — общие данные по каждой группе на конец последнего года, по которому были получены данные</a:t>
            </a:r>
            <a:r>
              <a:rPr lang="en-GB" sz="1300" i="1" dirty="0"/>
              <a:t>.</a:t>
            </a:r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300" i="1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300" i="1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i="1" u="none" strike="noStrike" cap="none" dirty="0">
                <a:solidFill>
                  <a:srgbClr val="0033A1"/>
                </a:solidFill>
                <a:latin typeface="Calibri Light" panose="020F0302020204030204" pitchFamily="34" charset="0"/>
                <a:ea typeface="Gill Sans"/>
                <a:cs typeface="Calibri Light" panose="020F0302020204030204" pitchFamily="34" charset="0"/>
                <a:sym typeface="Gill Sans"/>
              </a:rPr>
              <a:t>Но, к сожалению, мигранты могут быть уязвимы для эксплуатации</a:t>
            </a:r>
            <a:endParaRPr lang="en-US" sz="1100" i="1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defTabSz="966612">
              <a:defRPr/>
            </a:pPr>
            <a:endParaRPr lang="en-GB" sz="1300" i="1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F041E-F724-4E94-BD82-A171F6E1A53E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15994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Азиатско-Тихоокеанский регион представляет собой четвертый по значимости регион с точки зрения численности трудящихся-мигрантов, с 14,2% от общего числа, на том же уровне, что и арабские государства</a:t>
            </a:r>
            <a:r>
              <a:rPr lang="es-CR" dirty="0"/>
              <a:t>. </a:t>
            </a:r>
          </a:p>
          <a:p>
            <a:endParaRPr lang="es-CR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dirty="0">
                <a:solidFill>
                  <a:srgbClr val="444444"/>
                </a:solidFill>
                <a:ea typeface="+mn-lt"/>
                <a:cs typeface="+mn-lt"/>
              </a:rPr>
              <a:t>169 миллионов трудящихся-мигрантов мира распределены между основными регионами следующим образом: Европа и Центральная Азия, 37,7%; Америка, 25,6%; арабские государства, 14,3%; </a:t>
            </a:r>
            <a:r>
              <a:rPr lang="ru-RU" sz="1200" b="1" dirty="0">
                <a:solidFill>
                  <a:srgbClr val="444444"/>
                </a:solidFill>
                <a:ea typeface="+mn-lt"/>
                <a:cs typeface="+mn-lt"/>
              </a:rPr>
              <a:t>Азиатско-Тихоокеанский регион, 14,2%;</a:t>
            </a:r>
            <a:r>
              <a:rPr lang="ru-RU" sz="1200" dirty="0">
                <a:solidFill>
                  <a:srgbClr val="444444"/>
                </a:solidFill>
                <a:ea typeface="+mn-lt"/>
                <a:cs typeface="+mn-lt"/>
              </a:rPr>
              <a:t> и Африка, всего 8,1%</a:t>
            </a:r>
            <a:r>
              <a:rPr lang="en-US" sz="1200" dirty="0">
                <a:solidFill>
                  <a:srgbClr val="444444"/>
                </a:solidFill>
                <a:ea typeface="+mn-lt"/>
                <a:cs typeface="+mn-lt"/>
              </a:rPr>
              <a:t>. 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2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dirty="0">
                <a:solidFill>
                  <a:srgbClr val="444444"/>
                </a:solidFill>
                <a:ea typeface="+mn-lt"/>
                <a:cs typeface="+mn-lt"/>
              </a:rPr>
              <a:t>Что касается </a:t>
            </a:r>
            <a:r>
              <a:rPr lang="ru-RU" sz="1200" b="1" dirty="0">
                <a:solidFill>
                  <a:srgbClr val="444444"/>
                </a:solidFill>
                <a:ea typeface="+mn-lt"/>
                <a:cs typeface="+mn-lt"/>
              </a:rPr>
              <a:t>происхождения международных мигрантов, Азиатско-Тихоокеанский регион занимает первое место (будучи регионом происхождения трети международных мигрантов)</a:t>
            </a:r>
            <a:r>
              <a:rPr lang="ru-RU" sz="1200" dirty="0">
                <a:solidFill>
                  <a:srgbClr val="444444"/>
                </a:solidFill>
                <a:ea typeface="+mn-lt"/>
                <a:cs typeface="+mn-lt"/>
              </a:rPr>
              <a:t>, за ним следуют Европа и Центральная Азия, Америка, Азия и арабские государства</a:t>
            </a:r>
            <a:endParaRPr lang="en-US" sz="1200" dirty="0">
              <a:solidFill>
                <a:srgbClr val="444444"/>
              </a:solidFill>
              <a:ea typeface="+mn-lt"/>
              <a:cs typeface="+mn-lt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E184-7C09-4574-BA11-1DC416A8BD9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254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7A869-CE22-45AD-ABD2-5D2FC04462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37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рамках консалтинга Boston Consulting Group (BCG) мы излагаем экономическое обоснование влияния трансграничной миграции. С экономической точки зрения миграция создает огромный объем экономического продукта. Обратите внимание, что исследование нехватки рабочей силы в 30 странах обходится бизнесу в 1 триллион долларов в год, а трансграничная миграция в настоящее время создает годовой экономический продукт в размере 9 триллионов долларов, а к 2050 году прогнозируется около 20 триллионов долларов в год</a:t>
            </a:r>
            <a:r>
              <a:rPr lang="en-CA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7A869-CE22-45AD-ABD2-5D2FC04462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46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Важно отметить, что ключевые секторы потребуют огромного количества навыков, например, работники здравоохранения, учителя, специалисты по «зеленым» рабочим местам и строители, и это лишь некоторые из них.</a:t>
            </a:r>
            <a:r>
              <a:rPr lang="en-CA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7A869-CE22-45AD-ABD2-5D2FC04462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07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23CC8-AFAD-CE4D-A9C6-54616C9F9D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71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слайде представлен обзор того, что означают пути, т. е. необходимость вертикального согласования правовых и политических рамок вместе с программами от глобального до локального уровня.</a:t>
            </a:r>
          </a:p>
          <a:p>
            <a:endParaRPr lang="ru-RU" dirty="0"/>
          </a:p>
          <a:p>
            <a:r>
              <a:rPr lang="ru-RU" dirty="0"/>
              <a:t>Пути согласованы с циклом миграции от подготовки к миграции до перемещения, пребывания, возвращения и реинтеграции</a:t>
            </a:r>
            <a:r>
              <a:rPr lang="en-CA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7A869-CE22-45AD-ABD2-5D2FC04462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4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Нам нужны пути, поскольку у нас недостаточно возможностей для регулярной миграции. Можно выделить несколько пунктов выше</a:t>
            </a:r>
            <a:r>
              <a:rPr lang="en-CA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7A869-CE22-45AD-ABD2-5D2FC04462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73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1E49-7612-4227-5C6E-8904C645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0F204A-EDF2-C1EA-733A-845052351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6967C-107A-15FB-4332-DEB300416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4D69-2AAA-476A-8C59-758B5198AF0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CB77C-B40E-6BE9-52B1-80C970D4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56F29-BE3F-D1E4-69C4-653A66964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88F7-6D75-4524-A7E2-0381F5DDE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2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B6B6-CC18-C750-1653-ADE25D12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23803E-6893-B92D-36EB-185F7EE2B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01830-BA25-6E5D-1813-B97BC51FE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4D69-2AAA-476A-8C59-758B5198AF0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2D3C6-21B0-0AA2-C95B-7770BD4B0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8E2E7-9F65-9609-0E94-45BF83081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88F7-6D75-4524-A7E2-0381F5DDE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5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3F83A6-40E8-EE2B-CF12-E12801481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36E201-6A10-0793-72F4-D3C2C05DA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95254-7EA8-CA6B-6FD6-F0382F81B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4D69-2AAA-476A-8C59-758B5198AF0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65BFF-2029-3241-01A8-224BD9073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29AC3-D7AC-497C-3C00-686699CB8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88F7-6D75-4524-A7E2-0381F5DDE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92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OMNS TEXT/IMAGE/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42C321-3E99-214E-B3C1-D7EA7969B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8BB469-0977-304C-A18C-69987FEC11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95354"/>
            <a:ext cx="5157787" cy="4394309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/>
            </a:lvl1pPr>
            <a:lvl2pPr marL="0" indent="0" algn="just" defTabSz="554400">
              <a:spcBef>
                <a:spcPts val="600"/>
              </a:spcBef>
              <a:buNone/>
              <a:defRPr>
                <a:solidFill>
                  <a:srgbClr val="0033A0"/>
                </a:solidFill>
                <a:latin typeface="+mn-lt"/>
              </a:defRPr>
            </a:lvl2pPr>
            <a:lvl3pPr marL="0" indent="0" algn="just" defTabSz="554400">
              <a:spcBef>
                <a:spcPts val="600"/>
              </a:spcBef>
              <a:buNone/>
              <a:defRPr/>
            </a:lvl3pPr>
            <a:lvl4pPr marL="0" indent="0" algn="just" defTabSz="554400">
              <a:spcBef>
                <a:spcPts val="600"/>
              </a:spcBef>
              <a:buNone/>
              <a:defRPr/>
            </a:lvl4pPr>
            <a:lvl5pPr marL="0" indent="0" algn="just" defTabSz="554400">
              <a:spcBef>
                <a:spcPts val="600"/>
              </a:spcBef>
              <a:buNone/>
              <a:defRPr/>
            </a:lvl5pPr>
          </a:lstStyle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446C5D8-65A7-074E-97F5-7C728DA96C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8"/>
          </a:xfrm>
          <a:prstGeom prst="rect">
            <a:avLst/>
          </a:prstGeom>
        </p:spPr>
      </p:pic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6A7DB012-93D5-4848-B1BB-0AB59EFAE1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95559" y="1795354"/>
            <a:ext cx="5157787" cy="4394309"/>
          </a:xfrm>
          <a:prstGeom prst="rect">
            <a:avLst/>
          </a:prstGeom>
        </p:spPr>
        <p:txBody>
          <a:bodyPr/>
          <a:lstStyle>
            <a:lvl1pPr marL="0" indent="0" defTabSz="554400">
              <a:spcBef>
                <a:spcPts val="600"/>
              </a:spcBef>
              <a:spcAft>
                <a:spcPts val="1200"/>
              </a:spcAft>
              <a:buNone/>
              <a:defRPr b="0"/>
            </a:lvl1pPr>
            <a:lvl2pPr marL="0" indent="0" algn="just" defTabSz="554400">
              <a:spcBef>
                <a:spcPts val="600"/>
              </a:spcBef>
              <a:buNone/>
              <a:defRPr>
                <a:solidFill>
                  <a:srgbClr val="0033A0"/>
                </a:solidFill>
                <a:latin typeface="+mn-lt"/>
              </a:defRPr>
            </a:lvl2pPr>
            <a:lvl3pPr marL="0" indent="0" algn="just" defTabSz="554400">
              <a:spcBef>
                <a:spcPts val="600"/>
              </a:spcBef>
              <a:buNone/>
              <a:defRPr/>
            </a:lvl3pPr>
            <a:lvl4pPr marL="0" indent="0" algn="just" defTabSz="554400">
              <a:spcBef>
                <a:spcPts val="600"/>
              </a:spcBef>
              <a:buNone/>
              <a:defRPr/>
            </a:lvl4pPr>
            <a:lvl5pPr marL="0" indent="0" algn="just" defTabSz="554400">
              <a:spcBef>
                <a:spcPts val="600"/>
              </a:spcBef>
              <a:buNone/>
              <a:defRPr/>
            </a:lvl5pPr>
          </a:lstStyle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71631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60755E3-E38A-7746-B350-B2B27EB51D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66" y="5662253"/>
            <a:ext cx="2165867" cy="108000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482996B8-7758-924F-95A7-EA63DDAB75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146" y="1031563"/>
            <a:ext cx="996970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TITLE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9FD3C252-914E-9945-8B43-6C3ECB129E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11146" y="2357126"/>
            <a:ext cx="9969708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 </a:t>
            </a:r>
          </a:p>
        </p:txBody>
      </p:sp>
    </p:spTree>
    <p:extLst>
      <p:ext uri="{BB962C8B-B14F-4D97-AF65-F5344CB8AC3E}">
        <p14:creationId xmlns:p14="http://schemas.microsoft.com/office/powerpoint/2010/main" val="1087207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AAE9EE-5CC9-1E49-8C69-38DC128B5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4" y="6294329"/>
            <a:ext cx="1814032" cy="412809"/>
          </a:xfrm>
          <a:prstGeom prst="rect">
            <a:avLst/>
          </a:prstGeom>
        </p:spPr>
      </p:pic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F71DDF9B-7F04-BD4A-B0B7-0ED76E378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1938"/>
            <a:ext cx="5157787" cy="3897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E99B60-6C3E-9D4A-A88B-B459B2ED8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1938"/>
            <a:ext cx="5183188" cy="3897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E0A582B-5D35-2D4E-913F-8ADA140B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84081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0D168D-ED7A-6536-CC7F-7F3C9CF5E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188914"/>
            <a:ext cx="9504363" cy="65424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D501F86-1646-88F6-272D-20872C0F4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0525" y="6546850"/>
            <a:ext cx="371474" cy="24923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lang="en-US" sz="1000" b="1" i="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fld id="{960967C0-DA1E-47E0-8E19-D768914FDB3C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88397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SM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E3851-4229-B26E-04BB-613BA590B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665" y="263112"/>
            <a:ext cx="9145735" cy="1325563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C2F64-7BE8-933F-3904-49EFCEFD6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10972800" cy="43513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CC673-57BE-EEAB-064C-0ED8AA3C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AF41-8005-4791-8677-2F10FFA89175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16C16-9B46-0DDB-3681-6370B6A6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CD218-D936-AE67-4B08-24A65FB6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6AEC-CB6D-48EC-AC24-AA5A3CC76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28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96">
          <p15:clr>
            <a:srgbClr val="FBAE40"/>
          </p15:clr>
        </p15:guide>
        <p15:guide id="3" pos="3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5B0D7-9C44-3FFE-CCEF-E740A6923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48A2C-BAD9-CE19-AF98-1DF65EDAA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94F13-D3F3-E215-B454-FDA97657F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4D69-2AAA-476A-8C59-758B5198AF0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CD95A-AFE8-0162-1632-9050B0D69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DB58-0CFE-9371-5BFD-CAFD623AC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88F7-6D75-4524-A7E2-0381F5DDE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8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8C114-A7D4-13EA-608D-131506258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F9937-3E88-B008-9961-1FDE3FB0D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BE056-B59D-9148-20F4-D2CEF62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4D69-2AAA-476A-8C59-758B5198AF0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DEBB1-2BDF-9B4D-74DA-2B873FA84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6C18E-1B23-7C2E-F8FB-17694A85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88F7-6D75-4524-A7E2-0381F5DDE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6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B051C-7793-67C9-F6B4-776CCE2D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DCBB1-AF3B-8B99-32D8-2E7D3A784C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6E9AD-BF4E-7D32-DC9F-2BFA4CAF2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1555B7-3B7F-1860-8946-9860D55D2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4D69-2AAA-476A-8C59-758B5198AF0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ECAE0-426B-EB83-3847-7D84D75D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F3564-D518-1B9A-6A70-78FF40E9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88F7-6D75-4524-A7E2-0381F5DDE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7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C63EA-C5BA-0C73-0A23-A731D50D4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EDAB4-9930-CF0C-FC78-65C32ABD7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2CFDEB-3BFF-3C15-C3FE-B9FDB155C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46584-3173-4F5F-BBA1-F959FDFB0E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C7FB6B-4166-2D6C-3FF1-E3FDCCB1D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ED0E4-1829-76CA-88DA-2C06FDEC8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4D69-2AAA-476A-8C59-758B5198AF0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CB4A97-ADA6-C7D8-1ED2-E89A2D71D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F8D405-0BA2-A0B7-D15B-FEEEF8F1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88F7-6D75-4524-A7E2-0381F5DDE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1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F8391-01CC-85DB-ED7B-0653DE47D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74D2F8-7AA4-B9E4-FD91-14211C9DC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4D69-2AAA-476A-8C59-758B5198AF0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EE97A6-CAA5-525F-D7BC-571C2CA8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87531-E10B-0B6B-3EDA-378CA1AF5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88F7-6D75-4524-A7E2-0381F5DDE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60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03A50-3E94-B028-C625-0D8030796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4D69-2AAA-476A-8C59-758B5198AF0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F1A84-9783-92DD-9A44-5D5E3523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6E457-52C8-7D70-7AC3-E59D46F3A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88F7-6D75-4524-A7E2-0381F5DDE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D144A-19F7-BB24-4390-6889AE90A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55B03-4AFB-E035-51C1-A24F680FC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4BFD2-AC61-2D45-D9FA-53D4F13D5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4A727-4B9B-6A4F-B2FF-8E6764A6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4D69-2AAA-476A-8C59-758B5198AF0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983F7-7891-D859-7C00-5DAD71CBB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F194E-3E2A-E0EB-8845-736C46311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88F7-6D75-4524-A7E2-0381F5DDE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6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870E-E1E0-ED89-A13A-3A39D68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345A74-BCE4-8E53-1493-4EF33151A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9B53B-1080-FBC2-6798-055ECAE69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E6335-0626-1322-CE81-AA669CD3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4D69-2AAA-476A-8C59-758B5198AF0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C3CB4-6EFF-0A25-73FE-40604ABC1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5D727-E687-09D9-719B-43F2BF977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88F7-6D75-4524-A7E2-0381F5DDE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5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79C79-7459-D864-6A4F-C5AB60857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E7607-9766-7577-331F-F4A510731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3595D-BC12-A0F8-7879-8278C247D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AA4D69-2AAA-476A-8C59-758B5198AF0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16B2C-5552-8306-E1AF-2BBCEAD72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9C007-7237-6974-C160-1FA45821D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7488F7-6D75-4524-A7E2-0381F5DDE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5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72E03-4C83-4253-8CFB-1A08A54B391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72E03-4C83-4253-8CFB-1A08A54B39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FA99010-E1A0-4EC0-86AD-0E29884594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 Book" panose="020B0502020204020203"/>
              <a:ea typeface="+mn-ea"/>
              <a:cs typeface="+mn-cs"/>
              <a:sym typeface="Gill Sans Nova Book" panose="020B0502020204020203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DE5B00F-AD5B-CC4C-848A-48CDD9EBE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8" y="3103254"/>
            <a:ext cx="12183754" cy="1204606"/>
          </a:xfrm>
        </p:spPr>
        <p:txBody>
          <a:bodyPr vert="horz">
            <a:noAutofit/>
          </a:bodyPr>
          <a:lstStyle/>
          <a:p>
            <a:pPr>
              <a:defRPr/>
            </a:pPr>
            <a:r>
              <a:rPr lang="ru-RU" sz="4000" spc="300" dirty="0">
                <a:solidFill>
                  <a:srgbClr val="FFFFFF"/>
                </a:solidFill>
                <a:latin typeface="Gill Sans MT" panose="020B0502020104020203" pitchFamily="34" charset="0"/>
              </a:rPr>
              <a:t>Влияние миграции на рынок труда</a:t>
            </a:r>
            <a:r>
              <a:rPr lang="en-US" sz="4000" spc="300" dirty="0">
                <a:solidFill>
                  <a:srgbClr val="FFFFFF"/>
                </a:solidFill>
                <a:latin typeface="Gill Sans MT" panose="020B0502020104020203" pitchFamily="34" charset="0"/>
              </a:rPr>
              <a:t> </a:t>
            </a:r>
            <a:br>
              <a:rPr lang="en-US" sz="4000" spc="300" dirty="0">
                <a:solidFill>
                  <a:srgbClr val="FFFFFF"/>
                </a:solidFill>
                <a:latin typeface="Gill Sans MT" panose="020B0502020104020203" pitchFamily="34" charset="0"/>
              </a:rPr>
            </a:br>
            <a:br>
              <a:rPr lang="en-US" sz="4000" spc="300" dirty="0">
                <a:solidFill>
                  <a:srgbClr val="FFFFFF"/>
                </a:solidFill>
                <a:latin typeface="Gill Sans MT" panose="020B0502020104020203" pitchFamily="34" charset="0"/>
              </a:rPr>
            </a:br>
            <a:r>
              <a:rPr lang="ru-RU" sz="2400" spc="300" dirty="0">
                <a:solidFill>
                  <a:srgbClr val="FFFFFF"/>
                </a:solidFill>
                <a:latin typeface="Gill Sans MT" panose="020B0502020104020203" pitchFamily="34" charset="0"/>
              </a:rPr>
              <a:t>Использование мобильности труда для национального развития</a:t>
            </a:r>
            <a:endParaRPr lang="en-US" sz="2400" spc="300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25366C-D29D-47A4-AE37-D64031F41396}"/>
              </a:ext>
            </a:extLst>
          </p:cNvPr>
          <p:cNvCxnSpPr/>
          <p:nvPr/>
        </p:nvCxnSpPr>
        <p:spPr>
          <a:xfrm>
            <a:off x="826654" y="3838303"/>
            <a:ext cx="1053869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5">
            <a:extLst>
              <a:ext uri="{FF2B5EF4-FFF2-40B4-BE49-F238E27FC236}">
                <a16:creationId xmlns:a16="http://schemas.microsoft.com/office/drawing/2014/main" id="{61C63BE0-AF2A-6F7F-1628-B87CF14DA9C7}"/>
              </a:ext>
            </a:extLst>
          </p:cNvPr>
          <p:cNvSpPr txBox="1">
            <a:spLocks/>
          </p:cNvSpPr>
          <p:nvPr/>
        </p:nvSpPr>
        <p:spPr>
          <a:xfrm>
            <a:off x="-2" y="3567770"/>
            <a:ext cx="12183754" cy="1087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 Book"/>
              <a:ea typeface="+mj-ea"/>
              <a:cs typeface="+mj-cs"/>
            </a:endParaRPr>
          </a:p>
        </p:txBody>
      </p:sp>
      <p:sp>
        <p:nvSpPr>
          <p:cNvPr id="10" name="Half Frame 9">
            <a:extLst>
              <a:ext uri="{FF2B5EF4-FFF2-40B4-BE49-F238E27FC236}">
                <a16:creationId xmlns:a16="http://schemas.microsoft.com/office/drawing/2014/main" id="{C01671E9-150B-DA72-69C1-CAAE805E3B92}"/>
              </a:ext>
            </a:extLst>
          </p:cNvPr>
          <p:cNvSpPr/>
          <p:nvPr/>
        </p:nvSpPr>
        <p:spPr>
          <a:xfrm>
            <a:off x="245210" y="181094"/>
            <a:ext cx="365760" cy="369332"/>
          </a:xfrm>
          <a:prstGeom prst="halfFrame">
            <a:avLst>
              <a:gd name="adj1" fmla="val 12037"/>
              <a:gd name="adj2" fmla="val 138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22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872AB579-2DFD-4DC2-F9B9-68707737BB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C2B193-1ABE-65B7-7AC3-92934E342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0171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Gill Sans MT" panose="020B0502020104020203" pitchFamily="34" charset="0"/>
              </a:rPr>
              <a:t>ПУТИ ТРУДОВОЙ МИГРАЦИИ</a:t>
            </a:r>
            <a:endParaRPr lang="en-US" sz="4000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652B9-09F7-8C0A-6904-5115AFDD1E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457200" indent="-457200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2800" b="1" dirty="0"/>
              <a:t>Роль МОМ заключается в том, чтобы предоставлять техническую помощь и </a:t>
            </a:r>
            <a:r>
              <a:rPr lang="ru-RU" b="1" dirty="0"/>
              <a:t>экспертизу по вопросам миграции</a:t>
            </a:r>
            <a:endParaRPr lang="en-US" b="1" dirty="0"/>
          </a:p>
          <a:p>
            <a:pPr marL="457200" indent="-457200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dirty="0"/>
              <a:t>Это означает, что МОМ использует комплексный подход на всех этапах процесса безопасной и регулируемой трудовой миграции</a:t>
            </a:r>
            <a:endParaRPr lang="en-US" dirty="0"/>
          </a:p>
          <a:p>
            <a:pPr marL="457200" indent="-457200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МОМ осознает, что универсального подхода к решению вопросов миграции не существует, и поэтому стремится проводить необходимую информационно-разъяснительную работу по всем аспектам миграции, обеспечивать всесторонние площадки для решения проблем и оказывать техническую поддержку по мере необходимости.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BFA1B-90B7-A6E6-9D49-EF67CB30A7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288925" indent="-288925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dirty="0"/>
              <a:t>Взаимодействие МОМ с государствами-членами продолжается в рамках глобальных и региональных форумов, в том числе </a:t>
            </a:r>
            <a:r>
              <a:rPr lang="en-US" dirty="0"/>
              <a:t>:</a:t>
            </a:r>
          </a:p>
          <a:p>
            <a:pPr marL="0" indent="0">
              <a:lnSpc>
                <a:spcPct val="120000"/>
              </a:lnSpc>
              <a:buClr>
                <a:schemeClr val="accent3"/>
              </a:buClr>
              <a:buNone/>
            </a:pPr>
            <a:endParaRPr lang="en-US" dirty="0"/>
          </a:p>
          <a:p>
            <a:pPr marL="800100" lvl="1" indent="-342900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"/>
            </a:pPr>
            <a:r>
              <a:rPr lang="ru-RU" sz="2500" dirty="0">
                <a:effectLst/>
                <a:latin typeface="Segoe UI" panose="020B0502040204020203" pitchFamily="34" charset="0"/>
              </a:rPr>
              <a:t>Международный диалог по миграции (IDM),</a:t>
            </a:r>
            <a:endParaRPr lang="en-US" sz="2500" dirty="0">
              <a:effectLst/>
              <a:latin typeface="Segoe UI" panose="020B0502040204020203" pitchFamily="34" charset="0"/>
            </a:endParaRPr>
          </a:p>
          <a:p>
            <a:pPr marL="800100" lvl="1" indent="-342900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"/>
            </a:pPr>
            <a:r>
              <a:rPr lang="ru-RU" sz="2500" dirty="0">
                <a:effectLst/>
                <a:latin typeface="Segoe UI" panose="020B0502040204020203" pitchFamily="34" charset="0"/>
              </a:rPr>
              <a:t>Глобальный форум по миграции и развитию (GFMD),</a:t>
            </a:r>
          </a:p>
          <a:p>
            <a:pPr marL="800100" lvl="1" indent="-342900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"/>
            </a:pPr>
            <a:r>
              <a:rPr lang="ru-RU" sz="2500" dirty="0">
                <a:effectLst/>
                <a:latin typeface="Segoe UI" panose="020B0502040204020203" pitchFamily="34" charset="0"/>
              </a:rPr>
              <a:t>Глобальный форум по беженцам,</a:t>
            </a:r>
          </a:p>
          <a:p>
            <a:pPr marL="800100" lvl="1" indent="-342900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"/>
            </a:pPr>
            <a:r>
              <a:rPr lang="ru-RU" sz="2500" dirty="0">
                <a:effectLst/>
                <a:latin typeface="Segoe UI" panose="020B0502040204020203" pitchFamily="34" charset="0"/>
              </a:rPr>
              <a:t>Региональный министерский форум по миграции для Восточной Африки и Африканского Рога (</a:t>
            </a:r>
            <a:r>
              <a:rPr lang="en-US" sz="2500" dirty="0">
                <a:effectLst/>
                <a:latin typeface="Segoe UI" panose="020B0502040204020203" pitchFamily="34" charset="0"/>
              </a:rPr>
              <a:t>Horn of Africa</a:t>
            </a:r>
            <a:r>
              <a:rPr lang="ru-RU" sz="2500" dirty="0">
                <a:effectLst/>
                <a:latin typeface="Segoe UI" panose="020B0502040204020203" pitchFamily="34" charset="0"/>
              </a:rPr>
              <a:t>) (RMFM),</a:t>
            </a:r>
          </a:p>
          <a:p>
            <a:pPr marL="800100" lvl="1" indent="-342900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"/>
            </a:pPr>
            <a:r>
              <a:rPr lang="ru-RU" sz="2500" dirty="0">
                <a:effectLst/>
                <a:latin typeface="Segoe UI" panose="020B0502040204020203" pitchFamily="34" charset="0"/>
              </a:rPr>
              <a:t>Процесс Коломбо,</a:t>
            </a:r>
          </a:p>
          <a:p>
            <a:pPr marL="800100" lvl="1" indent="-342900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"/>
            </a:pPr>
            <a:r>
              <a:rPr lang="ru-RU" sz="2500" dirty="0">
                <a:effectLst/>
                <a:latin typeface="Segoe UI" panose="020B0502040204020203" pitchFamily="34" charset="0"/>
              </a:rPr>
              <a:t>Южноамериканская конференция по миграции,</a:t>
            </a:r>
          </a:p>
          <a:p>
            <a:pPr marL="800100" lvl="1" indent="-342900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"/>
            </a:pPr>
            <a:r>
              <a:rPr lang="ru-RU" sz="2500" dirty="0">
                <a:effectLst/>
                <a:latin typeface="Segoe UI" panose="020B0502040204020203" pitchFamily="34" charset="0"/>
              </a:rPr>
              <a:t>Диалог Абу-Даби,</a:t>
            </a:r>
          </a:p>
          <a:p>
            <a:pPr marL="800100" lvl="1" indent="-342900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"/>
            </a:pPr>
            <a:r>
              <a:rPr lang="ru-RU" sz="2500" dirty="0">
                <a:effectLst/>
                <a:latin typeface="Segoe UI" panose="020B0502040204020203" pitchFamily="34" charset="0"/>
              </a:rPr>
              <a:t>Алматинский процесс</a:t>
            </a:r>
            <a:endParaRPr lang="en-US" sz="2500" dirty="0">
              <a:effectLst/>
              <a:latin typeface="Segoe UI" panose="020B0502040204020203" pitchFamily="34" charset="0"/>
            </a:endParaRPr>
          </a:p>
          <a:p>
            <a:pPr marL="457200" lvl="1" indent="0">
              <a:lnSpc>
                <a:spcPct val="120000"/>
              </a:lnSpc>
              <a:buClr>
                <a:schemeClr val="accent3"/>
              </a:buClr>
              <a:buNone/>
            </a:pPr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8" name="Half Frame 7">
            <a:extLst>
              <a:ext uri="{FF2B5EF4-FFF2-40B4-BE49-F238E27FC236}">
                <a16:creationId xmlns:a16="http://schemas.microsoft.com/office/drawing/2014/main" id="{0EF479FC-3AD3-4D48-AAC4-B2BE1E162891}"/>
              </a:ext>
            </a:extLst>
          </p:cNvPr>
          <p:cNvSpPr/>
          <p:nvPr/>
        </p:nvSpPr>
        <p:spPr>
          <a:xfrm>
            <a:off x="245210" y="181094"/>
            <a:ext cx="365760" cy="369332"/>
          </a:xfrm>
          <a:prstGeom prst="halfFrame">
            <a:avLst>
              <a:gd name="adj1" fmla="val 12037"/>
              <a:gd name="adj2" fmla="val 138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5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CF125008-F8FC-2F0F-34C2-FE5E98129E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10B310-2837-4066-9209-16CE397CA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60350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  <a:latin typeface="Gill Sans MT" panose="020B0502020104020203" pitchFamily="34" charset="0"/>
              </a:rPr>
              <a:t>Обеспечение путей мобильности: рабочая сила и навыки</a:t>
            </a:r>
            <a:br>
              <a:rPr lang="en-US" sz="4000" dirty="0">
                <a:solidFill>
                  <a:schemeClr val="accent1"/>
                </a:solidFill>
                <a:latin typeface="Gill Sans MT" panose="020B0502020104020203" pitchFamily="34" charset="0"/>
              </a:rPr>
            </a:br>
            <a:endParaRPr lang="en-US" sz="4000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B70B2-D5C4-448E-2798-10A3ABA0BE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4077" y="1566861"/>
            <a:ext cx="10439399" cy="1768475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1900" dirty="0">
                <a:latin typeface="+mn-lt"/>
              </a:rPr>
              <a:t>МОМ в тесном сотрудничестве с ключевыми внутренними и внешними партнерами работает над </a:t>
            </a:r>
            <a:r>
              <a:rPr lang="ru-RU" sz="1900" b="1" dirty="0">
                <a:solidFill>
                  <a:schemeClr val="accent1"/>
                </a:solidFill>
              </a:rPr>
              <a:t>внедрением принципов развития навыков, подбора персонала и признания</a:t>
            </a:r>
            <a:r>
              <a:rPr lang="ru-RU" sz="1900" dirty="0">
                <a:latin typeface="+mn-lt"/>
              </a:rPr>
              <a:t> навыков в программы трудовой мобильности, чтобы мигранты могли в полной мере использовать свои таланты и вносить значимый вклад как в принимающие, так и в родные сообщества</a:t>
            </a:r>
            <a:r>
              <a:rPr lang="en-US" sz="1900" dirty="0">
                <a:latin typeface="+mn-lt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724C74-6F03-3CEF-F153-C3440EECD857}"/>
              </a:ext>
            </a:extLst>
          </p:cNvPr>
          <p:cNvSpPr txBox="1">
            <a:spLocks/>
          </p:cNvSpPr>
          <p:nvPr/>
        </p:nvSpPr>
        <p:spPr>
          <a:xfrm>
            <a:off x="834076" y="3398331"/>
            <a:ext cx="10439400" cy="196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1900" dirty="0"/>
              <a:t>Мы делаем это, </a:t>
            </a:r>
            <a:r>
              <a:rPr lang="ru-RU" sz="1900" b="1" dirty="0">
                <a:solidFill>
                  <a:schemeClr val="accent1"/>
                </a:solidFill>
              </a:rPr>
              <a:t>продвигая общегосударственный и общегражданский подход к управлению трудовой миграцией, с учетом совершенствования системы статистических данных и оценки рынка труда</a:t>
            </a:r>
            <a:r>
              <a:rPr lang="ru-RU" sz="1900" dirty="0"/>
              <a:t>, поддерживая межправительственную координацию (REC и RCP) и помогая государствам-членам в проведении переговоров и реализации двустороннего сотрудничества по мобильности навыков</a:t>
            </a:r>
            <a:r>
              <a:rPr lang="en-US" sz="19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F4047-DEEF-BE19-E151-3AEEA288C3C1}"/>
              </a:ext>
            </a:extLst>
          </p:cNvPr>
          <p:cNvSpPr txBox="1"/>
          <p:nvPr/>
        </p:nvSpPr>
        <p:spPr>
          <a:xfrm>
            <a:off x="10782300" y="118904"/>
            <a:ext cx="1291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chemeClr val="accent3"/>
                </a:solidFill>
                <a:latin typeface="Gill Sans Nova Light" panose="020B0302020104020203" pitchFamily="34" charset="0"/>
              </a:rPr>
              <a:t>LMD UNITS</a:t>
            </a:r>
          </a:p>
        </p:txBody>
      </p:sp>
      <p:sp>
        <p:nvSpPr>
          <p:cNvPr id="9" name="Half Frame 8">
            <a:extLst>
              <a:ext uri="{FF2B5EF4-FFF2-40B4-BE49-F238E27FC236}">
                <a16:creationId xmlns:a16="http://schemas.microsoft.com/office/drawing/2014/main" id="{DD30CF14-5835-A047-C324-E17B60CFC859}"/>
              </a:ext>
            </a:extLst>
          </p:cNvPr>
          <p:cNvSpPr/>
          <p:nvPr/>
        </p:nvSpPr>
        <p:spPr>
          <a:xfrm>
            <a:off x="245210" y="181094"/>
            <a:ext cx="365760" cy="369332"/>
          </a:xfrm>
          <a:prstGeom prst="halfFrame">
            <a:avLst>
              <a:gd name="adj1" fmla="val 12037"/>
              <a:gd name="adj2" fmla="val 138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B892E-FF30-E94F-4EC8-A1EE3DE272CE}"/>
              </a:ext>
            </a:extLst>
          </p:cNvPr>
          <p:cNvSpPr txBox="1"/>
          <p:nvPr/>
        </p:nvSpPr>
        <p:spPr>
          <a:xfrm>
            <a:off x="834076" y="5052504"/>
            <a:ext cx="10827608" cy="18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1900" dirty="0">
                <a:latin typeface="+mn-lt"/>
              </a:rPr>
              <a:t>МОМ </a:t>
            </a:r>
            <a:r>
              <a:rPr lang="ru-RU" sz="1900" b="1" dirty="0">
                <a:solidFill>
                  <a:schemeClr val="accent1"/>
                </a:solidFill>
              </a:rPr>
              <a:t>стремится расширить свое взаимодействие с частным сектором, особенно с работодателями и лицензированными частными агентствами занятости</a:t>
            </a:r>
            <a:r>
              <a:rPr lang="ru-RU" sz="1900" dirty="0">
                <a:latin typeface="+mn-lt"/>
              </a:rPr>
              <a:t>, чтобы содействовать трудоустройству мигрантов, включая перемещенных лиц, эффективно решая проблему нехватки рабочей силы путем использования их разнообразных навыков и инновационных решений</a:t>
            </a:r>
            <a:r>
              <a:rPr lang="en-US" sz="1900" dirty="0"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67336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919FBD-F7D4-E894-D9DD-132AD59A33BF}"/>
              </a:ext>
            </a:extLst>
          </p:cNvPr>
          <p:cNvSpPr txBox="1">
            <a:spLocks/>
          </p:cNvSpPr>
          <p:nvPr/>
        </p:nvSpPr>
        <p:spPr>
          <a:xfrm>
            <a:off x="610971" y="1920614"/>
            <a:ext cx="11050762" cy="17684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1900" dirty="0">
                <a:latin typeface="+mn-lt"/>
              </a:rPr>
              <a:t>Мы усилим подход к предоставлению </a:t>
            </a:r>
            <a:r>
              <a:rPr lang="ru-RU" sz="1900" b="1" dirty="0">
                <a:solidFill>
                  <a:schemeClr val="accent1"/>
                </a:solidFill>
                <a:latin typeface="+mn-lt"/>
              </a:rPr>
              <a:t>инновационных решений для перемещенных лиц и других уязвимых групп мигрантов </a:t>
            </a:r>
            <a:r>
              <a:rPr lang="ru-RU" sz="1900" dirty="0">
                <a:latin typeface="+mn-lt"/>
              </a:rPr>
              <a:t>посредством более доступных путей регулируемой миграции путем обеспечения занятости, образования и устойчивого включения в рынок труда в принимающих странах. Миссия данного направления заключается в совершенствовании подхода МОМ к выработке и масштабированию организованных путей мобильности или в том, чтобы сделать существующие регулируемые пути более доступными, инклюзивными и подходящими для уязвимых сообществ.</a:t>
            </a:r>
            <a:endParaRPr lang="en-US" sz="1900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452F83-F134-37F9-8E0B-B8DC6DFF9164}"/>
              </a:ext>
            </a:extLst>
          </p:cNvPr>
          <p:cNvSpPr txBox="1">
            <a:spLocks/>
          </p:cNvSpPr>
          <p:nvPr/>
        </p:nvSpPr>
        <p:spPr>
          <a:xfrm>
            <a:off x="876300" y="4461051"/>
            <a:ext cx="10439399" cy="145040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1900" dirty="0">
                <a:latin typeface="+mn-lt"/>
              </a:rPr>
              <a:t>Мы по-прежнему привержены содействию </a:t>
            </a:r>
            <a:r>
              <a:rPr lang="ru-RU" sz="1900" b="1" dirty="0">
                <a:solidFill>
                  <a:schemeClr val="accent1"/>
                </a:solidFill>
                <a:latin typeface="+mn-lt"/>
              </a:rPr>
              <a:t>включению прибывших мигрантов </a:t>
            </a:r>
            <a:r>
              <a:rPr lang="ru-RU" sz="1900" dirty="0">
                <a:latin typeface="+mn-lt"/>
              </a:rPr>
              <a:t>на рынки труда, одновременно укрепляя </a:t>
            </a:r>
            <a:r>
              <a:rPr lang="ru-RU" sz="1900" b="1" dirty="0">
                <a:solidFill>
                  <a:schemeClr val="accent1"/>
                </a:solidFill>
                <a:latin typeface="+mn-lt"/>
              </a:rPr>
              <a:t>социальную сплоченность и связанность </a:t>
            </a:r>
            <a:r>
              <a:rPr lang="ru-RU" sz="1900" dirty="0">
                <a:latin typeface="+mn-lt"/>
              </a:rPr>
              <a:t>в принимающих сообществах путем мобилизации всех заинтересованных сторон и сообществ.</a:t>
            </a:r>
            <a:endParaRPr lang="en-US" sz="1900" dirty="0"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F00BA0-2D15-F1B8-1A3E-538C4488335D}"/>
              </a:ext>
            </a:extLst>
          </p:cNvPr>
          <p:cNvSpPr txBox="1">
            <a:spLocks/>
          </p:cNvSpPr>
          <p:nvPr/>
        </p:nvSpPr>
        <p:spPr>
          <a:xfrm>
            <a:off x="839787" y="5950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0033A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>
              <a:buClr>
                <a:schemeClr val="accent3"/>
              </a:buClr>
            </a:pPr>
            <a:r>
              <a:rPr lang="ru-RU" sz="4000" dirty="0"/>
              <a:t>Маршруты мобильности при гуманитарных контекстах и ​​инклюзивность</a:t>
            </a:r>
            <a:endParaRPr lang="en-US" sz="4000" dirty="0"/>
          </a:p>
        </p:txBody>
      </p:sp>
      <p:sp>
        <p:nvSpPr>
          <p:cNvPr id="8" name="Half Frame 7">
            <a:extLst>
              <a:ext uri="{FF2B5EF4-FFF2-40B4-BE49-F238E27FC236}">
                <a16:creationId xmlns:a16="http://schemas.microsoft.com/office/drawing/2014/main" id="{FA085C7B-42D9-660D-DB22-9DB74D3910CC}"/>
              </a:ext>
            </a:extLst>
          </p:cNvPr>
          <p:cNvSpPr/>
          <p:nvPr/>
        </p:nvSpPr>
        <p:spPr>
          <a:xfrm>
            <a:off x="245210" y="181094"/>
            <a:ext cx="365760" cy="369332"/>
          </a:xfrm>
          <a:prstGeom prst="halfFrame">
            <a:avLst>
              <a:gd name="adj1" fmla="val 12037"/>
              <a:gd name="adj2" fmla="val 138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DBAEB0-E6F8-DC01-0471-ACB82C4386E2}"/>
              </a:ext>
            </a:extLst>
          </p:cNvPr>
          <p:cNvSpPr txBox="1"/>
          <p:nvPr/>
        </p:nvSpPr>
        <p:spPr>
          <a:xfrm>
            <a:off x="10782300" y="118904"/>
            <a:ext cx="1291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chemeClr val="accent3"/>
                </a:solidFill>
                <a:latin typeface="Gill Sans Nova Light" panose="020B0302020104020203" pitchFamily="34" charset="0"/>
              </a:rPr>
              <a:t>LMD UNITS</a:t>
            </a:r>
          </a:p>
        </p:txBody>
      </p:sp>
    </p:spTree>
    <p:extLst>
      <p:ext uri="{BB962C8B-B14F-4D97-AF65-F5344CB8AC3E}">
        <p14:creationId xmlns:p14="http://schemas.microsoft.com/office/powerpoint/2010/main" val="3784776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452F83-F134-37F9-8E0B-B8DC6DFF9164}"/>
              </a:ext>
            </a:extLst>
          </p:cNvPr>
          <p:cNvSpPr txBox="1">
            <a:spLocks/>
          </p:cNvSpPr>
          <p:nvPr/>
        </p:nvSpPr>
        <p:spPr>
          <a:xfrm>
            <a:off x="428090" y="1825109"/>
            <a:ext cx="10439399" cy="436367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2100" b="1" dirty="0">
                <a:solidFill>
                  <a:schemeClr val="accent1"/>
                </a:solidFill>
                <a:latin typeface="+mn-lt"/>
              </a:rPr>
              <a:t>Стратегия МОМ по взаимодействию с диаспорой сосредоточена на трех действиях: вовлечение в развитие сообществ, расширение прав и возможностей транснациональных сообществ, </a:t>
            </a:r>
            <a:r>
              <a:rPr lang="ru-RU" sz="2100" dirty="0">
                <a:latin typeface="+mn-lt"/>
              </a:rPr>
              <a:t>в рамках программ правительств и других заинтересованных сторон. В миссиях по всему миру МОМ проводит опросы диаспор, картирование диаспор, разрабатывает мероприятия по наращиванию потенциала, разрабатывает и реализует инициативы и программы по работе с диаспорами</a:t>
            </a:r>
            <a:r>
              <a:rPr lang="en-US" sz="1900" dirty="0">
                <a:latin typeface="+mn-lt"/>
              </a:rPr>
              <a:t>.</a:t>
            </a:r>
          </a:p>
          <a:p>
            <a:pPr marL="0" indent="0">
              <a:lnSpc>
                <a:spcPct val="120000"/>
              </a:lnSpc>
              <a:buClr>
                <a:schemeClr val="accent3"/>
              </a:buClr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2100" b="1" dirty="0">
                <a:solidFill>
                  <a:schemeClr val="accent1"/>
                </a:solidFill>
                <a:latin typeface="+mn-lt"/>
              </a:rPr>
              <a:t>Продвигая идею, что мигранты и диаспоры могут вносить инновационное развитие, МОМ</a:t>
            </a:r>
            <a:r>
              <a:rPr lang="ru-RU" sz="2100" dirty="0">
                <a:latin typeface="+mn-lt"/>
              </a:rPr>
              <a:t> ставит их на передний план при принятии своих решений. С помощью инновационных платформ, таких как iDiaspora и Global Diaspora Policy Alliance, мы сотрудничаем с диаспорами, чтобы активно формировать политику и программы, которые способствуют их занятости, эффективному применению их талантов и общему развитию</a:t>
            </a:r>
            <a:r>
              <a:rPr lang="en-US" sz="2100" dirty="0">
                <a:latin typeface="+mn-lt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F00BA0-2D15-F1B8-1A3E-538C4488335D}"/>
              </a:ext>
            </a:extLst>
          </p:cNvPr>
          <p:cNvSpPr txBox="1">
            <a:spLocks/>
          </p:cNvSpPr>
          <p:nvPr/>
        </p:nvSpPr>
        <p:spPr>
          <a:xfrm>
            <a:off x="839788" y="3092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0033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chemeClr val="accent1"/>
                </a:solidFill>
                <a:latin typeface="Gill Sans MT" panose="020B0502020104020203" pitchFamily="34" charset="0"/>
              </a:rPr>
              <a:t>Взаимодействие с диаспорой</a:t>
            </a:r>
            <a:endParaRPr lang="en-US" sz="4000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Half Frame 7">
            <a:extLst>
              <a:ext uri="{FF2B5EF4-FFF2-40B4-BE49-F238E27FC236}">
                <a16:creationId xmlns:a16="http://schemas.microsoft.com/office/drawing/2014/main" id="{FA085C7B-42D9-660D-DB22-9DB74D3910CC}"/>
              </a:ext>
            </a:extLst>
          </p:cNvPr>
          <p:cNvSpPr/>
          <p:nvPr/>
        </p:nvSpPr>
        <p:spPr>
          <a:xfrm>
            <a:off x="245210" y="181094"/>
            <a:ext cx="365760" cy="369332"/>
          </a:xfrm>
          <a:prstGeom prst="halfFrame">
            <a:avLst>
              <a:gd name="adj1" fmla="val 12037"/>
              <a:gd name="adj2" fmla="val 138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F3178-EB5D-2ECC-184E-8F29CE671A7E}"/>
              </a:ext>
            </a:extLst>
          </p:cNvPr>
          <p:cNvSpPr txBox="1"/>
          <p:nvPr/>
        </p:nvSpPr>
        <p:spPr>
          <a:xfrm>
            <a:off x="10782300" y="118904"/>
            <a:ext cx="1291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chemeClr val="accent3"/>
                </a:solidFill>
                <a:latin typeface="Gill Sans Nova Light" panose="020B0302020104020203" pitchFamily="34" charset="0"/>
              </a:rPr>
              <a:t>LMD UNITS</a:t>
            </a:r>
          </a:p>
        </p:txBody>
      </p:sp>
    </p:spTree>
    <p:extLst>
      <p:ext uri="{BB962C8B-B14F-4D97-AF65-F5344CB8AC3E}">
        <p14:creationId xmlns:p14="http://schemas.microsoft.com/office/powerpoint/2010/main" val="1473555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CC64A-9852-8DCD-FBE6-001F17CF9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38" y="48289"/>
            <a:ext cx="10515600" cy="799289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33A0"/>
                </a:solidFill>
                <a:latin typeface="Gill Sans MT" panose="020B0502020104020203" pitchFamily="34" charset="0"/>
              </a:rPr>
              <a:t>ФАЗЫ МИГРАЦИОННОГО ПУТИ</a:t>
            </a:r>
            <a:endParaRPr lang="en-US" sz="4000" dirty="0">
              <a:solidFill>
                <a:srgbClr val="0033A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DE0A7F-10F5-A46E-1463-D46E9EDDE116}"/>
              </a:ext>
            </a:extLst>
          </p:cNvPr>
          <p:cNvGrpSpPr/>
          <p:nvPr/>
        </p:nvGrpSpPr>
        <p:grpSpPr>
          <a:xfrm>
            <a:off x="497383" y="1213727"/>
            <a:ext cx="11213649" cy="5439674"/>
            <a:chOff x="458579" y="1140245"/>
            <a:chExt cx="11213649" cy="5439674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11A501-9AE4-0E9F-95BE-4A7C03D2772B}"/>
                </a:ext>
              </a:extLst>
            </p:cNvPr>
            <p:cNvSpPr/>
            <p:nvPr/>
          </p:nvSpPr>
          <p:spPr>
            <a:xfrm>
              <a:off x="458579" y="1996257"/>
              <a:ext cx="1737360" cy="4583662"/>
            </a:xfrm>
            <a:custGeom>
              <a:avLst/>
              <a:gdLst>
                <a:gd name="connsiteX0" fmla="*/ 0 w 1846101"/>
                <a:gd name="connsiteY0" fmla="*/ 0 h 4293235"/>
                <a:gd name="connsiteX1" fmla="*/ 1846101 w 1846101"/>
                <a:gd name="connsiteY1" fmla="*/ 0 h 4293235"/>
                <a:gd name="connsiteX2" fmla="*/ 1846101 w 1846101"/>
                <a:gd name="connsiteY2" fmla="*/ 4293235 h 4293235"/>
                <a:gd name="connsiteX3" fmla="*/ 0 w 1846101"/>
                <a:gd name="connsiteY3" fmla="*/ 4293235 h 4293235"/>
                <a:gd name="connsiteX4" fmla="*/ 0 w 1846101"/>
                <a:gd name="connsiteY4" fmla="*/ 0 h 429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101" h="4293235">
                  <a:moveTo>
                    <a:pt x="0" y="0"/>
                  </a:moveTo>
                  <a:lnTo>
                    <a:pt x="1846101" y="0"/>
                  </a:lnTo>
                  <a:lnTo>
                    <a:pt x="1846101" y="4293235"/>
                  </a:lnTo>
                  <a:lnTo>
                    <a:pt x="0" y="429323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859533" rIns="142240" bIns="1000888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>
                <a:latin typeface="Gill Sans Nova Light" panose="020B0302020104020203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24599A4-5F15-A2A8-9B7E-4BB198325FC1}"/>
                </a:ext>
              </a:extLst>
            </p:cNvPr>
            <p:cNvSpPr/>
            <p:nvPr/>
          </p:nvSpPr>
          <p:spPr>
            <a:xfrm>
              <a:off x="458579" y="1204109"/>
              <a:ext cx="1737360" cy="1737360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9000" r="-29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E8E2386-A292-3373-3FBF-CA433ED4EE0E}"/>
                </a:ext>
              </a:extLst>
            </p:cNvPr>
            <p:cNvSpPr/>
            <p:nvPr/>
          </p:nvSpPr>
          <p:spPr>
            <a:xfrm>
              <a:off x="2320722" y="1996257"/>
              <a:ext cx="1737360" cy="4583662"/>
            </a:xfrm>
            <a:custGeom>
              <a:avLst/>
              <a:gdLst>
                <a:gd name="connsiteX0" fmla="*/ 0 w 1846101"/>
                <a:gd name="connsiteY0" fmla="*/ 0 h 4293235"/>
                <a:gd name="connsiteX1" fmla="*/ 1846101 w 1846101"/>
                <a:gd name="connsiteY1" fmla="*/ 0 h 4293235"/>
                <a:gd name="connsiteX2" fmla="*/ 1846101 w 1846101"/>
                <a:gd name="connsiteY2" fmla="*/ 4293235 h 4293235"/>
                <a:gd name="connsiteX3" fmla="*/ 0 w 1846101"/>
                <a:gd name="connsiteY3" fmla="*/ 4293235 h 4293235"/>
                <a:gd name="connsiteX4" fmla="*/ 0 w 1846101"/>
                <a:gd name="connsiteY4" fmla="*/ 0 h 429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101" h="4293235">
                  <a:moveTo>
                    <a:pt x="0" y="0"/>
                  </a:moveTo>
                  <a:lnTo>
                    <a:pt x="1846101" y="0"/>
                  </a:lnTo>
                  <a:lnTo>
                    <a:pt x="1846101" y="4293235"/>
                  </a:lnTo>
                  <a:lnTo>
                    <a:pt x="0" y="429323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859533" rIns="142240" bIns="1000888" numCol="1" spcCol="1270" anchor="t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>
                <a:latin typeface="Gill Sans Nova Light" panose="020B0302020104020203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502F03-7716-6077-C1B7-50F700D9F3C0}"/>
                </a:ext>
              </a:extLst>
            </p:cNvPr>
            <p:cNvSpPr/>
            <p:nvPr/>
          </p:nvSpPr>
          <p:spPr>
            <a:xfrm>
              <a:off x="2345345" y="1214250"/>
              <a:ext cx="1737360" cy="173736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5945" t="1298" r="-12055" b="-1298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9F7AD18-B494-E8E6-5376-A6C46A3E9868}"/>
                </a:ext>
              </a:extLst>
            </p:cNvPr>
            <p:cNvSpPr/>
            <p:nvPr/>
          </p:nvSpPr>
          <p:spPr>
            <a:xfrm>
              <a:off x="4222207" y="1996257"/>
              <a:ext cx="1737360" cy="4583662"/>
            </a:xfrm>
            <a:custGeom>
              <a:avLst/>
              <a:gdLst>
                <a:gd name="connsiteX0" fmla="*/ 0 w 1846101"/>
                <a:gd name="connsiteY0" fmla="*/ 0 h 4293235"/>
                <a:gd name="connsiteX1" fmla="*/ 1846101 w 1846101"/>
                <a:gd name="connsiteY1" fmla="*/ 0 h 4293235"/>
                <a:gd name="connsiteX2" fmla="*/ 1846101 w 1846101"/>
                <a:gd name="connsiteY2" fmla="*/ 4293235 h 4293235"/>
                <a:gd name="connsiteX3" fmla="*/ 0 w 1846101"/>
                <a:gd name="connsiteY3" fmla="*/ 4293235 h 4293235"/>
                <a:gd name="connsiteX4" fmla="*/ 0 w 1846101"/>
                <a:gd name="connsiteY4" fmla="*/ 0 h 429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101" h="4293235">
                  <a:moveTo>
                    <a:pt x="0" y="0"/>
                  </a:moveTo>
                  <a:lnTo>
                    <a:pt x="1846101" y="0"/>
                  </a:lnTo>
                  <a:lnTo>
                    <a:pt x="1846101" y="4293235"/>
                  </a:lnTo>
                  <a:lnTo>
                    <a:pt x="0" y="429323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859533" rIns="142240" bIns="1000888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b="0" kern="1200">
                <a:latin typeface="Gill Sans Nova Light" panose="020B0302020104020203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2433D2D-19F7-D004-FFAD-57C0ADA8B470}"/>
                </a:ext>
              </a:extLst>
            </p:cNvPr>
            <p:cNvSpPr/>
            <p:nvPr/>
          </p:nvSpPr>
          <p:spPr>
            <a:xfrm>
              <a:off x="6123691" y="1996257"/>
              <a:ext cx="1737360" cy="4583662"/>
            </a:xfrm>
            <a:custGeom>
              <a:avLst/>
              <a:gdLst>
                <a:gd name="connsiteX0" fmla="*/ 0 w 1846101"/>
                <a:gd name="connsiteY0" fmla="*/ 0 h 4293235"/>
                <a:gd name="connsiteX1" fmla="*/ 1846101 w 1846101"/>
                <a:gd name="connsiteY1" fmla="*/ 0 h 4293235"/>
                <a:gd name="connsiteX2" fmla="*/ 1846101 w 1846101"/>
                <a:gd name="connsiteY2" fmla="*/ 4293235 h 4293235"/>
                <a:gd name="connsiteX3" fmla="*/ 0 w 1846101"/>
                <a:gd name="connsiteY3" fmla="*/ 4293235 h 4293235"/>
                <a:gd name="connsiteX4" fmla="*/ 0 w 1846101"/>
                <a:gd name="connsiteY4" fmla="*/ 0 h 429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101" h="4293235">
                  <a:moveTo>
                    <a:pt x="0" y="0"/>
                  </a:moveTo>
                  <a:lnTo>
                    <a:pt x="1846101" y="0"/>
                  </a:lnTo>
                  <a:lnTo>
                    <a:pt x="1846101" y="4293235"/>
                  </a:lnTo>
                  <a:lnTo>
                    <a:pt x="0" y="429323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859533" rIns="142240" bIns="1000888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>
                <a:latin typeface="Gill Sans Nova Light" panose="020B0302020104020203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94EA19F-B2C9-030D-FA8D-6B251B37E464}"/>
                </a:ext>
              </a:extLst>
            </p:cNvPr>
            <p:cNvSpPr/>
            <p:nvPr/>
          </p:nvSpPr>
          <p:spPr>
            <a:xfrm>
              <a:off x="6124140" y="1159385"/>
              <a:ext cx="1737360" cy="1737360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6169" t="-3651" r="-21831" b="3651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2AE62B1-9C85-65BC-B0F8-5CB560A544C4}"/>
                </a:ext>
              </a:extLst>
            </p:cNvPr>
            <p:cNvSpPr/>
            <p:nvPr/>
          </p:nvSpPr>
          <p:spPr>
            <a:xfrm>
              <a:off x="8025175" y="1996257"/>
              <a:ext cx="1737360" cy="4583662"/>
            </a:xfrm>
            <a:custGeom>
              <a:avLst/>
              <a:gdLst>
                <a:gd name="connsiteX0" fmla="*/ 0 w 1846101"/>
                <a:gd name="connsiteY0" fmla="*/ 0 h 4293235"/>
                <a:gd name="connsiteX1" fmla="*/ 1846101 w 1846101"/>
                <a:gd name="connsiteY1" fmla="*/ 0 h 4293235"/>
                <a:gd name="connsiteX2" fmla="*/ 1846101 w 1846101"/>
                <a:gd name="connsiteY2" fmla="*/ 4293235 h 4293235"/>
                <a:gd name="connsiteX3" fmla="*/ 0 w 1846101"/>
                <a:gd name="connsiteY3" fmla="*/ 4293235 h 4293235"/>
                <a:gd name="connsiteX4" fmla="*/ 0 w 1846101"/>
                <a:gd name="connsiteY4" fmla="*/ 0 h 429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101" h="4293235">
                  <a:moveTo>
                    <a:pt x="0" y="0"/>
                  </a:moveTo>
                  <a:lnTo>
                    <a:pt x="1846101" y="0"/>
                  </a:lnTo>
                  <a:lnTo>
                    <a:pt x="1846101" y="4293235"/>
                  </a:lnTo>
                  <a:lnTo>
                    <a:pt x="0" y="429323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859533" rIns="142240" bIns="1000888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>
                <a:solidFill>
                  <a:schemeClr val="bg1"/>
                </a:solidFill>
                <a:latin typeface="Gill Sans Nova Light" panose="020B0302020104020203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590F279-F960-E406-FDEA-4A292044E6B4}"/>
                </a:ext>
              </a:extLst>
            </p:cNvPr>
            <p:cNvSpPr/>
            <p:nvPr/>
          </p:nvSpPr>
          <p:spPr>
            <a:xfrm>
              <a:off x="8033383" y="1214250"/>
              <a:ext cx="1737360" cy="1737360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2753" t="-3651" r="-35247" b="3651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2AED1B-5D4E-E08B-2840-76D6BBE48870}"/>
                </a:ext>
              </a:extLst>
            </p:cNvPr>
            <p:cNvSpPr/>
            <p:nvPr/>
          </p:nvSpPr>
          <p:spPr>
            <a:xfrm>
              <a:off x="9926660" y="1996257"/>
              <a:ext cx="1737360" cy="4583662"/>
            </a:xfrm>
            <a:custGeom>
              <a:avLst/>
              <a:gdLst>
                <a:gd name="connsiteX0" fmla="*/ 0 w 1846101"/>
                <a:gd name="connsiteY0" fmla="*/ 0 h 4293235"/>
                <a:gd name="connsiteX1" fmla="*/ 1846101 w 1846101"/>
                <a:gd name="connsiteY1" fmla="*/ 0 h 4293235"/>
                <a:gd name="connsiteX2" fmla="*/ 1846101 w 1846101"/>
                <a:gd name="connsiteY2" fmla="*/ 4293235 h 4293235"/>
                <a:gd name="connsiteX3" fmla="*/ 0 w 1846101"/>
                <a:gd name="connsiteY3" fmla="*/ 4293235 h 4293235"/>
                <a:gd name="connsiteX4" fmla="*/ 0 w 1846101"/>
                <a:gd name="connsiteY4" fmla="*/ 0 h 429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101" h="4293235">
                  <a:moveTo>
                    <a:pt x="0" y="0"/>
                  </a:moveTo>
                  <a:lnTo>
                    <a:pt x="1846101" y="0"/>
                  </a:lnTo>
                  <a:lnTo>
                    <a:pt x="1846101" y="4293235"/>
                  </a:lnTo>
                  <a:lnTo>
                    <a:pt x="0" y="429323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859533" rIns="142240" bIns="1000888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b="0" kern="1200">
                <a:solidFill>
                  <a:schemeClr val="bg1"/>
                </a:solidFill>
                <a:latin typeface="Gill Sans Nova Light" panose="020B0302020104020203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3576D42-705E-4A1D-ED61-6261E0D27F22}"/>
                </a:ext>
              </a:extLst>
            </p:cNvPr>
            <p:cNvSpPr/>
            <p:nvPr/>
          </p:nvSpPr>
          <p:spPr>
            <a:xfrm>
              <a:off x="9934868" y="1214250"/>
              <a:ext cx="1737360" cy="1737360"/>
            </a:xfrm>
            <a:prstGeom prst="ellipse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9000" r="-29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Arrow: Left-Right 18">
              <a:extLst>
                <a:ext uri="{FF2B5EF4-FFF2-40B4-BE49-F238E27FC236}">
                  <a16:creationId xmlns:a16="http://schemas.microsoft.com/office/drawing/2014/main" id="{4799FC2F-E6CE-D671-87CE-7F3001F7A2E4}"/>
                </a:ext>
              </a:extLst>
            </p:cNvPr>
            <p:cNvSpPr/>
            <p:nvPr/>
          </p:nvSpPr>
          <p:spPr>
            <a:xfrm>
              <a:off x="767954" y="5517496"/>
              <a:ext cx="10445496" cy="913784"/>
            </a:xfrm>
            <a:prstGeom prst="leftRightArrow">
              <a:avLst>
                <a:gd name="adj1" fmla="val 50000"/>
                <a:gd name="adj2" fmla="val 7660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69B5726-E750-5BCA-EFDC-260320F69855}"/>
                </a:ext>
              </a:extLst>
            </p:cNvPr>
            <p:cNvSpPr/>
            <p:nvPr/>
          </p:nvSpPr>
          <p:spPr>
            <a:xfrm>
              <a:off x="4238174" y="1140245"/>
              <a:ext cx="1737360" cy="1737360"/>
            </a:xfrm>
            <a:prstGeom prst="ellipse">
              <a:avLst/>
            </a:prstGeom>
            <a:blipFill dpi="0" rotWithShape="1">
              <a:blip r:embed="rId8"/>
              <a:srcRect/>
              <a:stretch>
                <a:fillRect l="-24066" t="1483" r="-33934" b="-1483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21304F3-9083-076A-539C-CF8B8A880915}"/>
              </a:ext>
            </a:extLst>
          </p:cNvPr>
          <p:cNvSpPr txBox="1"/>
          <p:nvPr/>
        </p:nvSpPr>
        <p:spPr>
          <a:xfrm>
            <a:off x="1317678" y="5878593"/>
            <a:ext cx="9408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Nova Light" panose="020B0302020104020203" pitchFamily="34" charset="0"/>
              </a:rPr>
              <a:t>Взаимодействие с заинтересованными сторонами продолжаются на каждом этапе пути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Nova Light" panose="020B03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44892-DFDA-9540-B868-E1499B6CF354}"/>
              </a:ext>
            </a:extLst>
          </p:cNvPr>
          <p:cNvSpPr txBox="1"/>
          <p:nvPr/>
        </p:nvSpPr>
        <p:spPr>
          <a:xfrm>
            <a:off x="399842" y="675237"/>
            <a:ext cx="11499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dirty="0"/>
              <a:t>Отдел МОМ по Трудовой Миграции и Развитию (LMD) оказывает техподдержку государствам в становлении и осуществлении регулируемой и безопасной трудовой миграции на каждом этапе </a:t>
            </a:r>
            <a:r>
              <a:rPr lang="en-US" sz="1800" dirty="0"/>
              <a:t>:</a:t>
            </a:r>
            <a:endParaRPr lang="en-US" dirty="0"/>
          </a:p>
        </p:txBody>
      </p:sp>
      <p:sp>
        <p:nvSpPr>
          <p:cNvPr id="21" name="Half Frame 20">
            <a:extLst>
              <a:ext uri="{FF2B5EF4-FFF2-40B4-BE49-F238E27FC236}">
                <a16:creationId xmlns:a16="http://schemas.microsoft.com/office/drawing/2014/main" id="{637832F6-9DC5-B76E-1263-B3DB4AC5DEA7}"/>
              </a:ext>
            </a:extLst>
          </p:cNvPr>
          <p:cNvSpPr/>
          <p:nvPr/>
        </p:nvSpPr>
        <p:spPr>
          <a:xfrm>
            <a:off x="245210" y="181094"/>
            <a:ext cx="365760" cy="369332"/>
          </a:xfrm>
          <a:prstGeom prst="halfFrame">
            <a:avLst>
              <a:gd name="adj1" fmla="val 12037"/>
              <a:gd name="adj2" fmla="val 138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6D0FB6-68C3-7C24-19BD-4FDA1F434537}"/>
              </a:ext>
            </a:extLst>
          </p:cNvPr>
          <p:cNvSpPr txBox="1"/>
          <p:nvPr/>
        </p:nvSpPr>
        <p:spPr>
          <a:xfrm>
            <a:off x="675374" y="3071221"/>
            <a:ext cx="1364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Определение масштаба и согласование интересов</a:t>
            </a:r>
            <a:endParaRPr lang="en-US" sz="1600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A79F76-9333-427B-002B-4867012B4B1B}"/>
              </a:ext>
            </a:extLst>
          </p:cNvPr>
          <p:cNvSpPr txBox="1"/>
          <p:nvPr/>
        </p:nvSpPr>
        <p:spPr>
          <a:xfrm>
            <a:off x="2473735" y="3094196"/>
            <a:ext cx="1514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ill Sans Nova Light" panose="020B0302020104020203" pitchFamily="34" charset="0"/>
              </a:rPr>
              <a:t>Заключение соглашений и создание систем</a:t>
            </a:r>
            <a:endParaRPr lang="en-US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BD07CC-A889-B6C7-5BF6-A48357E4F904}"/>
              </a:ext>
            </a:extLst>
          </p:cNvPr>
          <p:cNvSpPr txBox="1"/>
          <p:nvPr/>
        </p:nvSpPr>
        <p:spPr>
          <a:xfrm>
            <a:off x="4360318" y="3115454"/>
            <a:ext cx="1553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Подбор персонала и посредническое взаимодействие</a:t>
            </a:r>
            <a:endParaRPr lang="en-US" sz="1600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47B1FB-28F1-DE42-5E56-C7D439031747}"/>
              </a:ext>
            </a:extLst>
          </p:cNvPr>
          <p:cNvSpPr txBox="1"/>
          <p:nvPr/>
        </p:nvSpPr>
        <p:spPr>
          <a:xfrm>
            <a:off x="6173506" y="3131961"/>
            <a:ext cx="160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ill Sans Nova Light" panose="020B0302020104020203" pitchFamily="34" charset="0"/>
              </a:rPr>
              <a:t>Отправка</a:t>
            </a:r>
            <a:endParaRPr lang="en-US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276403-9566-20EA-BED2-A1FAE7F57BDA}"/>
              </a:ext>
            </a:extLst>
          </p:cNvPr>
          <p:cNvSpPr txBox="1"/>
          <p:nvPr/>
        </p:nvSpPr>
        <p:spPr>
          <a:xfrm>
            <a:off x="7955515" y="3162091"/>
            <a:ext cx="184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Трудоустройство и интеграция</a:t>
            </a:r>
            <a:endParaRPr lang="en-US" sz="1600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5DC8F0-295D-8640-C857-9DC369BEA6C3}"/>
              </a:ext>
            </a:extLst>
          </p:cNvPr>
          <p:cNvSpPr txBox="1"/>
          <p:nvPr/>
        </p:nvSpPr>
        <p:spPr>
          <a:xfrm>
            <a:off x="10140599" y="3185265"/>
            <a:ext cx="151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ill Sans Nova Light" panose="020B0302020104020203" pitchFamily="34" charset="0"/>
              </a:rPr>
              <a:t>Возвращение</a:t>
            </a:r>
            <a:endParaRPr lang="en-US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E85EEE-BC6E-D295-F758-CF4DFACB4A4E}"/>
              </a:ext>
            </a:extLst>
          </p:cNvPr>
          <p:cNvSpPr txBox="1"/>
          <p:nvPr/>
        </p:nvSpPr>
        <p:spPr>
          <a:xfrm>
            <a:off x="510214" y="4444934"/>
            <a:ext cx="15849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Gill Sans Nova Light" panose="020B0302020104020203" pitchFamily="34" charset="0"/>
              </a:rPr>
              <a:t>Взаимодействие с работодателями и привлечение их к этическим нормам найма  </a:t>
            </a:r>
            <a:endParaRPr lang="en-US" sz="1400" i="1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F6EACF-F59B-D323-F8B6-FDFA63F76D7C}"/>
              </a:ext>
            </a:extLst>
          </p:cNvPr>
          <p:cNvSpPr txBox="1"/>
          <p:nvPr/>
        </p:nvSpPr>
        <p:spPr>
          <a:xfrm>
            <a:off x="2545725" y="4451797"/>
            <a:ext cx="1364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i="1" dirty="0">
                <a:solidFill>
                  <a:schemeClr val="bg1"/>
                </a:solidFill>
                <a:latin typeface="Gill Sans Nova Light" panose="020B0302020104020203" pitchFamily="34" charset="0"/>
              </a:rPr>
              <a:t>Согласование по вовлеченюи заинтересованных сторон</a:t>
            </a:r>
            <a:endParaRPr lang="en-US" sz="1500" i="1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6ECCD3-373D-1904-4667-5F6058BE4490}"/>
              </a:ext>
            </a:extLst>
          </p:cNvPr>
          <p:cNvSpPr txBox="1"/>
          <p:nvPr/>
        </p:nvSpPr>
        <p:spPr>
          <a:xfrm>
            <a:off x="4360318" y="4458660"/>
            <a:ext cx="15537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i="1" dirty="0">
                <a:solidFill>
                  <a:schemeClr val="bg1"/>
                </a:solidFill>
                <a:latin typeface="Gill Sans Nova Light" panose="020B0302020104020203" pitchFamily="34" charset="0"/>
              </a:rPr>
              <a:t>Работа с работодателями и аудит </a:t>
            </a:r>
            <a:endParaRPr lang="en-US" sz="1500" i="1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7B4834-BDF4-654B-081C-C3372729F5E9}"/>
              </a:ext>
            </a:extLst>
          </p:cNvPr>
          <p:cNvSpPr txBox="1"/>
          <p:nvPr/>
        </p:nvSpPr>
        <p:spPr>
          <a:xfrm>
            <a:off x="6184571" y="4465523"/>
            <a:ext cx="1523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i="1" dirty="0">
                <a:solidFill>
                  <a:schemeClr val="bg1"/>
                </a:solidFill>
                <a:latin typeface="Gill Sans Nova Light" panose="020B0302020104020203" pitchFamily="34" charset="0"/>
              </a:rPr>
              <a:t>Содействовать обмену навыками</a:t>
            </a:r>
            <a:endParaRPr lang="en-US" sz="1500" i="1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00935E-41BA-4226-E594-B2F47926640E}"/>
              </a:ext>
            </a:extLst>
          </p:cNvPr>
          <p:cNvSpPr txBox="1"/>
          <p:nvPr/>
        </p:nvSpPr>
        <p:spPr>
          <a:xfrm>
            <a:off x="8250178" y="4577286"/>
            <a:ext cx="13649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i="1" dirty="0">
                <a:solidFill>
                  <a:schemeClr val="bg1"/>
                </a:solidFill>
                <a:latin typeface="Gill Sans Nova Light" panose="020B0302020104020203" pitchFamily="34" charset="0"/>
              </a:rPr>
              <a:t>Ориентация после прибытия</a:t>
            </a:r>
            <a:endParaRPr lang="en-US" sz="1500" i="1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C5B2E3-539B-1CE9-932F-1EC966D2CAD3}"/>
              </a:ext>
            </a:extLst>
          </p:cNvPr>
          <p:cNvSpPr txBox="1"/>
          <p:nvPr/>
        </p:nvSpPr>
        <p:spPr>
          <a:xfrm>
            <a:off x="10077083" y="4451797"/>
            <a:ext cx="15141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i="1" dirty="0">
                <a:solidFill>
                  <a:schemeClr val="bg1"/>
                </a:solidFill>
                <a:latin typeface="Gill Sans Nova Light" panose="020B0302020104020203" pitchFamily="34" charset="0"/>
              </a:rPr>
              <a:t>Поддержка при возвращении, реинтеграция</a:t>
            </a:r>
            <a:endParaRPr lang="en-US" sz="1500" i="1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571408-47B9-EB0A-A5E5-B04637BC8F87}"/>
              </a:ext>
            </a:extLst>
          </p:cNvPr>
          <p:cNvSpPr txBox="1"/>
          <p:nvPr/>
        </p:nvSpPr>
        <p:spPr>
          <a:xfrm rot="16200000">
            <a:off x="-847207" y="4942795"/>
            <a:ext cx="2191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14350" algn="l"/>
              </a:tabLst>
            </a:pPr>
            <a:r>
              <a:rPr lang="ru-RU" sz="1400" dirty="0">
                <a:solidFill>
                  <a:schemeClr val="accent1"/>
                </a:solidFill>
                <a:latin typeface="Gill Sans Nova Light" panose="020B0302020104020203" pitchFamily="34" charset="0"/>
              </a:rPr>
              <a:t>Пример программирования МОМ</a:t>
            </a:r>
            <a:endParaRPr lang="en-US" sz="1400" dirty="0">
              <a:solidFill>
                <a:schemeClr val="accent1"/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DCA36A-9902-7105-2156-1DB097F44AC3}"/>
              </a:ext>
            </a:extLst>
          </p:cNvPr>
          <p:cNvSpPr txBox="1"/>
          <p:nvPr/>
        </p:nvSpPr>
        <p:spPr>
          <a:xfrm rot="16200000">
            <a:off x="-405349" y="3233595"/>
            <a:ext cx="1302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1"/>
                </a:solidFill>
                <a:latin typeface="Gill Sans Nova Light" panose="020B0302020104020203" pitchFamily="34" charset="0"/>
              </a:rPr>
              <a:t>Фаза пути</a:t>
            </a:r>
            <a:endParaRPr lang="en-US" sz="1400" dirty="0">
              <a:solidFill>
                <a:schemeClr val="accent1"/>
              </a:solidFill>
              <a:latin typeface="Gill Sans Nova Light" panose="020B0302020104020203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28C294-D626-F88A-5B9B-994F8CD4B93D}"/>
              </a:ext>
            </a:extLst>
          </p:cNvPr>
          <p:cNvCxnSpPr>
            <a:cxnSpLocks/>
          </p:cNvCxnSpPr>
          <p:nvPr/>
        </p:nvCxnSpPr>
        <p:spPr>
          <a:xfrm>
            <a:off x="-13006" y="4231058"/>
            <a:ext cx="11724038" cy="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36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B8A0665-951C-2144-80A4-2B45AE889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1304" y="1382232"/>
            <a:ext cx="9969391" cy="36775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4800" dirty="0">
              <a:latin typeface="Gill Sans MT" panose="020B0502020104020203" pitchFamily="34" charset="0"/>
              <a:cs typeface="Calibri Light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4300" dirty="0">
                <a:latin typeface="Gill Sans MT" panose="020B0502020104020203" pitchFamily="34" charset="0"/>
                <a:cs typeface="Calibri Light"/>
              </a:rPr>
              <a:t>СПАСИБО</a:t>
            </a:r>
            <a:endParaRPr lang="en-US" sz="4300" dirty="0">
              <a:latin typeface="Gill Sans MT" panose="020B0502020104020203" pitchFamily="34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138777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B1B8-F465-ED0F-5046-2427E3943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19469E"/>
                </a:solidFill>
                <a:latin typeface="Gill Sans Nova Light" panose="020B0402020204020203" pitchFamily="34" charset="0"/>
              </a:rPr>
              <a:t>Факты о трудящихся-мигрантах</a:t>
            </a:r>
            <a:endParaRPr lang="en-CH" dirty="0">
              <a:solidFill>
                <a:srgbClr val="19469E"/>
              </a:solidFill>
              <a:latin typeface="Gill Sans Nova Light" panose="020B040202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7A80C3-F987-7724-756C-057E6F084A46}"/>
              </a:ext>
            </a:extLst>
          </p:cNvPr>
          <p:cNvSpPr/>
          <p:nvPr/>
        </p:nvSpPr>
        <p:spPr>
          <a:xfrm>
            <a:off x="8186715" y="3634203"/>
            <a:ext cx="2070414" cy="194824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Nova Book" panose="020B0502020204020203" pitchFamily="34" charset="0"/>
                <a:cs typeface="Calibri bold" panose="020F0702030404030204" pitchFamily="34" charset="0"/>
              </a:rPr>
              <a:t>164 </a:t>
            </a:r>
            <a:r>
              <a:rPr lang="ru-RU" sz="2400" dirty="0">
                <a:solidFill>
                  <a:schemeClr val="accent2"/>
                </a:solidFill>
                <a:latin typeface="Gill Sans Nova Book" panose="020B0502020204020203" pitchFamily="34" charset="0"/>
                <a:cs typeface="Calibri bold" panose="020F0702030404030204" pitchFamily="34" charset="0"/>
              </a:rPr>
              <a:t>миллиона</a:t>
            </a:r>
            <a:r>
              <a:rPr lang="en-US" sz="2400" dirty="0">
                <a:solidFill>
                  <a:schemeClr val="accent2"/>
                </a:solidFill>
                <a:latin typeface="Gill Sans Nova Book" panose="020B0502020204020203" pitchFamily="34" charset="0"/>
                <a:cs typeface="Calibri bold" panose="020F0702030404030204" pitchFamily="34" charset="0"/>
              </a:rPr>
              <a:t> </a:t>
            </a:r>
          </a:p>
          <a:p>
            <a:r>
              <a:rPr lang="ru-RU" dirty="0">
                <a:solidFill>
                  <a:schemeClr val="tx2"/>
                </a:solidFill>
                <a:latin typeface="Gill Sans Nova Book" panose="020B0502020204020203" pitchFamily="34" charset="0"/>
              </a:rPr>
              <a:t>международных трудящихся-мигрантов</a:t>
            </a:r>
            <a:endParaRPr lang="en-US" dirty="0">
              <a:solidFill>
                <a:schemeClr val="tx2"/>
              </a:solidFill>
              <a:latin typeface="Gill Sans Nova Book" panose="020B0502020204020203" pitchFamily="34" charset="0"/>
            </a:endParaRPr>
          </a:p>
        </p:txBody>
      </p:sp>
      <p:sp>
        <p:nvSpPr>
          <p:cNvPr id="20" name="TextBox 27">
            <a:extLst>
              <a:ext uri="{FF2B5EF4-FFF2-40B4-BE49-F238E27FC236}">
                <a16:creationId xmlns:a16="http://schemas.microsoft.com/office/drawing/2014/main" id="{361D1E1B-DA8E-3EB5-D1BF-8C906E84200D}"/>
              </a:ext>
            </a:extLst>
          </p:cNvPr>
          <p:cNvSpPr txBox="1"/>
          <p:nvPr/>
        </p:nvSpPr>
        <p:spPr>
          <a:xfrm>
            <a:off x="2057933" y="3729261"/>
            <a:ext cx="2700338" cy="1079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AU" sz="2400" dirty="0">
                <a:solidFill>
                  <a:schemeClr val="accent2"/>
                </a:solidFill>
                <a:latin typeface="Gill Sans Nova Book" panose="020B0502020204020203" pitchFamily="34" charset="0"/>
                <a:cs typeface="Calibri bold" panose="020F0702030404030204" pitchFamily="34" charset="0"/>
              </a:rPr>
              <a:t>1 </a:t>
            </a:r>
            <a:r>
              <a:rPr lang="ru-RU" sz="2400" dirty="0">
                <a:solidFill>
                  <a:schemeClr val="accent2"/>
                </a:solidFill>
                <a:latin typeface="Gill Sans Nova Book" panose="020B0502020204020203" pitchFamily="34" charset="0"/>
                <a:cs typeface="Calibri bold" panose="020F0702030404030204" pitchFamily="34" charset="0"/>
              </a:rPr>
              <a:t>из</a:t>
            </a:r>
            <a:r>
              <a:rPr lang="en-AU" sz="2400" dirty="0">
                <a:solidFill>
                  <a:schemeClr val="accent2"/>
                </a:solidFill>
                <a:latin typeface="Gill Sans Nova Book" panose="020B0502020204020203" pitchFamily="34" charset="0"/>
                <a:cs typeface="Calibri bold" panose="020F0702030404030204" pitchFamily="34" charset="0"/>
              </a:rPr>
              <a:t> 7</a:t>
            </a:r>
          </a:p>
          <a:p>
            <a:r>
              <a:rPr lang="ru-RU" dirty="0">
                <a:solidFill>
                  <a:schemeClr val="tx2"/>
                </a:solidFill>
                <a:latin typeface="Gill Sans Nova Book" panose="020B0502020204020203" pitchFamily="34" charset="0"/>
              </a:rPr>
              <a:t>Каждый седьмой человек является мигрантом</a:t>
            </a:r>
            <a:endParaRPr lang="en-AU" dirty="0">
              <a:solidFill>
                <a:schemeClr val="tx2"/>
              </a:solidFill>
              <a:latin typeface="Gill Sans Nova Book" panose="020B050202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36749B-C96F-EC79-4661-0863EB183969}"/>
              </a:ext>
            </a:extLst>
          </p:cNvPr>
          <p:cNvSpPr/>
          <p:nvPr/>
        </p:nvSpPr>
        <p:spPr>
          <a:xfrm>
            <a:off x="5270477" y="3664041"/>
            <a:ext cx="2700338" cy="12506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AU" sz="2400" dirty="0">
                <a:solidFill>
                  <a:schemeClr val="accent2"/>
                </a:solidFill>
                <a:latin typeface="Gill Sans Nova Book" panose="020B0502020204020203" pitchFamily="34" charset="0"/>
                <a:cs typeface="Calibri bold" panose="020F0702030404030204" pitchFamily="34" charset="0"/>
              </a:rPr>
              <a:t>717 </a:t>
            </a:r>
            <a:r>
              <a:rPr lang="ru-RU" sz="2400" dirty="0">
                <a:solidFill>
                  <a:schemeClr val="accent2"/>
                </a:solidFill>
                <a:latin typeface="Gill Sans Nova Book" panose="020B0502020204020203" pitchFamily="34" charset="0"/>
                <a:cs typeface="Calibri bold" panose="020F0702030404030204" pitchFamily="34" charset="0"/>
              </a:rPr>
              <a:t>млрд долл. США</a:t>
            </a:r>
            <a:r>
              <a:rPr lang="en-AU" sz="2400" dirty="0">
                <a:solidFill>
                  <a:schemeClr val="accent2"/>
                </a:solidFill>
                <a:latin typeface="Gill Sans Nova Book" panose="020B0502020204020203" pitchFamily="34" charset="0"/>
                <a:cs typeface="Calibri bold" panose="020F0702030404030204" pitchFamily="34" charset="0"/>
              </a:rPr>
              <a:t> </a:t>
            </a:r>
          </a:p>
          <a:p>
            <a:r>
              <a:rPr lang="ru-RU" dirty="0">
                <a:solidFill>
                  <a:schemeClr val="tx2"/>
                </a:solidFill>
                <a:latin typeface="Gill Sans Nova Book" panose="020B0502020204020203" pitchFamily="34" charset="0"/>
              </a:rPr>
              <a:t>в год отправляются в виде денежных переводов</a:t>
            </a:r>
            <a:endParaRPr lang="en-US" dirty="0">
              <a:solidFill>
                <a:schemeClr val="tx2"/>
              </a:solidFill>
              <a:latin typeface="Gill Sans Nova Book" panose="020B0502020204020203" pitchFamily="34" charset="0"/>
            </a:endParaRP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5C12395E-3FE5-2385-5204-BC4CA8AFB03C}"/>
              </a:ext>
            </a:extLst>
          </p:cNvPr>
          <p:cNvSpPr txBox="1"/>
          <p:nvPr/>
        </p:nvSpPr>
        <p:spPr>
          <a:xfrm>
            <a:off x="4425244" y="7534119"/>
            <a:ext cx="2751733" cy="10567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AU" sz="2400" dirty="0">
                <a:solidFill>
                  <a:srgbClr val="5CB8B2"/>
                </a:solidFill>
                <a:latin typeface="Gill Sans Nova Book" panose="020B0502020204020203" pitchFamily="34" charset="0"/>
                <a:cs typeface="Calibri bold" panose="020F0702030404030204" pitchFamily="34" charset="0"/>
              </a:rPr>
              <a:t>281 </a:t>
            </a:r>
            <a:r>
              <a:rPr lang="ru-RU" sz="2400" dirty="0">
                <a:solidFill>
                  <a:srgbClr val="5CB8B2"/>
                </a:solidFill>
                <a:latin typeface="Gill Sans Nova Book" panose="020B0502020204020203" pitchFamily="34" charset="0"/>
                <a:cs typeface="Calibri bold" panose="020F0702030404030204" pitchFamily="34" charset="0"/>
              </a:rPr>
              <a:t>миллион</a:t>
            </a:r>
            <a:r>
              <a:rPr lang="en-AU" sz="2400" dirty="0">
                <a:solidFill>
                  <a:srgbClr val="5CB8B2"/>
                </a:solidFill>
                <a:latin typeface="Gill Sans Nova Book" panose="020B0502020204020203" pitchFamily="34" charset="0"/>
                <a:cs typeface="Calibri bold" panose="020F0702030404030204" pitchFamily="34" charset="0"/>
              </a:rPr>
              <a:t> </a:t>
            </a:r>
          </a:p>
          <a:p>
            <a:r>
              <a:rPr lang="ru-RU" dirty="0">
                <a:solidFill>
                  <a:schemeClr val="tx2"/>
                </a:solidFill>
                <a:latin typeface="Gill Sans Nova Book" panose="020B0502020204020203" pitchFamily="34" charset="0"/>
              </a:rPr>
              <a:t>международных мигрантов</a:t>
            </a:r>
            <a:endParaRPr lang="en-AU" dirty="0">
              <a:solidFill>
                <a:schemeClr val="tx2"/>
              </a:solidFill>
              <a:latin typeface="Gill Sans Nova Book" panose="020B0502020204020203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94D585B-5021-0D93-CBAC-630CF4B80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6715" y="2628643"/>
            <a:ext cx="785796" cy="78579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8FCE416A-C0E7-FDF0-222D-33D9D07BBB1F}"/>
              </a:ext>
            </a:extLst>
          </p:cNvPr>
          <p:cNvGrpSpPr/>
          <p:nvPr/>
        </p:nvGrpSpPr>
        <p:grpSpPr>
          <a:xfrm>
            <a:off x="2910405" y="2553116"/>
            <a:ext cx="771667" cy="880086"/>
            <a:chOff x="371475" y="1480270"/>
            <a:chExt cx="771667" cy="880086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06E8AFD0-E9B2-C158-3AA8-FAC1B9936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1475" y="1891276"/>
              <a:ext cx="208701" cy="469080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DDAF33C9-D2D4-FFFA-FA76-73C8036D2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6121" y="1891276"/>
              <a:ext cx="208701" cy="469080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06F75B88-7C84-1CF6-C3C1-1DCA063D4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9796" y="1891276"/>
              <a:ext cx="208701" cy="469080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9AB415D4-3387-AAEE-2824-ADA237EF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5825" y="1480270"/>
              <a:ext cx="208701" cy="469080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671D80A3-013A-C819-FFAD-5ED2EC2BD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0471" y="1480270"/>
              <a:ext cx="208701" cy="469080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4A196A0C-92EF-13FC-B564-B54289561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4146" y="1480270"/>
              <a:ext cx="208701" cy="469080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1C199339-B985-13A1-9623-009E12FCD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34441" y="1891276"/>
              <a:ext cx="208701" cy="469080"/>
            </a:xfrm>
            <a:prstGeom prst="rect">
              <a:avLst/>
            </a:prstGeom>
          </p:spPr>
        </p:pic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5E251748-E7C5-F974-8B99-35AF3CE92F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70477" y="2573180"/>
            <a:ext cx="779848" cy="781884"/>
          </a:xfrm>
          <a:prstGeom prst="rect">
            <a:avLst/>
          </a:prstGeom>
        </p:spPr>
      </p:pic>
      <p:sp>
        <p:nvSpPr>
          <p:cNvPr id="3" name="Google Shape;184;p2">
            <a:extLst>
              <a:ext uri="{FF2B5EF4-FFF2-40B4-BE49-F238E27FC236}">
                <a16:creationId xmlns:a16="http://schemas.microsoft.com/office/drawing/2014/main" id="{261A867A-E750-C6FD-9AAC-D38160420447}"/>
              </a:ext>
            </a:extLst>
          </p:cNvPr>
          <p:cNvSpPr/>
          <p:nvPr/>
        </p:nvSpPr>
        <p:spPr>
          <a:xfrm>
            <a:off x="531896" y="4925560"/>
            <a:ext cx="11445876" cy="57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 algn="ctr">
              <a:buClr>
                <a:srgbClr val="000000"/>
              </a:buClr>
              <a:buSzPts val="1800"/>
            </a:pPr>
            <a:r>
              <a:rPr lang="ru-RU" i="1" dirty="0">
                <a:solidFill>
                  <a:srgbClr val="0033A1"/>
                </a:solidFill>
                <a:latin typeface="Calibri Light" panose="020F0302020204030204" pitchFamily="34" charset="0"/>
                <a:ea typeface="Gill Sans"/>
                <a:cs typeface="Calibri Light" panose="020F0302020204030204" pitchFamily="34" charset="0"/>
                <a:sym typeface="Gill Sans"/>
              </a:rPr>
              <a:t>Но, к сожалению, мигранты могут быть уязвимы для эксплуатации</a:t>
            </a:r>
            <a:endParaRPr sz="1400" i="1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962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E0E7D-59E5-F881-9843-29415916A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640" y="234537"/>
            <a:ext cx="9145735" cy="1325563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latin typeface="+mn-lt"/>
              </a:rPr>
              <a:t>Международные трудящиеся-мигранты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BE4FF-37E4-2F74-0A02-9BA48C0E8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5" b="3293"/>
          <a:stretch/>
        </p:blipFill>
        <p:spPr>
          <a:xfrm>
            <a:off x="1972039" y="1602104"/>
            <a:ext cx="8534845" cy="4489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46976D-1E08-67CB-7229-7E7D02E194DD}"/>
              </a:ext>
            </a:extLst>
          </p:cNvPr>
          <p:cNvSpPr/>
          <p:nvPr/>
        </p:nvSpPr>
        <p:spPr>
          <a:xfrm>
            <a:off x="2301735" y="4385486"/>
            <a:ext cx="950865" cy="587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DE388E-982D-FF1F-C0A5-AAEE19CA4EA6}"/>
              </a:ext>
            </a:extLst>
          </p:cNvPr>
          <p:cNvGrpSpPr/>
          <p:nvPr/>
        </p:nvGrpSpPr>
        <p:grpSpPr>
          <a:xfrm>
            <a:off x="519953" y="4272095"/>
            <a:ext cx="4476181" cy="2191458"/>
            <a:chOff x="8515350" y="4409836"/>
            <a:chExt cx="5016940" cy="234905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9659B8C-3B0E-59CE-D8EB-9069AD01CE13}"/>
                </a:ext>
              </a:extLst>
            </p:cNvPr>
            <p:cNvSpPr/>
            <p:nvPr/>
          </p:nvSpPr>
          <p:spPr>
            <a:xfrm>
              <a:off x="8515350" y="5044516"/>
              <a:ext cx="323279" cy="323279"/>
            </a:xfrm>
            <a:prstGeom prst="ellipse">
              <a:avLst/>
            </a:prstGeom>
            <a:solidFill>
              <a:srgbClr val="2534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FC7F383-1653-CC66-7376-3A7FEEAA0612}"/>
                </a:ext>
              </a:extLst>
            </p:cNvPr>
            <p:cNvSpPr/>
            <p:nvPr/>
          </p:nvSpPr>
          <p:spPr>
            <a:xfrm>
              <a:off x="8515350" y="5487606"/>
              <a:ext cx="323279" cy="323279"/>
            </a:xfrm>
            <a:prstGeom prst="ellipse">
              <a:avLst/>
            </a:prstGeom>
            <a:solidFill>
              <a:srgbClr val="057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78C7B54-41D3-0E95-6200-700202C5DFA1}"/>
                </a:ext>
              </a:extLst>
            </p:cNvPr>
            <p:cNvSpPr/>
            <p:nvPr/>
          </p:nvSpPr>
          <p:spPr>
            <a:xfrm>
              <a:off x="8515350" y="5916862"/>
              <a:ext cx="323279" cy="323279"/>
            </a:xfrm>
            <a:prstGeom prst="ellipse">
              <a:avLst/>
            </a:prstGeom>
            <a:solidFill>
              <a:srgbClr val="74A9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8C36E4F-62AA-72D5-DA43-545CA91B688D}"/>
                </a:ext>
              </a:extLst>
            </p:cNvPr>
            <p:cNvSpPr/>
            <p:nvPr/>
          </p:nvSpPr>
          <p:spPr>
            <a:xfrm>
              <a:off x="8515350" y="6348196"/>
              <a:ext cx="323279" cy="323279"/>
            </a:xfrm>
            <a:prstGeom prst="ellipse">
              <a:avLst/>
            </a:prstGeom>
            <a:solidFill>
              <a:srgbClr val="E0F3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E5F09A3-6766-D4F0-99E0-E7BA9C683A2B}"/>
                </a:ext>
              </a:extLst>
            </p:cNvPr>
            <p:cNvSpPr/>
            <p:nvPr/>
          </p:nvSpPr>
          <p:spPr>
            <a:xfrm>
              <a:off x="8515350" y="4570498"/>
              <a:ext cx="323278" cy="323278"/>
            </a:xfrm>
            <a:prstGeom prst="ellipse">
              <a:avLst/>
            </a:prstGeom>
            <a:solidFill>
              <a:srgbClr val="0238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2FAF5F-F300-0165-99E7-56CBC2C5A8A4}"/>
                </a:ext>
              </a:extLst>
            </p:cNvPr>
            <p:cNvSpPr txBox="1"/>
            <p:nvPr/>
          </p:nvSpPr>
          <p:spPr>
            <a:xfrm>
              <a:off x="8833116" y="4409836"/>
              <a:ext cx="4699174" cy="2349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Европа и Центральная Азия, 37,7%</a:t>
              </a:r>
              <a:endPara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Арабские государства, 14,3%</a:t>
              </a:r>
              <a:endPara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Африка, 8,1%</a:t>
              </a:r>
              <a:endPara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Америка, 25,6%</a:t>
              </a:r>
              <a:endPara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Азиатско-Тихоокеанский регион, 14,2%</a:t>
              </a:r>
              <a:endPara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7F8F20D-7C05-D4A2-F733-06C95177D088}"/>
              </a:ext>
            </a:extLst>
          </p:cNvPr>
          <p:cNvGrpSpPr/>
          <p:nvPr/>
        </p:nvGrpSpPr>
        <p:grpSpPr>
          <a:xfrm>
            <a:off x="7098378" y="6267053"/>
            <a:ext cx="5093622" cy="461665"/>
            <a:chOff x="7067898" y="6267053"/>
            <a:chExt cx="5128246" cy="461665"/>
          </a:xfrm>
        </p:grpSpPr>
        <p:pic>
          <p:nvPicPr>
            <p:cNvPr id="44" name="Graphic 11" descr="Internet with solid fill">
              <a:extLst>
                <a:ext uri="{FF2B5EF4-FFF2-40B4-BE49-F238E27FC236}">
                  <a16:creationId xmlns:a16="http://schemas.microsoft.com/office/drawing/2014/main" id="{054CA617-49F1-5595-A5CC-75DDCF5CF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9325" b="19680"/>
            <a:stretch/>
          </p:blipFill>
          <p:spPr>
            <a:xfrm>
              <a:off x="7067898" y="6370320"/>
              <a:ext cx="465365" cy="283845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59DDA4A-2216-B5E0-2C2C-0ACC29DD39D1}"/>
                </a:ext>
              </a:extLst>
            </p:cNvPr>
            <p:cNvSpPr txBox="1"/>
            <p:nvPr/>
          </p:nvSpPr>
          <p:spPr>
            <a:xfrm>
              <a:off x="7510132" y="6267053"/>
              <a:ext cx="4686012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lt"/>
                  <a:cs typeface="Calibri" panose="020F0502020204030204"/>
                </a:rPr>
                <a:t>Источник: </a:t>
              </a:r>
              <a:r>
                <a:rPr kumimoji="0" lang="ru-RU" sz="12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lt"/>
                  <a:cs typeface="Calibri" panose="020F0502020204030204"/>
                </a:rPr>
                <a:t>Глобальные оценки МОТ по международным трудящимся-мигрантам, 2021 г.</a:t>
              </a:r>
              <a:endParaRPr kumimoji="0" lang="en-US" sz="12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 panose="020F0502020204030204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20D55F4-C06F-14CB-5CCD-6FF0FA857E25}"/>
              </a:ext>
            </a:extLst>
          </p:cNvPr>
          <p:cNvSpPr/>
          <p:nvPr/>
        </p:nvSpPr>
        <p:spPr>
          <a:xfrm>
            <a:off x="619116" y="5995373"/>
            <a:ext cx="3113640" cy="36715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310506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CD89BB3-A087-455E-8F8D-EEBBD428C04B}"/>
              </a:ext>
            </a:extLst>
          </p:cNvPr>
          <p:cNvSpPr txBox="1"/>
          <p:nvPr/>
        </p:nvSpPr>
        <p:spPr>
          <a:xfrm>
            <a:off x="755735" y="464744"/>
            <a:ext cx="8315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427E"/>
                </a:solidFill>
                <a:latin typeface="Akrobat" panose="00000600000000000000" pitchFamily="2" charset="0"/>
              </a:rPr>
              <a:t>ДВИЖУЩИЕ СИЛЫ ТРУДОВОЙ МИГРАЦИИ</a:t>
            </a:r>
            <a:endParaRPr lang="ru-RU" sz="4000" b="1" dirty="0">
              <a:solidFill>
                <a:srgbClr val="FF0000"/>
              </a:solidFill>
              <a:latin typeface="Akrobat" panose="00000600000000000000" pitchFamily="2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D1251CF-AE9A-1928-7C38-C4601EB6E1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1322575"/>
              </p:ext>
            </p:extLst>
          </p:nvPr>
        </p:nvGraphicFramePr>
        <p:xfrm>
          <a:off x="624378" y="2146685"/>
          <a:ext cx="10943243" cy="3330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0535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547A69-3509-401F-91CE-CC6A7B1647BB}"/>
              </a:ext>
            </a:extLst>
          </p:cNvPr>
          <p:cNvSpPr txBox="1"/>
          <p:nvPr/>
        </p:nvSpPr>
        <p:spPr>
          <a:xfrm>
            <a:off x="897775" y="411907"/>
            <a:ext cx="5512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427E"/>
                </a:solidFill>
                <a:latin typeface="Akrobat" panose="00000600000000000000" pitchFamily="2" charset="0"/>
              </a:rPr>
              <a:t>Экономические последствия трансграничной миграции</a:t>
            </a:r>
            <a:endParaRPr lang="ru-RU" sz="4000" b="1" dirty="0">
              <a:solidFill>
                <a:srgbClr val="FF0000"/>
              </a:solidFill>
              <a:latin typeface="Akrobat" panose="00000600000000000000" pitchFamily="2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0D308FB-FF84-402C-9A44-7F8407785AE3}"/>
              </a:ext>
            </a:extLst>
          </p:cNvPr>
          <p:cNvSpPr/>
          <p:nvPr/>
        </p:nvSpPr>
        <p:spPr>
          <a:xfrm>
            <a:off x="6880094" y="779913"/>
            <a:ext cx="4160439" cy="559699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127000">
            <a:solidFill>
              <a:srgbClr val="0042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376D14-9399-97DB-1CA3-A645439B0684}"/>
              </a:ext>
            </a:extLst>
          </p:cNvPr>
          <p:cNvSpPr txBox="1"/>
          <p:nvPr/>
        </p:nvSpPr>
        <p:spPr>
          <a:xfrm>
            <a:off x="897774" y="1826389"/>
            <a:ext cx="53475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80000"/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427E"/>
                </a:solidFill>
                <a:latin typeface="Akrobat" panose="00000600000000000000" pitchFamily="2" charset="0"/>
              </a:rPr>
              <a:t>Трансграничная миграция в настоящее время создает годовой экономический эффект в размере около</a:t>
            </a:r>
            <a:r>
              <a:rPr lang="en-150" dirty="0">
                <a:solidFill>
                  <a:srgbClr val="00427E"/>
                </a:solidFill>
                <a:latin typeface="Akrobat" panose="00000600000000000000" pitchFamily="2" charset="0"/>
              </a:rPr>
              <a:t> </a:t>
            </a:r>
            <a:r>
              <a:rPr lang="ru-RU" b="1" dirty="0">
                <a:solidFill>
                  <a:schemeClr val="accent2"/>
                </a:solidFill>
                <a:latin typeface="Akrobat" panose="00000600000000000000" pitchFamily="2" charset="0"/>
              </a:rPr>
              <a:t>9 триллионов долларов</a:t>
            </a:r>
            <a:endParaRPr lang="en-150" b="1" dirty="0">
              <a:solidFill>
                <a:schemeClr val="accent2"/>
              </a:solidFill>
              <a:latin typeface="Akrobat" panose="00000600000000000000" pitchFamily="2" charset="0"/>
            </a:endParaRPr>
          </a:p>
          <a:p>
            <a:pPr marL="285750" indent="-285750">
              <a:buSzPct val="180000"/>
              <a:buFont typeface="Courier New" panose="02070309020205020404" pitchFamily="49" charset="0"/>
              <a:buChar char="o"/>
            </a:pPr>
            <a:endParaRPr lang="en-150" dirty="0">
              <a:solidFill>
                <a:srgbClr val="00427E"/>
              </a:solidFill>
              <a:latin typeface="Akrobat" panose="00000600000000000000" pitchFamily="2" charset="0"/>
            </a:endParaRPr>
          </a:p>
          <a:p>
            <a:pPr marL="285750" indent="-285750">
              <a:buSzPct val="180000"/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427E"/>
                </a:solidFill>
                <a:latin typeface="Akrobat" panose="00000600000000000000" pitchFamily="2" charset="0"/>
              </a:rPr>
              <a:t>Исследования в 30 странах показали, что если дефицит рабочей силы выше среднего, то это обходится бизнесу потерями более чем в</a:t>
            </a:r>
            <a:r>
              <a:rPr lang="en-150" dirty="0">
                <a:solidFill>
                  <a:srgbClr val="00427E"/>
                </a:solidFill>
                <a:latin typeface="Akrobat" panose="00000600000000000000" pitchFamily="2" charset="0"/>
              </a:rPr>
              <a:t> </a:t>
            </a:r>
            <a:r>
              <a:rPr lang="ru-RU" b="1" dirty="0">
                <a:solidFill>
                  <a:schemeClr val="accent2"/>
                </a:solidFill>
                <a:latin typeface="Akrobat" panose="00000600000000000000" pitchFamily="2" charset="0"/>
              </a:rPr>
              <a:t>1 триллион долларов в год</a:t>
            </a:r>
            <a:endParaRPr lang="en-150" b="1" dirty="0">
              <a:solidFill>
                <a:schemeClr val="accent2"/>
              </a:solidFill>
              <a:latin typeface="Akrobat" panose="00000600000000000000" pitchFamily="2" charset="0"/>
            </a:endParaRPr>
          </a:p>
          <a:p>
            <a:pPr marL="285750" indent="-285750">
              <a:buSzPct val="180000"/>
              <a:buFont typeface="Courier New" panose="02070309020205020404" pitchFamily="49" charset="0"/>
              <a:buChar char="o"/>
            </a:pPr>
            <a:endParaRPr lang="en-150" dirty="0">
              <a:solidFill>
                <a:srgbClr val="00427E"/>
              </a:solidFill>
              <a:latin typeface="Akrobat" panose="00000600000000000000" pitchFamily="2" charset="0"/>
            </a:endParaRPr>
          </a:p>
          <a:p>
            <a:pPr marL="285750" indent="-285750">
              <a:buSzPct val="180000"/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427E"/>
                </a:solidFill>
                <a:latin typeface="Akrobat" panose="00000600000000000000" pitchFamily="2" charset="0"/>
              </a:rPr>
              <a:t>Прямой экономический эффект может более чем удвоиться к 2050 году, примерно</a:t>
            </a:r>
            <a:r>
              <a:rPr lang="en-150" dirty="0">
                <a:solidFill>
                  <a:srgbClr val="00427E"/>
                </a:solidFill>
                <a:latin typeface="Akrobat" panose="00000600000000000000" pitchFamily="2" charset="0"/>
              </a:rPr>
              <a:t> </a:t>
            </a:r>
            <a:r>
              <a:rPr lang="ru-RU" b="1" dirty="0">
                <a:solidFill>
                  <a:schemeClr val="accent2"/>
                </a:solidFill>
                <a:latin typeface="Akrobat" panose="00000600000000000000" pitchFamily="2" charset="0"/>
              </a:rPr>
              <a:t>до 20 триллионов долларов в год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8CDCC-6B7B-135B-B79A-85E189651F8A}"/>
              </a:ext>
            </a:extLst>
          </p:cNvPr>
          <p:cNvSpPr txBox="1"/>
          <p:nvPr/>
        </p:nvSpPr>
        <p:spPr>
          <a:xfrm>
            <a:off x="796038" y="5200606"/>
            <a:ext cx="4515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427E"/>
                </a:solidFill>
                <a:latin typeface="Akrobat" panose="00000600000000000000" pitchFamily="2" charset="0"/>
              </a:rPr>
              <a:t>Это более</a:t>
            </a:r>
            <a:r>
              <a:rPr lang="en-150" b="1" dirty="0">
                <a:solidFill>
                  <a:srgbClr val="00427E"/>
                </a:solidFill>
                <a:latin typeface="Akrobat" panose="00000600000000000000" pitchFamily="2" charset="0"/>
              </a:rPr>
              <a:t> </a:t>
            </a:r>
            <a:r>
              <a:rPr lang="ru-RU" b="1" dirty="0">
                <a:solidFill>
                  <a:schemeClr val="accent2"/>
                </a:solidFill>
                <a:latin typeface="Akrobat" panose="00000600000000000000" pitchFamily="2" charset="0"/>
              </a:rPr>
              <a:t>3 миллиардов долларов в день</a:t>
            </a:r>
            <a:r>
              <a:rPr lang="en-150" b="1" dirty="0">
                <a:solidFill>
                  <a:schemeClr val="accent2"/>
                </a:solidFill>
                <a:latin typeface="Akrobat" panose="00000600000000000000" pitchFamily="2" charset="0"/>
              </a:rPr>
              <a:t> </a:t>
            </a:r>
            <a:r>
              <a:rPr lang="ru-RU" b="1" dirty="0">
                <a:solidFill>
                  <a:srgbClr val="00427E"/>
                </a:solidFill>
                <a:latin typeface="Akrobat" panose="00000600000000000000" pitchFamily="2" charset="0"/>
              </a:rPr>
              <a:t>— или более 1% от мирового объема производства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03735-FD75-5663-AD50-129AC383B8B2}"/>
              </a:ext>
            </a:extLst>
          </p:cNvPr>
          <p:cNvCxnSpPr>
            <a:cxnSpLocks/>
          </p:cNvCxnSpPr>
          <p:nvPr/>
        </p:nvCxnSpPr>
        <p:spPr>
          <a:xfrm>
            <a:off x="1110343" y="2441122"/>
            <a:ext cx="0" cy="639535"/>
          </a:xfrm>
          <a:prstGeom prst="line">
            <a:avLst/>
          </a:prstGeom>
          <a:ln>
            <a:solidFill>
              <a:srgbClr val="004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C7B789-FEEE-597A-9973-22877B0AA4AC}"/>
              </a:ext>
            </a:extLst>
          </p:cNvPr>
          <p:cNvCxnSpPr>
            <a:cxnSpLocks/>
          </p:cNvCxnSpPr>
          <p:nvPr/>
        </p:nvCxnSpPr>
        <p:spPr>
          <a:xfrm>
            <a:off x="1110343" y="3257550"/>
            <a:ext cx="0" cy="922564"/>
          </a:xfrm>
          <a:prstGeom prst="line">
            <a:avLst/>
          </a:prstGeom>
          <a:ln>
            <a:solidFill>
              <a:srgbClr val="004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555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8C17C7-3825-4140-8FBA-C1AE62AB848E}"/>
              </a:ext>
            </a:extLst>
          </p:cNvPr>
          <p:cNvSpPr txBox="1"/>
          <p:nvPr/>
        </p:nvSpPr>
        <p:spPr>
          <a:xfrm>
            <a:off x="897775" y="2170709"/>
            <a:ext cx="50148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427E"/>
              </a:buClr>
              <a:buSzPct val="180000"/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2"/>
                </a:solidFill>
                <a:latin typeface="Akrobat" panose="00000600000000000000" pitchFamily="2" charset="0"/>
              </a:rPr>
              <a:t>10 миллионов работников здравоохранения</a:t>
            </a:r>
            <a:r>
              <a:rPr lang="en-US" b="1" dirty="0">
                <a:solidFill>
                  <a:schemeClr val="accent2"/>
                </a:solidFill>
                <a:latin typeface="Akrobat" panose="00000600000000000000" pitchFamily="2" charset="0"/>
              </a:rPr>
              <a:t> </a:t>
            </a:r>
            <a:r>
              <a:rPr lang="ru-RU" dirty="0">
                <a:solidFill>
                  <a:srgbClr val="00427E"/>
                </a:solidFill>
                <a:latin typeface="Akrobat" panose="00000600000000000000" pitchFamily="2" charset="0"/>
              </a:rPr>
              <a:t>к 2030 году (ВОЗ)</a:t>
            </a:r>
            <a:endParaRPr lang="en-US" dirty="0">
              <a:solidFill>
                <a:srgbClr val="00427E"/>
              </a:solidFill>
              <a:latin typeface="Akrobat" panose="00000600000000000000" pitchFamily="2" charset="0"/>
            </a:endParaRPr>
          </a:p>
          <a:p>
            <a:pPr marL="285750" indent="-285750">
              <a:buClr>
                <a:srgbClr val="00427E"/>
              </a:buClr>
              <a:buSzPct val="180000"/>
              <a:buFont typeface="Courier New" panose="02070309020205020404" pitchFamily="49" charset="0"/>
              <a:buChar char="o"/>
            </a:pPr>
            <a:endParaRPr lang="en-US" dirty="0">
              <a:solidFill>
                <a:srgbClr val="00427E"/>
              </a:solidFill>
              <a:latin typeface="Akrobat" panose="00000600000000000000" pitchFamily="2" charset="0"/>
            </a:endParaRPr>
          </a:p>
          <a:p>
            <a:pPr marL="285750" indent="-285750">
              <a:buClr>
                <a:srgbClr val="00427E"/>
              </a:buClr>
              <a:buSzPct val="180000"/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2"/>
                </a:solidFill>
                <a:latin typeface="Akrobat" panose="00000600000000000000" pitchFamily="2" charset="0"/>
              </a:rPr>
              <a:t>44 миллиона учителей</a:t>
            </a:r>
            <a:r>
              <a:rPr lang="en-US" b="1" dirty="0">
                <a:solidFill>
                  <a:schemeClr val="accent2"/>
                </a:solidFill>
                <a:latin typeface="Akrobat" panose="00000600000000000000" pitchFamily="2" charset="0"/>
              </a:rPr>
              <a:t> </a:t>
            </a:r>
            <a:r>
              <a:rPr lang="ru-RU" dirty="0">
                <a:solidFill>
                  <a:srgbClr val="00427E"/>
                </a:solidFill>
                <a:latin typeface="Akrobat" panose="00000600000000000000" pitchFamily="2" charset="0"/>
              </a:rPr>
              <a:t>к 2030 году (ЮНЕСКО)</a:t>
            </a:r>
            <a:endParaRPr lang="en-US" dirty="0">
              <a:solidFill>
                <a:srgbClr val="00427E"/>
              </a:solidFill>
              <a:latin typeface="Akrobat" panose="00000600000000000000" pitchFamily="2" charset="0"/>
            </a:endParaRPr>
          </a:p>
          <a:p>
            <a:pPr marL="285750" indent="-285750">
              <a:buClr>
                <a:srgbClr val="00427E"/>
              </a:buClr>
              <a:buSzPct val="180000"/>
              <a:buFont typeface="Courier New" panose="02070309020205020404" pitchFamily="49" charset="0"/>
              <a:buChar char="o"/>
            </a:pPr>
            <a:endParaRPr lang="en-US" dirty="0">
              <a:solidFill>
                <a:srgbClr val="00427E"/>
              </a:solidFill>
              <a:latin typeface="Akrobat" panose="00000600000000000000" pitchFamily="2" charset="0"/>
            </a:endParaRPr>
          </a:p>
          <a:p>
            <a:pPr marL="285750" indent="-285750">
              <a:buClr>
                <a:srgbClr val="00427E"/>
              </a:buClr>
              <a:buSzPct val="180000"/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2"/>
                </a:solidFill>
                <a:latin typeface="Akrobat" panose="00000600000000000000" pitchFamily="2" charset="0"/>
              </a:rPr>
              <a:t>30 миллионов новых «зеленых рабочих мест»</a:t>
            </a:r>
            <a:r>
              <a:rPr lang="en-US" dirty="0">
                <a:solidFill>
                  <a:schemeClr val="accent2"/>
                </a:solidFill>
                <a:latin typeface="Akrobat" panose="00000600000000000000" pitchFamily="2" charset="0"/>
              </a:rPr>
              <a:t> </a:t>
            </a:r>
            <a:r>
              <a:rPr lang="ru-RU" dirty="0">
                <a:solidFill>
                  <a:srgbClr val="00427E"/>
                </a:solidFill>
                <a:latin typeface="Akrobat" panose="00000600000000000000" pitchFamily="2" charset="0"/>
              </a:rPr>
              <a:t>будут созданы к 2030 году</a:t>
            </a:r>
            <a:r>
              <a:rPr lang="en-US" dirty="0">
                <a:solidFill>
                  <a:srgbClr val="00427E"/>
                </a:solidFill>
                <a:latin typeface="Akrobat" panose="00000600000000000000" pitchFamily="2" charset="0"/>
              </a:rPr>
              <a:t> (IEA)</a:t>
            </a:r>
          </a:p>
          <a:p>
            <a:pPr marL="285750" indent="-285750">
              <a:buClr>
                <a:srgbClr val="00427E"/>
              </a:buClr>
              <a:buSzPct val="180000"/>
              <a:buFont typeface="Courier New" panose="02070309020205020404" pitchFamily="49" charset="0"/>
              <a:buChar char="o"/>
            </a:pPr>
            <a:endParaRPr lang="en-US" dirty="0">
              <a:solidFill>
                <a:srgbClr val="00427E"/>
              </a:solidFill>
              <a:latin typeface="Akrobat" panose="00000600000000000000" pitchFamily="2" charset="0"/>
            </a:endParaRPr>
          </a:p>
          <a:p>
            <a:pPr marL="285750" indent="-285750">
              <a:buClr>
                <a:srgbClr val="00427E"/>
              </a:buClr>
              <a:buSzPct val="180000"/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2"/>
                </a:solidFill>
                <a:latin typeface="Akrobat" panose="00000600000000000000" pitchFamily="2" charset="0"/>
              </a:rPr>
              <a:t>2 миллиона рабочих</a:t>
            </a:r>
            <a:r>
              <a:rPr lang="en-US" dirty="0">
                <a:solidFill>
                  <a:schemeClr val="accent2"/>
                </a:solidFill>
                <a:latin typeface="Akrobat" panose="00000600000000000000" pitchFamily="2" charset="0"/>
              </a:rPr>
              <a:t> </a:t>
            </a:r>
            <a:r>
              <a:rPr lang="ru-RU" dirty="0">
                <a:solidFill>
                  <a:srgbClr val="00427E"/>
                </a:solidFill>
                <a:latin typeface="Akrobat" panose="00000600000000000000" pitchFamily="2" charset="0"/>
              </a:rPr>
              <a:t>будут необходимы</a:t>
            </a:r>
            <a:r>
              <a:rPr lang="en-US" dirty="0">
                <a:solidFill>
                  <a:srgbClr val="00427E"/>
                </a:solidFill>
                <a:latin typeface="Akrobat" panose="00000600000000000000" pitchFamily="2" charset="0"/>
              </a:rPr>
              <a:t> </a:t>
            </a:r>
            <a:r>
              <a:rPr lang="ru-RU" dirty="0">
                <a:solidFill>
                  <a:srgbClr val="00427E"/>
                </a:solidFill>
              </a:rPr>
              <a:t>в</a:t>
            </a:r>
            <a:r>
              <a:rPr lang="ru-RU" b="1" dirty="0">
                <a:solidFill>
                  <a:schemeClr val="accent2"/>
                </a:solidFill>
                <a:latin typeface="Akrobat" panose="00000600000000000000" pitchFamily="2" charset="0"/>
              </a:rPr>
              <a:t> строительном секторе</a:t>
            </a:r>
            <a:r>
              <a:rPr lang="en-US" dirty="0">
                <a:solidFill>
                  <a:srgbClr val="00427E"/>
                </a:solidFill>
                <a:latin typeface="Akrobat" panose="00000600000000000000" pitchFamily="2" charset="0"/>
              </a:rPr>
              <a:t> </a:t>
            </a:r>
            <a:r>
              <a:rPr lang="ru-RU" dirty="0">
                <a:solidFill>
                  <a:srgbClr val="00427E"/>
                </a:solidFill>
                <a:latin typeface="Akrobat" panose="00000600000000000000" pitchFamily="2" charset="0"/>
              </a:rPr>
              <a:t>Европы к 2030 году</a:t>
            </a:r>
            <a:r>
              <a:rPr lang="en-US" dirty="0">
                <a:solidFill>
                  <a:srgbClr val="00427E"/>
                </a:solidFill>
                <a:latin typeface="Akrobat" panose="00000600000000000000" pitchFamily="2" charset="0"/>
              </a:rPr>
              <a:t> (ITUC)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547A69-3509-401F-91CE-CC6A7B1647BB}"/>
              </a:ext>
            </a:extLst>
          </p:cNvPr>
          <p:cNvSpPr txBox="1"/>
          <p:nvPr/>
        </p:nvSpPr>
        <p:spPr>
          <a:xfrm>
            <a:off x="897775" y="830179"/>
            <a:ext cx="4788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427E"/>
                </a:solidFill>
                <a:latin typeface="Akrobat" panose="00000600000000000000" pitchFamily="2" charset="0"/>
              </a:rPr>
              <a:t>В ближайшие годы миру понадобится</a:t>
            </a:r>
            <a:r>
              <a:rPr lang="en-150" sz="3200" b="1" dirty="0">
                <a:solidFill>
                  <a:srgbClr val="00427E"/>
                </a:solidFill>
                <a:latin typeface="Akrobat" panose="00000600000000000000" pitchFamily="2" charset="0"/>
              </a:rPr>
              <a:t>:</a:t>
            </a:r>
            <a:endParaRPr lang="ru-RU" sz="4000" b="1" dirty="0">
              <a:solidFill>
                <a:srgbClr val="FF0000"/>
              </a:solidFill>
              <a:latin typeface="Akrobat" panose="00000600000000000000" pitchFamily="2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0D308FB-FF84-402C-9A44-7F8407785AE3}"/>
              </a:ext>
            </a:extLst>
          </p:cNvPr>
          <p:cNvSpPr/>
          <p:nvPr/>
        </p:nvSpPr>
        <p:spPr>
          <a:xfrm>
            <a:off x="6279402" y="654843"/>
            <a:ext cx="5122024" cy="559355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114300">
            <a:solidFill>
              <a:srgbClr val="0042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301551-0D4A-E92E-E65D-D8E4BC096CF2}"/>
              </a:ext>
            </a:extLst>
          </p:cNvPr>
          <p:cNvCxnSpPr>
            <a:cxnSpLocks/>
          </p:cNvCxnSpPr>
          <p:nvPr/>
        </p:nvCxnSpPr>
        <p:spPr>
          <a:xfrm>
            <a:off x="1111816" y="2437809"/>
            <a:ext cx="0" cy="376118"/>
          </a:xfrm>
          <a:prstGeom prst="line">
            <a:avLst/>
          </a:prstGeom>
          <a:ln>
            <a:solidFill>
              <a:srgbClr val="004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9E23E5-7D68-6A23-34B5-5767C2F2C4C1}"/>
              </a:ext>
            </a:extLst>
          </p:cNvPr>
          <p:cNvCxnSpPr>
            <a:cxnSpLocks/>
          </p:cNvCxnSpPr>
          <p:nvPr/>
        </p:nvCxnSpPr>
        <p:spPr>
          <a:xfrm>
            <a:off x="1111816" y="3001190"/>
            <a:ext cx="0" cy="376118"/>
          </a:xfrm>
          <a:prstGeom prst="line">
            <a:avLst/>
          </a:prstGeom>
          <a:ln>
            <a:solidFill>
              <a:srgbClr val="004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802BC1-E7C9-E6FB-1B5B-3D7B26A7F0E4}"/>
              </a:ext>
            </a:extLst>
          </p:cNvPr>
          <p:cNvCxnSpPr>
            <a:cxnSpLocks/>
          </p:cNvCxnSpPr>
          <p:nvPr/>
        </p:nvCxnSpPr>
        <p:spPr>
          <a:xfrm>
            <a:off x="1111816" y="3548255"/>
            <a:ext cx="0" cy="645749"/>
          </a:xfrm>
          <a:prstGeom prst="line">
            <a:avLst/>
          </a:prstGeom>
          <a:ln>
            <a:solidFill>
              <a:srgbClr val="004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738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group of people working in a field&#10;&#10;Description automatically generated">
            <a:extLst>
              <a:ext uri="{FF2B5EF4-FFF2-40B4-BE49-F238E27FC236}">
                <a16:creationId xmlns:a16="http://schemas.microsoft.com/office/drawing/2014/main" id="{7D883612-FA6B-E8E8-19D1-647BFB41DF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9"/>
          <a:stretch/>
        </p:blipFill>
        <p:spPr>
          <a:xfrm>
            <a:off x="4216400" y="0"/>
            <a:ext cx="7975600" cy="687705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D831FBA-4934-36E6-1AEB-E992397E88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025054" cy="6877050"/>
          </a:xfrm>
          <a:prstGeom prst="rect">
            <a:avLst/>
          </a:prstGeom>
          <a:gradFill>
            <a:gsLst>
              <a:gs pos="0">
                <a:schemeClr val="bg1"/>
              </a:gs>
              <a:gs pos="68000">
                <a:srgbClr val="FFFFFF">
                  <a:alpha val="94000"/>
                </a:srgbClr>
              </a:gs>
              <a:gs pos="59000">
                <a:schemeClr val="bg1">
                  <a:alpha val="99000"/>
                </a:schemeClr>
              </a:gs>
              <a:gs pos="80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BB6A3-58DC-D7DC-3B38-16520E8C1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60464" cy="13818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dirty="0">
                <a:solidFill>
                  <a:schemeClr val="accent1"/>
                </a:solidFill>
                <a:latin typeface="Gill Sans MT" panose="020B0502020104020203" pitchFamily="34" charset="0"/>
              </a:rPr>
              <a:t>Ключевые направления подхода МОМ к трудовой миграции</a:t>
            </a:r>
            <a:endParaRPr lang="en-US" sz="3600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9CBDD-C268-9287-8EAB-513874F36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56928"/>
            <a:ext cx="5136748" cy="430723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571500" indent="-342900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2400" dirty="0"/>
              <a:t>Создание благоприятных условий для мобильности : Труд и Навыки</a:t>
            </a:r>
            <a:endParaRPr lang="en-US" sz="2400" dirty="0">
              <a:ea typeface="+mn-lt"/>
              <a:cs typeface="+mn-lt"/>
            </a:endParaRPr>
          </a:p>
          <a:p>
            <a:pPr marL="1028700" lvl="1" indent="-342900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1800" dirty="0"/>
              <a:t>Мобильность на основе навыков</a:t>
            </a:r>
            <a:endParaRPr lang="en-US" sz="1800" dirty="0"/>
          </a:p>
          <a:p>
            <a:pPr marL="1028700" lvl="1" indent="-342900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1800" dirty="0"/>
              <a:t>Денежные переводы</a:t>
            </a:r>
            <a:endParaRPr lang="en-US" sz="1800" dirty="0"/>
          </a:p>
          <a:p>
            <a:pPr marL="571500" indent="-342900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2400" dirty="0"/>
              <a:t>Маршруты мобильности при гуманитарных контекстах и ​​инклюзивность</a:t>
            </a:r>
            <a:endParaRPr lang="en-US" sz="2400" dirty="0"/>
          </a:p>
          <a:p>
            <a:pPr marL="1028700" lvl="1" indent="-342900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1800" dirty="0"/>
              <a:t>безопасные и регулируемые пути для лиц, нуждающихся в международной защите</a:t>
            </a:r>
            <a:endParaRPr lang="en-US" sz="1800" dirty="0"/>
          </a:p>
          <a:p>
            <a:pPr marL="1028700" lvl="1" indent="-342900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1800" dirty="0"/>
              <a:t>Интеграция и инклюзивность</a:t>
            </a:r>
            <a:endParaRPr lang="en-US" sz="1800" dirty="0"/>
          </a:p>
          <a:p>
            <a:pPr marL="571500" indent="-342900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2400" dirty="0">
                <a:ea typeface="+mn-lt"/>
                <a:cs typeface="+mn-lt"/>
              </a:rPr>
              <a:t>Расширение и улучшение возможностей трудовой миграции</a:t>
            </a:r>
            <a:endParaRPr lang="en-US" sz="2400" dirty="0">
              <a:ea typeface="+mn-lt"/>
              <a:cs typeface="+mn-lt"/>
            </a:endParaRPr>
          </a:p>
          <a:p>
            <a:pPr marL="1028700" lvl="1" indent="-342900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ru-RU" sz="1800" dirty="0"/>
              <a:t>Взаимодействие работодателей и посредников</a:t>
            </a:r>
            <a:r>
              <a:rPr lang="en-US" sz="1800" dirty="0"/>
              <a:t> (</a:t>
            </a:r>
            <a:r>
              <a:rPr lang="ru-RU" sz="1800" dirty="0"/>
              <a:t>напр. частных агентств занятости)  </a:t>
            </a:r>
            <a:endParaRPr lang="en-US" sz="1800" dirty="0"/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F41100D2-BB39-0B73-8534-9994B658E234}"/>
              </a:ext>
            </a:extLst>
          </p:cNvPr>
          <p:cNvSpPr/>
          <p:nvPr/>
        </p:nvSpPr>
        <p:spPr>
          <a:xfrm>
            <a:off x="245210" y="181094"/>
            <a:ext cx="365760" cy="369332"/>
          </a:xfrm>
          <a:prstGeom prst="halfFrame">
            <a:avLst>
              <a:gd name="adj1" fmla="val 12037"/>
              <a:gd name="adj2" fmla="val 138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36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8C17C7-3825-4140-8FBA-C1AE62AB848E}"/>
              </a:ext>
            </a:extLst>
          </p:cNvPr>
          <p:cNvSpPr txBox="1"/>
          <p:nvPr/>
        </p:nvSpPr>
        <p:spPr>
          <a:xfrm>
            <a:off x="897776" y="2151659"/>
            <a:ext cx="4717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427E"/>
                </a:solidFill>
                <a:latin typeface="Akrobat" panose="00000600000000000000" pitchFamily="2" charset="0"/>
              </a:rPr>
              <a:t>Правовые, политические и нормативные рамки</a:t>
            </a:r>
            <a:endParaRPr lang="en-150" sz="2400" b="1" dirty="0">
              <a:solidFill>
                <a:srgbClr val="00427E"/>
              </a:solidFill>
              <a:latin typeface="Akrobat" panose="00000600000000000000" pitchFamily="2" charset="0"/>
            </a:endParaRPr>
          </a:p>
          <a:p>
            <a:r>
              <a:rPr lang="ru-RU" sz="2400" dirty="0">
                <a:solidFill>
                  <a:srgbClr val="00427E"/>
                </a:solidFill>
                <a:latin typeface="Akrobat" panose="00000600000000000000" pitchFamily="2" charset="0"/>
              </a:rPr>
              <a:t>существуют на нескольких уровнях: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547A69-3509-401F-91CE-CC6A7B1647BB}"/>
              </a:ext>
            </a:extLst>
          </p:cNvPr>
          <p:cNvSpPr txBox="1"/>
          <p:nvPr/>
        </p:nvSpPr>
        <p:spPr>
          <a:xfrm>
            <a:off x="807131" y="865115"/>
            <a:ext cx="4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427E"/>
                </a:solidFill>
                <a:latin typeface="Akrobat" panose="00000600000000000000" pitchFamily="2" charset="0"/>
              </a:rPr>
              <a:t>РЕГУЛИРУЕМЫЕ ПУТИ МОБИЛЬНОСТИ</a:t>
            </a:r>
            <a:r>
              <a:rPr lang="en-150" sz="3200" b="1" dirty="0">
                <a:solidFill>
                  <a:srgbClr val="00427E"/>
                </a:solidFill>
                <a:latin typeface="Akrobat" panose="00000600000000000000" pitchFamily="2" charset="0"/>
              </a:rPr>
              <a:t>:</a:t>
            </a:r>
            <a:endParaRPr lang="ru-RU" sz="4000" b="1" dirty="0">
              <a:solidFill>
                <a:srgbClr val="FF0000"/>
              </a:solidFill>
              <a:latin typeface="Akrobat" panose="00000600000000000000" pitchFamily="2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0D308FB-FF84-402C-9A44-7F8407785AE3}"/>
              </a:ext>
            </a:extLst>
          </p:cNvPr>
          <p:cNvSpPr/>
          <p:nvPr/>
        </p:nvSpPr>
        <p:spPr>
          <a:xfrm>
            <a:off x="5848349" y="566737"/>
            <a:ext cx="5724525" cy="57245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198FBA0-E315-5DDA-85D9-F86685E9CD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6775325"/>
              </p:ext>
            </p:extLst>
          </p:nvPr>
        </p:nvGraphicFramePr>
        <p:xfrm>
          <a:off x="931504" y="3684425"/>
          <a:ext cx="4106805" cy="2873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black and white symbol of a person walking&#10;&#10;Description automatically generated">
            <a:extLst>
              <a:ext uri="{FF2B5EF4-FFF2-40B4-BE49-F238E27FC236}">
                <a16:creationId xmlns:a16="http://schemas.microsoft.com/office/drawing/2014/main" id="{17D7C34E-A390-4C04-F407-7077A97826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15009"/>
            <a:ext cx="5581650" cy="4057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2D542C-DF64-B0BF-9756-5907FF569123}"/>
              </a:ext>
            </a:extLst>
          </p:cNvPr>
          <p:cNvSpPr txBox="1"/>
          <p:nvPr/>
        </p:nvSpPr>
        <p:spPr>
          <a:xfrm>
            <a:off x="9932265" y="2036292"/>
            <a:ext cx="157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krobat" panose="020B0604020202020204" charset="0"/>
              </a:rPr>
              <a:t>Пред-миграция</a:t>
            </a:r>
            <a:endParaRPr lang="en-US" dirty="0">
              <a:solidFill>
                <a:schemeClr val="bg1"/>
              </a:solidFill>
              <a:latin typeface="Akrobat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A05107-BAAF-D816-CD74-B9BDEA62616E}"/>
              </a:ext>
            </a:extLst>
          </p:cNvPr>
          <p:cNvSpPr txBox="1"/>
          <p:nvPr/>
        </p:nvSpPr>
        <p:spPr>
          <a:xfrm>
            <a:off x="6522858" y="2036292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krobat" panose="020B0604020202020204" charset="0"/>
              </a:rPr>
              <a:t>Миграция</a:t>
            </a:r>
            <a:endParaRPr lang="en-US" dirty="0">
              <a:solidFill>
                <a:schemeClr val="bg1"/>
              </a:solidFill>
              <a:latin typeface="Akrobat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B4ACD-D8CD-B6C9-4270-FC4C611B3AD0}"/>
              </a:ext>
            </a:extLst>
          </p:cNvPr>
          <p:cNvSpPr txBox="1"/>
          <p:nvPr/>
        </p:nvSpPr>
        <p:spPr>
          <a:xfrm>
            <a:off x="6080271" y="2962791"/>
            <a:ext cx="1522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krobat" panose="020B0604020202020204" charset="0"/>
              </a:rPr>
              <a:t>Пребывание в стране назначения </a:t>
            </a:r>
            <a:endParaRPr lang="en-US" dirty="0">
              <a:solidFill>
                <a:schemeClr val="bg1"/>
              </a:solidFill>
              <a:latin typeface="Akrobat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2378AB-E0A9-7BD4-257D-FD29CD42C3E8}"/>
              </a:ext>
            </a:extLst>
          </p:cNvPr>
          <p:cNvSpPr txBox="1"/>
          <p:nvPr/>
        </p:nvSpPr>
        <p:spPr>
          <a:xfrm>
            <a:off x="6920608" y="4751604"/>
            <a:ext cx="15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krobat" panose="020B0604020202020204" charset="0"/>
              </a:rPr>
              <a:t>Возвращение</a:t>
            </a:r>
            <a:endParaRPr lang="en-US" dirty="0">
              <a:solidFill>
                <a:schemeClr val="bg1"/>
              </a:solidFill>
              <a:latin typeface="Akrobat" panose="020B060402020202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D82C91-6FCD-D171-28D1-D0DDE786B3BC}"/>
              </a:ext>
            </a:extLst>
          </p:cNvPr>
          <p:cNvSpPr txBox="1"/>
          <p:nvPr/>
        </p:nvSpPr>
        <p:spPr>
          <a:xfrm>
            <a:off x="9797736" y="4755595"/>
            <a:ext cx="15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krobat" panose="020B0604020202020204" charset="0"/>
              </a:rPr>
              <a:t>Реинтеграция</a:t>
            </a:r>
            <a:endParaRPr lang="en-US" dirty="0">
              <a:solidFill>
                <a:schemeClr val="bg1"/>
              </a:solidFill>
              <a:latin typeface="Akrob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794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804451-E6F1-48DE-B50B-B3DCFA7E459B}"/>
              </a:ext>
            </a:extLst>
          </p:cNvPr>
          <p:cNvSpPr txBox="1"/>
          <p:nvPr/>
        </p:nvSpPr>
        <p:spPr>
          <a:xfrm>
            <a:off x="5962389" y="2252195"/>
            <a:ext cx="61510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27E"/>
                </a:solidFill>
                <a:latin typeface="Akrobat" panose="00000600000000000000" pitchFamily="2" charset="0"/>
              </a:rPr>
              <a:t>Многие существующие пути мобильности имеют </a:t>
            </a:r>
            <a:r>
              <a:rPr lang="ru-RU" b="1" dirty="0">
                <a:solidFill>
                  <a:srgbClr val="00427E"/>
                </a:solidFill>
                <a:latin typeface="Akrobat" panose="00000600000000000000" pitchFamily="2" charset="0"/>
              </a:rPr>
              <a:t>слишком затрудненный доступ</a:t>
            </a:r>
            <a:r>
              <a:rPr lang="ru-RU" dirty="0">
                <a:solidFill>
                  <a:srgbClr val="00427E"/>
                </a:solidFill>
                <a:latin typeface="Akrobat" panose="00000600000000000000" pitchFamily="2" charset="0"/>
              </a:rPr>
              <a:t>, ограничены определенными географическими областями или охватывают только определенные группы населения.</a:t>
            </a:r>
            <a:endParaRPr lang="en-150" dirty="0">
              <a:solidFill>
                <a:srgbClr val="00427E"/>
              </a:solidFill>
              <a:latin typeface="Akrobat" panose="00000600000000000000" pitchFamily="2" charset="0"/>
            </a:endParaRPr>
          </a:p>
          <a:p>
            <a:endParaRPr lang="en-150" dirty="0">
              <a:solidFill>
                <a:srgbClr val="00427E"/>
              </a:solidFill>
              <a:latin typeface="Akrobat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27E"/>
                </a:solidFill>
                <a:latin typeface="Akrobat" panose="00000600000000000000" pitchFamily="2" charset="0"/>
              </a:rPr>
              <a:t>Регулируемые пути мобильности для мигрантов из развивающихся стран </a:t>
            </a:r>
            <a:r>
              <a:rPr lang="ru-RU" b="1" dirty="0">
                <a:solidFill>
                  <a:srgbClr val="00427E"/>
                </a:solidFill>
                <a:latin typeface="Akrobat" panose="00000600000000000000" pitchFamily="2" charset="0"/>
              </a:rPr>
              <a:t>сократились </a:t>
            </a:r>
            <a:r>
              <a:rPr lang="ru-RU" dirty="0">
                <a:solidFill>
                  <a:srgbClr val="00427E"/>
                </a:solidFill>
                <a:latin typeface="Akrobat" panose="00000600000000000000" pitchFamily="2" charset="0"/>
              </a:rPr>
              <a:t>за последние 25 лет.</a:t>
            </a:r>
            <a:endParaRPr lang="en-150" dirty="0">
              <a:solidFill>
                <a:srgbClr val="00427E"/>
              </a:solidFill>
              <a:latin typeface="Akrobat" panose="00000600000000000000" pitchFamily="2" charset="0"/>
            </a:endParaRPr>
          </a:p>
          <a:p>
            <a:endParaRPr lang="en-150" dirty="0">
              <a:solidFill>
                <a:srgbClr val="00427E"/>
              </a:solidFill>
              <a:latin typeface="Akrobat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27E"/>
                </a:solidFill>
                <a:latin typeface="Akrobat" panose="00000600000000000000" pitchFamily="2" charset="0"/>
              </a:rPr>
              <a:t>Существующие пути организованной миграции часто </a:t>
            </a:r>
            <a:r>
              <a:rPr lang="ru-RU" b="1" dirty="0">
                <a:solidFill>
                  <a:srgbClr val="00427E"/>
                </a:solidFill>
                <a:latin typeface="Akrobat" panose="00000600000000000000" pitchFamily="2" charset="0"/>
              </a:rPr>
              <a:t>не достигают своего предполагаемого масштаба или результатов.</a:t>
            </a:r>
            <a:endParaRPr lang="en-150" dirty="0">
              <a:solidFill>
                <a:srgbClr val="00427E"/>
              </a:solidFill>
              <a:latin typeface="Akrobat" panose="00000600000000000000" pitchFamily="2" charset="0"/>
            </a:endParaRPr>
          </a:p>
          <a:p>
            <a:endParaRPr lang="en-150" dirty="0">
              <a:solidFill>
                <a:srgbClr val="00427E"/>
              </a:solidFill>
              <a:latin typeface="Akrobat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27E"/>
                </a:solidFill>
                <a:latin typeface="Akrobat" panose="00000600000000000000" pitchFamily="2" charset="0"/>
              </a:rPr>
              <a:t>Многие люди попадают в </a:t>
            </a:r>
            <a:r>
              <a:rPr lang="ru-RU" b="1" dirty="0">
                <a:solidFill>
                  <a:srgbClr val="00427E"/>
                </a:solidFill>
                <a:latin typeface="Akrobat" panose="00000600000000000000" pitchFamily="2" charset="0"/>
              </a:rPr>
              <a:t>ситуации насилия</a:t>
            </a:r>
            <a:r>
              <a:rPr lang="ru-RU" dirty="0">
                <a:solidFill>
                  <a:srgbClr val="00427E"/>
                </a:solidFill>
                <a:latin typeface="Akrobat" panose="00000600000000000000" pitchFamily="2" charset="0"/>
              </a:rPr>
              <a:t>, эксплуатации, злоупотреблений и/или нерегулируемого статуса, несмотря на то, что мигрировали на законных основаниях.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B5C0B2-6BF9-4085-953A-681D935C8291}"/>
              </a:ext>
            </a:extLst>
          </p:cNvPr>
          <p:cNvSpPr txBox="1"/>
          <p:nvPr/>
        </p:nvSpPr>
        <p:spPr>
          <a:xfrm>
            <a:off x="6096000" y="1298088"/>
            <a:ext cx="5222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27E"/>
                </a:solidFill>
                <a:latin typeface="Akrobat" panose="00000600000000000000" pitchFamily="2" charset="0"/>
              </a:rPr>
              <a:t>Недостаточные возможности для регулируемой миграции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B0D29E-F9E0-45A6-B88A-240C5C0D902E}"/>
              </a:ext>
            </a:extLst>
          </p:cNvPr>
          <p:cNvSpPr txBox="1"/>
          <p:nvPr/>
        </p:nvSpPr>
        <p:spPr>
          <a:xfrm>
            <a:off x="5962389" y="212794"/>
            <a:ext cx="6229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427E"/>
                </a:solidFill>
                <a:latin typeface="Akrobat" panose="00000600000000000000" pitchFamily="2" charset="0"/>
              </a:rPr>
              <a:t>ПОЧЕМУ ВАЖНО ОБЕСПЕЧИВАТЬ РЕГУЛИРУЕМЫЕ ПУТИ МОБИЛЬНОСТИ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DDB4875-6AF6-4A91-A9E6-CE6A1D6F3465}"/>
              </a:ext>
            </a:extLst>
          </p:cNvPr>
          <p:cNvSpPr/>
          <p:nvPr/>
        </p:nvSpPr>
        <p:spPr>
          <a:xfrm>
            <a:off x="78516" y="845727"/>
            <a:ext cx="5724525" cy="57245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4" descr="A white arrows pointing to different directions&#10;&#10;Description automatically generated">
            <a:extLst>
              <a:ext uri="{FF2B5EF4-FFF2-40B4-BE49-F238E27FC236}">
                <a16:creationId xmlns:a16="http://schemas.microsoft.com/office/drawing/2014/main" id="{F57CE35A-C162-E2C5-700C-52EDF938B6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10" y="785098"/>
            <a:ext cx="4729349" cy="52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35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gb8y3dMZB4Cv6Wksv.aQ"/>
</p:tagLst>
</file>

<file path=ppt/theme/theme1.xml><?xml version="1.0" encoding="utf-8"?>
<a:theme xmlns:a="http://schemas.openxmlformats.org/drawingml/2006/main" name="Office Theme">
  <a:themeElements>
    <a:clrScheme name="IOM Colour Palett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33A0"/>
      </a:accent1>
      <a:accent2>
        <a:srgbClr val="FF671F"/>
      </a:accent2>
      <a:accent3>
        <a:srgbClr val="5CB8B2"/>
      </a:accent3>
      <a:accent4>
        <a:srgbClr val="D22630"/>
      </a:accent4>
      <a:accent5>
        <a:srgbClr val="FFB81C"/>
      </a:accent5>
      <a:accent6>
        <a:srgbClr val="418FDE"/>
      </a:accent6>
      <a:hlink>
        <a:srgbClr val="0033A0"/>
      </a:hlink>
      <a:folHlink>
        <a:srgbClr val="0033A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F66B405F29604D8806A89015DAB3D8" ma:contentTypeVersion="15" ma:contentTypeDescription="Create a new document." ma:contentTypeScope="" ma:versionID="06dce7687badabe729269451277cd91c">
  <xsd:schema xmlns:xsd="http://www.w3.org/2001/XMLSchema" xmlns:xs="http://www.w3.org/2001/XMLSchema" xmlns:p="http://schemas.microsoft.com/office/2006/metadata/properties" xmlns:ns2="dee8a1c6-771d-4d9c-9571-8703dcb7a2c8" xmlns:ns3="40a2eef1-ec33-4405-b703-eacbc5b271e1" targetNamespace="http://schemas.microsoft.com/office/2006/metadata/properties" ma:root="true" ma:fieldsID="0d570fd4c31efda56f0a062a70639101" ns2:_="" ns3:_="">
    <xsd:import namespace="dee8a1c6-771d-4d9c-9571-8703dcb7a2c8"/>
    <xsd:import namespace="40a2eef1-ec33-4405-b703-eacbc5b271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e8a1c6-771d-4d9c-9571-8703dcb7a2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2eef1-ec33-4405-b703-eacbc5b271e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2ce5cb6-c2cd-414f-af3e-463aad50b0ad}" ma:internalName="TaxCatchAll" ma:showField="CatchAllData" ma:web="40a2eef1-ec33-4405-b703-eacbc5b271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e8a1c6-771d-4d9c-9571-8703dcb7a2c8">
      <Terms xmlns="http://schemas.microsoft.com/office/infopath/2007/PartnerControls"/>
    </lcf76f155ced4ddcb4097134ff3c332f>
    <TaxCatchAll xmlns="40a2eef1-ec33-4405-b703-eacbc5b271e1" xsi:nil="true"/>
  </documentManagement>
</p:properties>
</file>

<file path=customXml/itemProps1.xml><?xml version="1.0" encoding="utf-8"?>
<ds:datastoreItem xmlns:ds="http://schemas.openxmlformats.org/officeDocument/2006/customXml" ds:itemID="{DF7C1653-32DA-4CF3-8424-17E620EFE31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785548A-8113-4B0E-9660-724918A8C0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B1DF7D-149B-4B64-A1C3-D00633121DB9}"/>
</file>

<file path=customXml/itemProps4.xml><?xml version="1.0" encoding="utf-8"?>
<ds:datastoreItem xmlns:ds="http://schemas.openxmlformats.org/officeDocument/2006/customXml" ds:itemID="{269CA7D1-5D9E-449F-8336-4798DEB10DA7}">
  <ds:schemaRefs>
    <ds:schemaRef ds:uri="3e52faa4-ff4e-41ea-98d2-276aec08bdbd"/>
    <ds:schemaRef ds:uri="d45bcca7-0c6a-401f-9082-5bcc77d0543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1492</Words>
  <Application>Microsoft Office PowerPoint</Application>
  <PresentationFormat>Широкоэкранный</PresentationFormat>
  <Paragraphs>152</Paragraphs>
  <Slides>15</Slides>
  <Notes>14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30" baseType="lpstr">
      <vt:lpstr>Akrobat</vt:lpstr>
      <vt:lpstr>Aptos</vt:lpstr>
      <vt:lpstr>Aptos Display</vt:lpstr>
      <vt:lpstr>Arial</vt:lpstr>
      <vt:lpstr>Calibri</vt:lpstr>
      <vt:lpstr>Calibri Light</vt:lpstr>
      <vt:lpstr>Courier New</vt:lpstr>
      <vt:lpstr>Gill Sans MT</vt:lpstr>
      <vt:lpstr>Gill Sans Nova Book</vt:lpstr>
      <vt:lpstr>Gill Sans Nova Light</vt:lpstr>
      <vt:lpstr>Segoe UI</vt:lpstr>
      <vt:lpstr>Wingdings 3</vt:lpstr>
      <vt:lpstr>YS Text</vt:lpstr>
      <vt:lpstr>Office Theme</vt:lpstr>
      <vt:lpstr>think-cell Slide</vt:lpstr>
      <vt:lpstr>Влияние миграции на рынок труда   Использование мобильности труда для национального развития</vt:lpstr>
      <vt:lpstr>Факты о трудящихся-мигрантах</vt:lpstr>
      <vt:lpstr>Международные трудящиеся-мигранты</vt:lpstr>
      <vt:lpstr>Презентация PowerPoint</vt:lpstr>
      <vt:lpstr>Презентация PowerPoint</vt:lpstr>
      <vt:lpstr>Презентация PowerPoint</vt:lpstr>
      <vt:lpstr>Ключевые направления подхода МОМ к трудовой миграции</vt:lpstr>
      <vt:lpstr>Презентация PowerPoint</vt:lpstr>
      <vt:lpstr>Презентация PowerPoint</vt:lpstr>
      <vt:lpstr>ПУТИ ТРУДОВОЙ МИГРАЦИИ</vt:lpstr>
      <vt:lpstr>Обеспечение путей мобильности: рабочая сила и навыки </vt:lpstr>
      <vt:lpstr>Презентация PowerPoint</vt:lpstr>
      <vt:lpstr>Презентация PowerPoint</vt:lpstr>
      <vt:lpstr>ФАЗЫ МИГРАЦИОННОГО ПУТИ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LABOUR MOBILITY DIVISION</dc:title>
  <dc:creator>VAN DER VOORT Evan Cornelis Adrianus</dc:creator>
  <cp:lastModifiedBy>AHMETOVA Jyldyz</cp:lastModifiedBy>
  <cp:revision>29</cp:revision>
  <dcterms:created xsi:type="dcterms:W3CDTF">2024-06-07T15:42:34Z</dcterms:created>
  <dcterms:modified xsi:type="dcterms:W3CDTF">2024-10-31T15:46:10Z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59aa38-f392-4105-be92-628035578272_Enabled">
    <vt:lpwstr>true</vt:lpwstr>
  </property>
  <property fmtid="{D5CDD505-2E9C-101B-9397-08002B2CF9AE}" pid="3" name="MSIP_Label_2059aa38-f392-4105-be92-628035578272_SetDate">
    <vt:lpwstr>2024-06-07T15:44:35Z</vt:lpwstr>
  </property>
  <property fmtid="{D5CDD505-2E9C-101B-9397-08002B2CF9AE}" pid="4" name="MSIP_Label_2059aa38-f392-4105-be92-628035578272_Method">
    <vt:lpwstr>Standard</vt:lpwstr>
  </property>
  <property fmtid="{D5CDD505-2E9C-101B-9397-08002B2CF9AE}" pid="5" name="MSIP_Label_2059aa38-f392-4105-be92-628035578272_Name">
    <vt:lpwstr>IOMLb0020IN123173</vt:lpwstr>
  </property>
  <property fmtid="{D5CDD505-2E9C-101B-9397-08002B2CF9AE}" pid="6" name="MSIP_Label_2059aa38-f392-4105-be92-628035578272_SiteId">
    <vt:lpwstr>1588262d-23fb-43b4-bd6e-bce49c8e6186</vt:lpwstr>
  </property>
  <property fmtid="{D5CDD505-2E9C-101B-9397-08002B2CF9AE}" pid="7" name="MSIP_Label_2059aa38-f392-4105-be92-628035578272_ActionId">
    <vt:lpwstr>f62ffafa-da71-4c87-be7d-efe2dcbbce19</vt:lpwstr>
  </property>
  <property fmtid="{D5CDD505-2E9C-101B-9397-08002B2CF9AE}" pid="8" name="MSIP_Label_2059aa38-f392-4105-be92-628035578272_ContentBits">
    <vt:lpwstr>0</vt:lpwstr>
  </property>
  <property fmtid="{D5CDD505-2E9C-101B-9397-08002B2CF9AE}" pid="9" name="ContentTypeId">
    <vt:lpwstr>0x010100D8F66B405F29604D8806A89015DAB3D8</vt:lpwstr>
  </property>
  <property fmtid="{D5CDD505-2E9C-101B-9397-08002B2CF9AE}" pid="10" name="_dlc_DocIdItemGuid">
    <vt:lpwstr>a293ea97-d646-4f7e-bf92-8c9769fe0529</vt:lpwstr>
  </property>
  <property fmtid="{D5CDD505-2E9C-101B-9397-08002B2CF9AE}" pid="11" name="MediaServiceImageTags">
    <vt:lpwstr/>
  </property>
</Properties>
</file>