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charts/colors3.xml" ContentType="application/vnd.ms-office.chartcolorstyle+xml"/>
  <Override PartName="/ppt/charts/style3.xml" ContentType="application/vnd.ms-office.chartstyl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.xml" ContentType="application/vnd.openxmlformats-officedocument.drawingml.chart+xml"/>
  <Override PartName="/ppt/theme/theme4.xml" ContentType="application/vnd.openxmlformats-officedocument.them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8" r:id="rId3"/>
    <p:sldMasterId id="2147483673" r:id="rId4"/>
  </p:sldMasterIdLst>
  <p:notesMasterIdLst>
    <p:notesMasterId r:id="rId19"/>
  </p:notesMasterIdLst>
  <p:sldIdLst>
    <p:sldId id="256" r:id="rId5"/>
    <p:sldId id="2147376129" r:id="rId6"/>
    <p:sldId id="2147376175" r:id="rId7"/>
    <p:sldId id="2147376178" r:id="rId8"/>
    <p:sldId id="2147376195" r:id="rId9"/>
    <p:sldId id="2147376207" r:id="rId10"/>
    <p:sldId id="2147376202" r:id="rId11"/>
    <p:sldId id="2147376204" r:id="rId12"/>
    <p:sldId id="2147376208" r:id="rId13"/>
    <p:sldId id="2147376206" r:id="rId14"/>
    <p:sldId id="2147376216" r:id="rId15"/>
    <p:sldId id="2147376209" r:id="rId16"/>
    <p:sldId id="2147376210" r:id="rId17"/>
    <p:sldId id="214737621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EBD577-E0BF-4AAC-B6D7-73529F2C18F1}" v="115" dt="2024-10-31T16:31:06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4660"/>
  </p:normalViewPr>
  <p:slideViewPr>
    <p:cSldViewPr snapToGrid="0">
      <p:cViewPr varScale="1">
        <p:scale>
          <a:sx n="58" d="100"/>
          <a:sy n="58" d="100"/>
        </p:scale>
        <p:origin x="92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Bermange\Downloads\R_Data_Extract_From_Education_Statistics_Learning_Outcom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All%20Aaron's%20Genesis%20Work\Kyrgyz\Analysis\Social%20protection\SP%20expenditure%20_%20all%20countri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All%20Aaron's%20Genesis%20Work\Kyrgyz\Analysis\Simplified%20scorecard_v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ВВП на одного занятого по постоянной ППС, 2022 г.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BA-4684-BF04-700256EBF1B5}"/>
              </c:ext>
            </c:extLst>
          </c:dPt>
          <c:cat>
            <c:strRef>
              <c:f>Sheet1!$A$2:$A$6</c:f>
              <c:strCache>
                <c:ptCount val="5"/>
                <c:pt idx="0">
                  <c:v>Kazakhstan</c:v>
                </c:pt>
                <c:pt idx="1">
                  <c:v>Turkmenistan</c:v>
                </c:pt>
                <c:pt idx="2">
                  <c:v>Uzbekistan</c:v>
                </c:pt>
                <c:pt idx="3">
                  <c:v>Tajikistan</c:v>
                </c:pt>
                <c:pt idx="4">
                  <c:v>Kyrgyzstan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56760.13</c:v>
                </c:pt>
                <c:pt idx="1">
                  <c:v>46694.16</c:v>
                </c:pt>
                <c:pt idx="2">
                  <c:v>21571.78</c:v>
                </c:pt>
                <c:pt idx="3">
                  <c:v>16954.400000000001</c:v>
                </c:pt>
                <c:pt idx="4">
                  <c:v>12266.19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A-4684-BF04-700256EBF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884783"/>
        <c:axId val="50886223"/>
      </c:barChart>
      <c:catAx>
        <c:axId val="50884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pPr>
            <a:endParaRPr lang="en-US"/>
          </a:p>
        </c:txPr>
        <c:crossAx val="50886223"/>
        <c:crosses val="autoZero"/>
        <c:auto val="1"/>
        <c:lblAlgn val="ctr"/>
        <c:lblOffset val="100"/>
        <c:noMultiLvlLbl val="0"/>
      </c:catAx>
      <c:valAx>
        <c:axId val="508862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endParaRPr lang="en-US"/>
          </a:p>
        </c:txPr>
        <c:crossAx val="50884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Montserrat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</a:ln>
              <a:effectLst/>
            </c:spPr>
          </c:marker>
          <c:dPt>
            <c:idx val="107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0F-48FD-8AA3-9E31792E53C8}"/>
              </c:ext>
            </c:extLst>
          </c:dPt>
          <c:xVal>
            <c:numRef>
              <c:f>Sheet3!$C$2:$C$217</c:f>
              <c:numCache>
                <c:formatCode>General</c:formatCode>
                <c:ptCount val="216"/>
                <c:pt idx="0">
                  <c:v>284.62347071851394</c:v>
                </c:pt>
                <c:pt idx="1">
                  <c:v>2946.1139851922198</c:v>
                </c:pt>
                <c:pt idx="4">
                  <c:v>13830.094000552945</c:v>
                </c:pt>
                <c:pt idx="7">
                  <c:v>6368.8194798709719</c:v>
                </c:pt>
                <c:pt idx="8">
                  <c:v>2007.5522437605375</c:v>
                </c:pt>
                <c:pt idx="11">
                  <c:v>23784.472336295785</c:v>
                </c:pt>
                <c:pt idx="12">
                  <c:v>1976.7244271993504</c:v>
                </c:pt>
                <c:pt idx="13">
                  <c:v>#N/A</c:v>
                </c:pt>
                <c:pt idx="14">
                  <c:v>6217.2515003364597</c:v>
                </c:pt>
                <c:pt idx="16">
                  <c:v>4042.0205310433325</c:v>
                </c:pt>
                <c:pt idx="17">
                  <c:v>7324.1165192879726</c:v>
                </c:pt>
                <c:pt idx="18">
                  <c:v>22762.101355991279</c:v>
                </c:pt>
                <c:pt idx="19">
                  <c:v>2198.7086724424607</c:v>
                </c:pt>
                <c:pt idx="20">
                  <c:v>259.42824495755991</c:v>
                </c:pt>
                <c:pt idx="21">
                  <c:v>7930.1399852647091</c:v>
                </c:pt>
                <c:pt idx="22">
                  <c:v>3248.6124997438997</c:v>
                </c:pt>
                <c:pt idx="23">
                  <c:v>2391.743178520338</c:v>
                </c:pt>
                <c:pt idx="26">
                  <c:v>5057.2844664954428</c:v>
                </c:pt>
                <c:pt idx="29">
                  <c:v>7481.7957616969252</c:v>
                </c:pt>
                <c:pt idx="30">
                  <c:v>277.93836090987764</c:v>
                </c:pt>
                <c:pt idx="31">
                  <c:v>90.685322680268285</c:v>
                </c:pt>
                <c:pt idx="32">
                  <c:v>1215.8157099697885</c:v>
                </c:pt>
                <c:pt idx="34">
                  <c:v>337.05274439081018</c:v>
                </c:pt>
                <c:pt idx="35">
                  <c:v>15135.035919667838</c:v>
                </c:pt>
                <c:pt idx="38">
                  <c:v>99.497890811525551</c:v>
                </c:pt>
                <c:pt idx="40">
                  <c:v>7887.6772994665753</c:v>
                </c:pt>
                <c:pt idx="44">
                  <c:v>#N/A</c:v>
                </c:pt>
                <c:pt idx="45">
                  <c:v>#N/A</c:v>
                </c:pt>
                <c:pt idx="46">
                  <c:v>7282.371386265635</c:v>
                </c:pt>
                <c:pt idx="47">
                  <c:v>518.69772874640205</c:v>
                </c:pt>
                <c:pt idx="48">
                  <c:v>8598.8582004652508</c:v>
                </c:pt>
                <c:pt idx="50">
                  <c:v>#N/A</c:v>
                </c:pt>
                <c:pt idx="51">
                  <c:v>10824.976953541431</c:v>
                </c:pt>
                <c:pt idx="52">
                  <c:v>11272.090127829635</c:v>
                </c:pt>
                <c:pt idx="53">
                  <c:v>28150.145026255563</c:v>
                </c:pt>
                <c:pt idx="54">
                  <c:v>623.66581697755123</c:v>
                </c:pt>
                <c:pt idx="59">
                  <c:v>1364.7531658657663</c:v>
                </c:pt>
                <c:pt idx="62">
                  <c:v>11990.916586992515</c:v>
                </c:pt>
                <c:pt idx="65">
                  <c:v>#N/A</c:v>
                </c:pt>
                <c:pt idx="67">
                  <c:v>22210.722016643991</c:v>
                </c:pt>
                <c:pt idx="68">
                  <c:v>16212.028425959632</c:v>
                </c:pt>
                <c:pt idx="71">
                  <c:v>#N/A</c:v>
                </c:pt>
                <c:pt idx="72">
                  <c:v>2843.3692197176979</c:v>
                </c:pt>
                <c:pt idx="73">
                  <c:v>22396.926833992547</c:v>
                </c:pt>
                <c:pt idx="74">
                  <c:v>547.28402583160721</c:v>
                </c:pt>
                <c:pt idx="76">
                  <c:v>7686.9985018886009</c:v>
                </c:pt>
                <c:pt idx="77">
                  <c:v>#N/A</c:v>
                </c:pt>
                <c:pt idx="78">
                  <c:v>2055.1539864423112</c:v>
                </c:pt>
                <c:pt idx="80">
                  <c:v>949.17320054403444</c:v>
                </c:pt>
                <c:pt idx="81">
                  <c:v>182.46809392736247</c:v>
                </c:pt>
                <c:pt idx="83">
                  <c:v>2023.6613156317219</c:v>
                </c:pt>
                <c:pt idx="84">
                  <c:v>154.62495459623389</c:v>
                </c:pt>
                <c:pt idx="86">
                  <c:v>#N/A</c:v>
                </c:pt>
                <c:pt idx="87">
                  <c:v>10853.558664940811</c:v>
                </c:pt>
                <c:pt idx="88">
                  <c:v>24961.993798726951</c:v>
                </c:pt>
                <c:pt idx="89">
                  <c:v>1011.7536918710452</c:v>
                </c:pt>
                <c:pt idx="91">
                  <c:v>2092.1400631076135</c:v>
                </c:pt>
                <c:pt idx="93">
                  <c:v>14171.188930794675</c:v>
                </c:pt>
                <c:pt idx="95">
                  <c:v>9115.705253543616</c:v>
                </c:pt>
                <c:pt idx="96">
                  <c:v>14682.393320976158</c:v>
                </c:pt>
                <c:pt idx="97">
                  <c:v>2276.5210421606562</c:v>
                </c:pt>
                <c:pt idx="99">
                  <c:v>875.74363770640923</c:v>
                </c:pt>
                <c:pt idx="100">
                  <c:v>3196.0820344162153</c:v>
                </c:pt>
                <c:pt idx="101">
                  <c:v>543.42488258647029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7">
                  <c:v>1078.4193044432191</c:v>
                </c:pt>
                <c:pt idx="108">
                  <c:v>#N/A</c:v>
                </c:pt>
                <c:pt idx="109">
                  <c:v>9399.6750083640018</c:v>
                </c:pt>
                <c:pt idx="111">
                  <c:v>709.1726274527449</c:v>
                </c:pt>
                <c:pt idx="112">
                  <c:v>114.32556439424542</c:v>
                </c:pt>
                <c:pt idx="115">
                  <c:v>10253.568302074633</c:v>
                </c:pt>
                <c:pt idx="116">
                  <c:v>28825.433762520846</c:v>
                </c:pt>
                <c:pt idx="117">
                  <c:v>#N/A</c:v>
                </c:pt>
                <c:pt idx="119">
                  <c:v>89.675531466666868</c:v>
                </c:pt>
                <c:pt idx="120">
                  <c:v>5745.367724753517</c:v>
                </c:pt>
                <c:pt idx="122">
                  <c:v>192.27443938105529</c:v>
                </c:pt>
                <c:pt idx="123">
                  <c:v>16835.08030698631</c:v>
                </c:pt>
                <c:pt idx="126">
                  <c:v>5926.4932904561119</c:v>
                </c:pt>
                <c:pt idx="127">
                  <c:v>3657.8294506262937</c:v>
                </c:pt>
                <c:pt idx="128">
                  <c:v>#N/A</c:v>
                </c:pt>
                <c:pt idx="129">
                  <c:v>#N/A</c:v>
                </c:pt>
                <c:pt idx="131">
                  <c:v>1957.2361932703495</c:v>
                </c:pt>
                <c:pt idx="134">
                  <c:v>186.3919531463057</c:v>
                </c:pt>
                <c:pt idx="135">
                  <c:v>443.9968810576371</c:v>
                </c:pt>
                <c:pt idx="138">
                  <c:v>530.0284792135385</c:v>
                </c:pt>
                <c:pt idx="139">
                  <c:v>20838.801240716402</c:v>
                </c:pt>
                <c:pt idx="141">
                  <c:v>12413.386427008301</c:v>
                </c:pt>
                <c:pt idx="142">
                  <c:v>991.98456821685909</c:v>
                </c:pt>
                <c:pt idx="143">
                  <c:v>78.773666225294733</c:v>
                </c:pt>
                <c:pt idx="147">
                  <c:v>38570.520983865121</c:v>
                </c:pt>
                <c:pt idx="148">
                  <c:v>10422.77205431726</c:v>
                </c:pt>
                <c:pt idx="149">
                  <c:v>330.30283452658102</c:v>
                </c:pt>
                <c:pt idx="151">
                  <c:v>3933.5215118103533</c:v>
                </c:pt>
                <c:pt idx="152">
                  <c:v>238.21463296916119</c:v>
                </c:pt>
                <c:pt idx="154">
                  <c:v>2107.9663712408046</c:v>
                </c:pt>
                <c:pt idx="156">
                  <c:v>10521.009101482614</c:v>
                </c:pt>
                <c:pt idx="157">
                  <c:v>13744.212848559329</c:v>
                </c:pt>
                <c:pt idx="159">
                  <c:v>23277.156467904158</c:v>
                </c:pt>
                <c:pt idx="160">
                  <c:v>6499.3664751732322</c:v>
                </c:pt>
                <c:pt idx="161">
                  <c:v>9802.9053180501069</c:v>
                </c:pt>
                <c:pt idx="162">
                  <c:v>157.89643328332684</c:v>
                </c:pt>
                <c:pt idx="164">
                  <c:v>14576.806464811783</c:v>
                </c:pt>
                <c:pt idx="165">
                  <c:v>770.70488020480559</c:v>
                </c:pt>
                <c:pt idx="168">
                  <c:v>4941.7788881810711</c:v>
                </c:pt>
                <c:pt idx="170">
                  <c:v>182.19687702747615</c:v>
                </c:pt>
                <c:pt idx="173">
                  <c:v>#N/A</c:v>
                </c:pt>
                <c:pt idx="174">
                  <c:v>13447.560224206736</c:v>
                </c:pt>
                <c:pt idx="177">
                  <c:v>2742.1287798358521</c:v>
                </c:pt>
                <c:pt idx="179">
                  <c:v>12614.945348131381</c:v>
                </c:pt>
                <c:pt idx="180">
                  <c:v>1537.5170046094136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7">
                  <c:v>26090.440357920139</c:v>
                </c:pt>
                <c:pt idx="188">
                  <c:v>26314.249424681842</c:v>
                </c:pt>
                <c:pt idx="191">
                  <c:v>#N/A</c:v>
                </c:pt>
                <c:pt idx="193">
                  <c:v>815.97228531520784</c:v>
                </c:pt>
                <c:pt idx="194">
                  <c:v>224.50660752698997</c:v>
                </c:pt>
                <c:pt idx="198">
                  <c:v>#N/A</c:v>
                </c:pt>
                <c:pt idx="202">
                  <c:v>52.628113903613986</c:v>
                </c:pt>
                <c:pt idx="203">
                  <c:v>847.32123775627849</c:v>
                </c:pt>
                <c:pt idx="205">
                  <c:v>#N/A</c:v>
                </c:pt>
                <c:pt idx="206">
                  <c:v>#N/A</c:v>
                </c:pt>
                <c:pt idx="207">
                  <c:v>1306.1239641166501</c:v>
                </c:pt>
                <c:pt idx="208">
                  <c:v>360.24392625800436</c:v>
                </c:pt>
                <c:pt idx="209">
                  <c:v>150.83017788787862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135.84945566709411</c:v>
                </c:pt>
                <c:pt idx="215">
                  <c:v>210.16416740689391</c:v>
                </c:pt>
              </c:numCache>
            </c:numRef>
          </c:xVal>
          <c:yVal>
            <c:numRef>
              <c:f>Sheet3!$D$2:$D$217</c:f>
              <c:numCache>
                <c:formatCode>General</c:formatCode>
                <c:ptCount val="216"/>
                <c:pt idx="0">
                  <c:v>355</c:v>
                </c:pt>
                <c:pt idx="1">
                  <c:v>429</c:v>
                </c:pt>
                <c:pt idx="2">
                  <c:v>374</c:v>
                </c:pt>
                <c:pt idx="5">
                  <c:v>326</c:v>
                </c:pt>
                <c:pt idx="7">
                  <c:v>424</c:v>
                </c:pt>
                <c:pt idx="8">
                  <c:v>443</c:v>
                </c:pt>
                <c:pt idx="10">
                  <c:v>524</c:v>
                </c:pt>
                <c:pt idx="11">
                  <c:v>525</c:v>
                </c:pt>
                <c:pt idx="12">
                  <c:v>472</c:v>
                </c:pt>
                <c:pt idx="14">
                  <c:v>452</c:v>
                </c:pt>
                <c:pt idx="15">
                  <c:v>368</c:v>
                </c:pt>
                <c:pt idx="18">
                  <c:v>519</c:v>
                </c:pt>
                <c:pt idx="20">
                  <c:v>384</c:v>
                </c:pt>
                <c:pt idx="24">
                  <c:v>461</c:v>
                </c:pt>
                <c:pt idx="25">
                  <c:v>391</c:v>
                </c:pt>
                <c:pt idx="26">
                  <c:v>408</c:v>
                </c:pt>
                <c:pt idx="29">
                  <c:v>498</c:v>
                </c:pt>
                <c:pt idx="30">
                  <c:v>404</c:v>
                </c:pt>
                <c:pt idx="31">
                  <c:v>423</c:v>
                </c:pt>
                <c:pt idx="33">
                  <c:v>452</c:v>
                </c:pt>
                <c:pt idx="34">
                  <c:v>379</c:v>
                </c:pt>
                <c:pt idx="35">
                  <c:v>537</c:v>
                </c:pt>
                <c:pt idx="38">
                  <c:v>333</c:v>
                </c:pt>
                <c:pt idx="40">
                  <c:v>466</c:v>
                </c:pt>
                <c:pt idx="41">
                  <c:v>456</c:v>
                </c:pt>
                <c:pt idx="42">
                  <c:v>424</c:v>
                </c:pt>
                <c:pt idx="43">
                  <c:v>392</c:v>
                </c:pt>
                <c:pt idx="44">
                  <c:v>318</c:v>
                </c:pt>
                <c:pt idx="45">
                  <c:v>371</c:v>
                </c:pt>
                <c:pt idx="46">
                  <c:v>430</c:v>
                </c:pt>
                <c:pt idx="47">
                  <c:v>373</c:v>
                </c:pt>
                <c:pt idx="48">
                  <c:v>505</c:v>
                </c:pt>
                <c:pt idx="51">
                  <c:v>502</c:v>
                </c:pt>
                <c:pt idx="52">
                  <c:v>522</c:v>
                </c:pt>
                <c:pt idx="53">
                  <c:v>531</c:v>
                </c:pt>
                <c:pt idx="56">
                  <c:v>350</c:v>
                </c:pt>
                <c:pt idx="57">
                  <c:v>420</c:v>
                </c:pt>
                <c:pt idx="58">
                  <c:v>356</c:v>
                </c:pt>
                <c:pt idx="59">
                  <c:v>362</c:v>
                </c:pt>
                <c:pt idx="62">
                  <c:v>542</c:v>
                </c:pt>
                <c:pt idx="63">
                  <c:v>440</c:v>
                </c:pt>
                <c:pt idx="64">
                  <c:v>359</c:v>
                </c:pt>
                <c:pt idx="67">
                  <c:v>548</c:v>
                </c:pt>
                <c:pt idx="68">
                  <c:v>506</c:v>
                </c:pt>
                <c:pt idx="70">
                  <c:v>456</c:v>
                </c:pt>
                <c:pt idx="71">
                  <c:v>338</c:v>
                </c:pt>
                <c:pt idx="72">
                  <c:v>445</c:v>
                </c:pt>
                <c:pt idx="73">
                  <c:v>528</c:v>
                </c:pt>
                <c:pt idx="74">
                  <c:v>307</c:v>
                </c:pt>
                <c:pt idx="76">
                  <c:v>474</c:v>
                </c:pt>
                <c:pt idx="80">
                  <c:v>405</c:v>
                </c:pt>
                <c:pt idx="81">
                  <c:v>408</c:v>
                </c:pt>
                <c:pt idx="83">
                  <c:v>346</c:v>
                </c:pt>
                <c:pt idx="84">
                  <c:v>345</c:v>
                </c:pt>
                <c:pt idx="85">
                  <c:v>400</c:v>
                </c:pt>
                <c:pt idx="86">
                  <c:v>562</c:v>
                </c:pt>
                <c:pt idx="87">
                  <c:v>516</c:v>
                </c:pt>
                <c:pt idx="88">
                  <c:v>497</c:v>
                </c:pt>
                <c:pt idx="89">
                  <c:v>355</c:v>
                </c:pt>
                <c:pt idx="90">
                  <c:v>403</c:v>
                </c:pt>
                <c:pt idx="91">
                  <c:v>432</c:v>
                </c:pt>
                <c:pt idx="92">
                  <c:v>363</c:v>
                </c:pt>
                <c:pt idx="93">
                  <c:v>538</c:v>
                </c:pt>
                <c:pt idx="95">
                  <c:v>503</c:v>
                </c:pt>
                <c:pt idx="96">
                  <c:v>514</c:v>
                </c:pt>
                <c:pt idx="97">
                  <c:v>387</c:v>
                </c:pt>
                <c:pt idx="98">
                  <c:v>563</c:v>
                </c:pt>
                <c:pt idx="99">
                  <c:v>409</c:v>
                </c:pt>
                <c:pt idx="100">
                  <c:v>537</c:v>
                </c:pt>
                <c:pt idx="101">
                  <c:v>455</c:v>
                </c:pt>
                <c:pt idx="102">
                  <c:v>383</c:v>
                </c:pt>
                <c:pt idx="104">
                  <c:v>563</c:v>
                </c:pt>
                <c:pt idx="105">
                  <c:v>375</c:v>
                </c:pt>
                <c:pt idx="106">
                  <c:v>383</c:v>
                </c:pt>
                <c:pt idx="107">
                  <c:v>420</c:v>
                </c:pt>
                <c:pt idx="108">
                  <c:v>368</c:v>
                </c:pt>
                <c:pt idx="109">
                  <c:v>530</c:v>
                </c:pt>
                <c:pt idx="110">
                  <c:v>405</c:v>
                </c:pt>
                <c:pt idx="111">
                  <c:v>393</c:v>
                </c:pt>
                <c:pt idx="112">
                  <c:v>332</c:v>
                </c:pt>
                <c:pt idx="115">
                  <c:v>514</c:v>
                </c:pt>
                <c:pt idx="116">
                  <c:v>500</c:v>
                </c:pt>
                <c:pt idx="117">
                  <c:v>545</c:v>
                </c:pt>
                <c:pt idx="118">
                  <c:v>351</c:v>
                </c:pt>
                <c:pt idx="119">
                  <c:v>359</c:v>
                </c:pt>
                <c:pt idx="120">
                  <c:v>468</c:v>
                </c:pt>
                <c:pt idx="122">
                  <c:v>307</c:v>
                </c:pt>
                <c:pt idx="123">
                  <c:v>474</c:v>
                </c:pt>
                <c:pt idx="125">
                  <c:v>342</c:v>
                </c:pt>
                <c:pt idx="126">
                  <c:v>473</c:v>
                </c:pt>
                <c:pt idx="127">
                  <c:v>430</c:v>
                </c:pt>
                <c:pt idx="129">
                  <c:v>436</c:v>
                </c:pt>
                <c:pt idx="131">
                  <c:v>435</c:v>
                </c:pt>
                <c:pt idx="132">
                  <c:v>433</c:v>
                </c:pt>
                <c:pt idx="133">
                  <c:v>367</c:v>
                </c:pt>
                <c:pt idx="134">
                  <c:v>368</c:v>
                </c:pt>
                <c:pt idx="135">
                  <c:v>425</c:v>
                </c:pt>
                <c:pt idx="136">
                  <c:v>407</c:v>
                </c:pt>
                <c:pt idx="138">
                  <c:v>369</c:v>
                </c:pt>
                <c:pt idx="139">
                  <c:v>530</c:v>
                </c:pt>
                <c:pt idx="141">
                  <c:v>517</c:v>
                </c:pt>
                <c:pt idx="142">
                  <c:v>392</c:v>
                </c:pt>
                <c:pt idx="143">
                  <c:v>305</c:v>
                </c:pt>
                <c:pt idx="144">
                  <c:v>325</c:v>
                </c:pt>
                <c:pt idx="145">
                  <c:v>382</c:v>
                </c:pt>
                <c:pt idx="147">
                  <c:v>512</c:v>
                </c:pt>
                <c:pt idx="148">
                  <c:v>424</c:v>
                </c:pt>
                <c:pt idx="149">
                  <c:v>339</c:v>
                </c:pt>
                <c:pt idx="151">
                  <c:v>396</c:v>
                </c:pt>
                <c:pt idx="152">
                  <c:v>358</c:v>
                </c:pt>
                <c:pt idx="153">
                  <c:v>386</c:v>
                </c:pt>
                <c:pt idx="154">
                  <c:v>407</c:v>
                </c:pt>
                <c:pt idx="155">
                  <c:v>409</c:v>
                </c:pt>
                <c:pt idx="156">
                  <c:v>537</c:v>
                </c:pt>
                <c:pt idx="157">
                  <c:v>520</c:v>
                </c:pt>
                <c:pt idx="159">
                  <c:v>432</c:v>
                </c:pt>
                <c:pt idx="160">
                  <c:v>452</c:v>
                </c:pt>
                <c:pt idx="161">
                  <c:v>538</c:v>
                </c:pt>
                <c:pt idx="162">
                  <c:v>358</c:v>
                </c:pt>
                <c:pt idx="166">
                  <c:v>407</c:v>
                </c:pt>
                <c:pt idx="167">
                  <c:v>412</c:v>
                </c:pt>
                <c:pt idx="168">
                  <c:v>521</c:v>
                </c:pt>
                <c:pt idx="169">
                  <c:v>463</c:v>
                </c:pt>
                <c:pt idx="170">
                  <c:v>316</c:v>
                </c:pt>
                <c:pt idx="171">
                  <c:v>581</c:v>
                </c:pt>
                <c:pt idx="173">
                  <c:v>500</c:v>
                </c:pt>
                <c:pt idx="174">
                  <c:v>532</c:v>
                </c:pt>
                <c:pt idx="175">
                  <c:v>362</c:v>
                </c:pt>
                <c:pt idx="177">
                  <c:v>343</c:v>
                </c:pt>
                <c:pt idx="178">
                  <c:v>336</c:v>
                </c:pt>
                <c:pt idx="179">
                  <c:v>514</c:v>
                </c:pt>
                <c:pt idx="180">
                  <c:v>400</c:v>
                </c:pt>
                <c:pt idx="185">
                  <c:v>380</c:v>
                </c:pt>
                <c:pt idx="187">
                  <c:v>525</c:v>
                </c:pt>
                <c:pt idx="188">
                  <c:v>524</c:v>
                </c:pt>
                <c:pt idx="190">
                  <c:v>444</c:v>
                </c:pt>
                <c:pt idx="191">
                  <c:v>388</c:v>
                </c:pt>
                <c:pt idx="192">
                  <c:v>436</c:v>
                </c:pt>
                <c:pt idx="193">
                  <c:v>371</c:v>
                </c:pt>
                <c:pt idx="194">
                  <c:v>384</c:v>
                </c:pt>
                <c:pt idx="195">
                  <c:v>376</c:v>
                </c:pt>
                <c:pt idx="196">
                  <c:v>458</c:v>
                </c:pt>
                <c:pt idx="197">
                  <c:v>384</c:v>
                </c:pt>
                <c:pt idx="198">
                  <c:v>459</c:v>
                </c:pt>
                <c:pt idx="201">
                  <c:v>387</c:v>
                </c:pt>
                <c:pt idx="202">
                  <c:v>397</c:v>
                </c:pt>
                <c:pt idx="203">
                  <c:v>490</c:v>
                </c:pt>
                <c:pt idx="204">
                  <c:v>451</c:v>
                </c:pt>
                <c:pt idx="205">
                  <c:v>517</c:v>
                </c:pt>
                <c:pt idx="206">
                  <c:v>523</c:v>
                </c:pt>
                <c:pt idx="207">
                  <c:v>444</c:v>
                </c:pt>
                <c:pt idx="209">
                  <c:v>356</c:v>
                </c:pt>
                <c:pt idx="210">
                  <c:v>519</c:v>
                </c:pt>
                <c:pt idx="212">
                  <c:v>412</c:v>
                </c:pt>
                <c:pt idx="213">
                  <c:v>321</c:v>
                </c:pt>
                <c:pt idx="214">
                  <c:v>358</c:v>
                </c:pt>
                <c:pt idx="215">
                  <c:v>396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D9-7B0F-48FD-8AA3-9E31792E5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7897464"/>
        <c:axId val="1027893864"/>
      </c:scatterChart>
      <c:valAx>
        <c:axId val="1027897464"/>
        <c:scaling>
          <c:orientation val="minMax"/>
          <c:max val="8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71A74D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ru-RU" sz="1600" dirty="0">
                    <a:solidFill>
                      <a:srgbClr val="71A74D"/>
                    </a:solidFill>
                    <a:latin typeface="Montserrat" panose="00000500000000000000" pitchFamily="2" charset="0"/>
                  </a:rPr>
                  <a:t>Государственные расходы на образование в расчете на одного ребенка (ППС)</a:t>
                </a:r>
                <a:endParaRPr lang="en-GB" sz="1800" dirty="0">
                  <a:solidFill>
                    <a:srgbClr val="71A74D"/>
                  </a:solidFill>
                  <a:latin typeface="Montserrat" panose="00000500000000000000" pitchFamily="2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71A74D"/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027893864"/>
        <c:crosses val="autoZero"/>
        <c:crossBetween val="midCat"/>
      </c:valAx>
      <c:valAx>
        <c:axId val="1027893864"/>
        <c:scaling>
          <c:orientation val="minMax"/>
          <c:min val="2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71A74D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az-Cyrl-AZ" sz="1600" dirty="0">
                    <a:solidFill>
                      <a:srgbClr val="71A74D"/>
                    </a:solidFill>
                    <a:latin typeface="Montserrat" panose="00000500000000000000" pitchFamily="2" charset="0"/>
                  </a:rPr>
                  <a:t>Гармонизация результатов обучения</a:t>
                </a:r>
                <a:endParaRPr lang="en-GB" sz="1600" dirty="0">
                  <a:solidFill>
                    <a:srgbClr val="71A74D"/>
                  </a:solidFill>
                  <a:latin typeface="Montserrat" panose="00000500000000000000" pitchFamily="2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71A74D"/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0278974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</a:ln>
              <a:effectLst/>
            </c:spPr>
          </c:marker>
          <c:dPt>
            <c:idx val="57"/>
            <c:marker>
              <c:symbol val="circle"/>
              <c:size val="10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126-41AE-B501-9BCDDE338F9A}"/>
              </c:ext>
            </c:extLst>
          </c:dPt>
          <c:dPt>
            <c:idx val="80"/>
            <c:marker>
              <c:symbol val="circle"/>
              <c:size val="10"/>
              <c:spPr>
                <a:solidFill>
                  <a:schemeClr val="bg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3126-41AE-B501-9BCDDE338F9A}"/>
              </c:ext>
            </c:extLst>
          </c:dPt>
          <c:dPt>
            <c:idx val="85"/>
            <c:marker>
              <c:symbol val="circle"/>
              <c:size val="10"/>
              <c:spPr>
                <a:solidFill>
                  <a:schemeClr val="bg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126-41AE-B501-9BCDDE338F9A}"/>
              </c:ext>
            </c:extLst>
          </c:dPt>
          <c:dPt>
            <c:idx val="88"/>
            <c:marker>
              <c:symbol val="circle"/>
              <c:size val="10"/>
              <c:spPr>
                <a:solidFill>
                  <a:schemeClr val="bg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126-41AE-B501-9BCDDE338F9A}"/>
              </c:ext>
            </c:extLst>
          </c:dPt>
          <c:dPt>
            <c:idx val="96"/>
            <c:marker>
              <c:symbol val="circle"/>
              <c:size val="15"/>
              <c:spPr>
                <a:solidFill>
                  <a:schemeClr val="bg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A32-4DE8-B814-75DD045B7DCF}"/>
              </c:ext>
            </c:extLst>
          </c:dPt>
          <c:dLbls>
            <c:delete val="1"/>
          </c:dLbls>
          <c:xVal>
            <c:numRef>
              <c:f>Sheet1!$A$2:$A$170</c:f>
              <c:numCache>
                <c:formatCode>_(* #,##0_);_(* \(#,##0\);_(* "-"??_);_(@_)</c:formatCode>
                <c:ptCount val="169"/>
                <c:pt idx="0">
                  <c:v>5.3572892697779899</c:v>
                </c:pt>
                <c:pt idx="1">
                  <c:v>7.6464615848421298</c:v>
                </c:pt>
                <c:pt idx="2">
                  <c:v>11.9198286762665</c:v>
                </c:pt>
                <c:pt idx="3">
                  <c:v>11.9400385487561</c:v>
                </c:pt>
                <c:pt idx="4">
                  <c:v>11.966597299256801</c:v>
                </c:pt>
                <c:pt idx="5">
                  <c:v>12.0090641345172</c:v>
                </c:pt>
                <c:pt idx="6">
                  <c:v>12.901378490045699</c:v>
                </c:pt>
                <c:pt idx="7">
                  <c:v>13.401404342455701</c:v>
                </c:pt>
                <c:pt idx="8">
                  <c:v>14.0721593327173</c:v>
                </c:pt>
                <c:pt idx="9">
                  <c:v>16.908663408605701</c:v>
                </c:pt>
                <c:pt idx="10">
                  <c:v>16.976138395229601</c:v>
                </c:pt>
                <c:pt idx="11">
                  <c:v>17.254412228957801</c:v>
                </c:pt>
                <c:pt idx="12">
                  <c:v>19.712640191624001</c:v>
                </c:pt>
                <c:pt idx="13">
                  <c:v>20.036900434486299</c:v>
                </c:pt>
                <c:pt idx="14">
                  <c:v>20.6717470407885</c:v>
                </c:pt>
                <c:pt idx="15">
                  <c:v>21.863846556858</c:v>
                </c:pt>
                <c:pt idx="16">
                  <c:v>24.065668384485601</c:v>
                </c:pt>
                <c:pt idx="17">
                  <c:v>24.9467373042975</c:v>
                </c:pt>
                <c:pt idx="18">
                  <c:v>25.928267441175699</c:v>
                </c:pt>
                <c:pt idx="19">
                  <c:v>26.059176714855798</c:v>
                </c:pt>
                <c:pt idx="20">
                  <c:v>26.7944440925503</c:v>
                </c:pt>
                <c:pt idx="21">
                  <c:v>27.6630045214457</c:v>
                </c:pt>
                <c:pt idx="22">
                  <c:v>29.258687323323599</c:v>
                </c:pt>
                <c:pt idx="23">
                  <c:v>31.3752256400271</c:v>
                </c:pt>
                <c:pt idx="24">
                  <c:v>32.908264941001597</c:v>
                </c:pt>
                <c:pt idx="25">
                  <c:v>34.339127660185397</c:v>
                </c:pt>
                <c:pt idx="26">
                  <c:v>34.444776547344503</c:v>
                </c:pt>
                <c:pt idx="27">
                  <c:v>34.538641726732898</c:v>
                </c:pt>
                <c:pt idx="28">
                  <c:v>34.642354169148902</c:v>
                </c:pt>
                <c:pt idx="29">
                  <c:v>36.863529369685303</c:v>
                </c:pt>
                <c:pt idx="30">
                  <c:v>37.446214583781597</c:v>
                </c:pt>
                <c:pt idx="31">
                  <c:v>43.1999480848364</c:v>
                </c:pt>
                <c:pt idx="32">
                  <c:v>46.412302022181201</c:v>
                </c:pt>
                <c:pt idx="33">
                  <c:v>48</c:v>
                </c:pt>
                <c:pt idx="34">
                  <c:v>48.568879879744898</c:v>
                </c:pt>
                <c:pt idx="35">
                  <c:v>50.492306854408199</c:v>
                </c:pt>
                <c:pt idx="36">
                  <c:v>61.018218389583403</c:v>
                </c:pt>
                <c:pt idx="37">
                  <c:v>61.187869611225999</c:v>
                </c:pt>
                <c:pt idx="38">
                  <c:v>61.381169147140099</c:v>
                </c:pt>
                <c:pt idx="39">
                  <c:v>61.736358025944497</c:v>
                </c:pt>
                <c:pt idx="40">
                  <c:v>65.3859631763778</c:v>
                </c:pt>
                <c:pt idx="41">
                  <c:v>73.530702948146399</c:v>
                </c:pt>
                <c:pt idx="42">
                  <c:v>76</c:v>
                </c:pt>
                <c:pt idx="43">
                  <c:v>81</c:v>
                </c:pt>
                <c:pt idx="44">
                  <c:v>85</c:v>
                </c:pt>
                <c:pt idx="45">
                  <c:v>85.319061871957203</c:v>
                </c:pt>
                <c:pt idx="46">
                  <c:v>93.232489109440706</c:v>
                </c:pt>
                <c:pt idx="47">
                  <c:v>95.784052812775499</c:v>
                </c:pt>
                <c:pt idx="48">
                  <c:v>100.15387704186</c:v>
                </c:pt>
                <c:pt idx="49">
                  <c:v>108.80222108612899</c:v>
                </c:pt>
                <c:pt idx="50">
                  <c:v>109.02329858114</c:v>
                </c:pt>
                <c:pt idx="51">
                  <c:v>114.77319625648499</c:v>
                </c:pt>
                <c:pt idx="52">
                  <c:v>115.49057383359001</c:v>
                </c:pt>
                <c:pt idx="53">
                  <c:v>134.00700570332799</c:v>
                </c:pt>
                <c:pt idx="54">
                  <c:v>148.71253487139001</c:v>
                </c:pt>
                <c:pt idx="55">
                  <c:v>152.38498893080501</c:v>
                </c:pt>
                <c:pt idx="56">
                  <c:v>153.73434720785599</c:v>
                </c:pt>
                <c:pt idx="57">
                  <c:v>161</c:v>
                </c:pt>
                <c:pt idx="58">
                  <c:v>172.72503747073799</c:v>
                </c:pt>
                <c:pt idx="59">
                  <c:v>200.39339409810299</c:v>
                </c:pt>
                <c:pt idx="60">
                  <c:v>205</c:v>
                </c:pt>
                <c:pt idx="61">
                  <c:v>210.39924372351899</c:v>
                </c:pt>
                <c:pt idx="62">
                  <c:v>224.66253474375901</c:v>
                </c:pt>
                <c:pt idx="63">
                  <c:v>229.09706945415101</c:v>
                </c:pt>
                <c:pt idx="64">
                  <c:v>231.89442037175701</c:v>
                </c:pt>
                <c:pt idx="65">
                  <c:v>232</c:v>
                </c:pt>
                <c:pt idx="66">
                  <c:v>241.556241385487</c:v>
                </c:pt>
                <c:pt idx="67">
                  <c:v>244.385156510473</c:v>
                </c:pt>
                <c:pt idx="68">
                  <c:v>253.24079784179901</c:v>
                </c:pt>
                <c:pt idx="69">
                  <c:v>253.74028282393601</c:v>
                </c:pt>
                <c:pt idx="70">
                  <c:v>260</c:v>
                </c:pt>
                <c:pt idx="71">
                  <c:v>262.76472761454602</c:v>
                </c:pt>
                <c:pt idx="72">
                  <c:v>264</c:v>
                </c:pt>
                <c:pt idx="73">
                  <c:v>283</c:v>
                </c:pt>
                <c:pt idx="74">
                  <c:v>286.96343993098299</c:v>
                </c:pt>
                <c:pt idx="75">
                  <c:v>311.26597479596501</c:v>
                </c:pt>
                <c:pt idx="76">
                  <c:v>328.45845083506998</c:v>
                </c:pt>
                <c:pt idx="77">
                  <c:v>329.90454702464501</c:v>
                </c:pt>
                <c:pt idx="78">
                  <c:v>342</c:v>
                </c:pt>
                <c:pt idx="79">
                  <c:v>345.24765549594201</c:v>
                </c:pt>
                <c:pt idx="80">
                  <c:v>363.20203144782897</c:v>
                </c:pt>
                <c:pt idx="81">
                  <c:v>377.35535701652901</c:v>
                </c:pt>
                <c:pt idx="82">
                  <c:v>380.30876815445703</c:v>
                </c:pt>
                <c:pt idx="83">
                  <c:v>382.02032361661298</c:v>
                </c:pt>
                <c:pt idx="84">
                  <c:v>397.36599189252701</c:v>
                </c:pt>
                <c:pt idx="85">
                  <c:v>446.93970618715798</c:v>
                </c:pt>
                <c:pt idx="86">
                  <c:v>449.12780711762701</c:v>
                </c:pt>
                <c:pt idx="87">
                  <c:v>464.14291975480501</c:v>
                </c:pt>
                <c:pt idx="88">
                  <c:v>520.34634824066404</c:v>
                </c:pt>
                <c:pt idx="89">
                  <c:v>525.389796179786</c:v>
                </c:pt>
                <c:pt idx="90">
                  <c:v>527.03746170515103</c:v>
                </c:pt>
                <c:pt idx="91">
                  <c:v>539.318640582586</c:v>
                </c:pt>
                <c:pt idx="92">
                  <c:v>540.48769473283699</c:v>
                </c:pt>
                <c:pt idx="93">
                  <c:v>552</c:v>
                </c:pt>
                <c:pt idx="94">
                  <c:v>555.06889880584401</c:v>
                </c:pt>
                <c:pt idx="95">
                  <c:v>558.34519516215096</c:v>
                </c:pt>
                <c:pt idx="96">
                  <c:v>580.89294376723399</c:v>
                </c:pt>
                <c:pt idx="97">
                  <c:v>596.20040766934801</c:v>
                </c:pt>
                <c:pt idx="98">
                  <c:v>618.70248515015498</c:v>
                </c:pt>
                <c:pt idx="99">
                  <c:v>639.14206032224195</c:v>
                </c:pt>
                <c:pt idx="100">
                  <c:v>665.04139827549295</c:v>
                </c:pt>
              </c:numCache>
            </c:numRef>
          </c:xVal>
          <c:yVal>
            <c:numRef>
              <c:f>Sheet1!$B$2:$B$170</c:f>
              <c:numCache>
                <c:formatCode>General</c:formatCode>
                <c:ptCount val="169"/>
                <c:pt idx="0">
                  <c:v>50.53</c:v>
                </c:pt>
                <c:pt idx="1">
                  <c:v>53.21</c:v>
                </c:pt>
                <c:pt idx="2">
                  <c:v>55.14</c:v>
                </c:pt>
                <c:pt idx="3">
                  <c:v>45.43</c:v>
                </c:pt>
                <c:pt idx="4">
                  <c:v>55.72</c:v>
                </c:pt>
                <c:pt idx="5">
                  <c:v>50.45</c:v>
                </c:pt>
                <c:pt idx="6">
                  <c:v>55.85</c:v>
                </c:pt>
                <c:pt idx="7">
                  <c:v>53.94</c:v>
                </c:pt>
                <c:pt idx="8">
                  <c:v>51.52</c:v>
                </c:pt>
                <c:pt idx="9">
                  <c:v>55.42</c:v>
                </c:pt>
                <c:pt idx="10">
                  <c:v>53.96</c:v>
                </c:pt>
                <c:pt idx="11">
                  <c:v>55.84</c:v>
                </c:pt>
                <c:pt idx="12">
                  <c:v>54.01</c:v>
                </c:pt>
                <c:pt idx="13">
                  <c:v>53.43</c:v>
                </c:pt>
                <c:pt idx="14">
                  <c:v>51.25</c:v>
                </c:pt>
                <c:pt idx="15">
                  <c:v>54.67</c:v>
                </c:pt>
                <c:pt idx="16">
                  <c:v>51.45</c:v>
                </c:pt>
                <c:pt idx="17">
                  <c:v>58.83</c:v>
                </c:pt>
                <c:pt idx="18">
                  <c:v>63.05</c:v>
                </c:pt>
                <c:pt idx="19">
                  <c:v>58.07</c:v>
                </c:pt>
                <c:pt idx="20">
                  <c:v>57.22</c:v>
                </c:pt>
                <c:pt idx="21">
                  <c:v>52.61</c:v>
                </c:pt>
                <c:pt idx="22">
                  <c:v>54.95</c:v>
                </c:pt>
                <c:pt idx="23">
                  <c:v>53.56</c:v>
                </c:pt>
                <c:pt idx="24">
                  <c:v>59.02</c:v>
                </c:pt>
                <c:pt idx="25">
                  <c:v>53.13</c:v>
                </c:pt>
                <c:pt idx="26">
                  <c:v>58.54</c:v>
                </c:pt>
                <c:pt idx="27">
                  <c:v>62.05</c:v>
                </c:pt>
                <c:pt idx="28">
                  <c:v>49.72</c:v>
                </c:pt>
                <c:pt idx="29">
                  <c:v>55.84</c:v>
                </c:pt>
                <c:pt idx="30">
                  <c:v>58.68</c:v>
                </c:pt>
                <c:pt idx="31">
                  <c:v>58.9</c:v>
                </c:pt>
                <c:pt idx="32">
                  <c:v>57.48</c:v>
                </c:pt>
                <c:pt idx="33">
                  <c:v>59.75</c:v>
                </c:pt>
                <c:pt idx="34">
                  <c:v>56.89</c:v>
                </c:pt>
                <c:pt idx="35">
                  <c:v>56.99</c:v>
                </c:pt>
                <c:pt idx="36">
                  <c:v>57.93</c:v>
                </c:pt>
                <c:pt idx="37">
                  <c:v>54.84</c:v>
                </c:pt>
                <c:pt idx="38">
                  <c:v>60.41</c:v>
                </c:pt>
                <c:pt idx="39">
                  <c:v>55.41</c:v>
                </c:pt>
                <c:pt idx="40">
                  <c:v>54.56</c:v>
                </c:pt>
                <c:pt idx="41">
                  <c:v>58.71</c:v>
                </c:pt>
                <c:pt idx="42">
                  <c:v>60.2</c:v>
                </c:pt>
                <c:pt idx="43">
                  <c:v>58.15</c:v>
                </c:pt>
                <c:pt idx="44">
                  <c:v>63.09</c:v>
                </c:pt>
                <c:pt idx="45">
                  <c:v>57.37</c:v>
                </c:pt>
                <c:pt idx="46">
                  <c:v>60.39</c:v>
                </c:pt>
                <c:pt idx="47">
                  <c:v>60.63</c:v>
                </c:pt>
                <c:pt idx="48">
                  <c:v>52.97</c:v>
                </c:pt>
                <c:pt idx="49">
                  <c:v>44.63</c:v>
                </c:pt>
                <c:pt idx="50">
                  <c:v>53.26</c:v>
                </c:pt>
                <c:pt idx="51">
                  <c:v>53.76</c:v>
                </c:pt>
                <c:pt idx="52">
                  <c:v>58.22</c:v>
                </c:pt>
                <c:pt idx="53">
                  <c:v>57.88</c:v>
                </c:pt>
                <c:pt idx="54">
                  <c:v>62.44</c:v>
                </c:pt>
                <c:pt idx="55">
                  <c:v>63.22</c:v>
                </c:pt>
                <c:pt idx="56">
                  <c:v>60.82</c:v>
                </c:pt>
                <c:pt idx="57">
                  <c:v>63.42</c:v>
                </c:pt>
                <c:pt idx="58">
                  <c:v>59.53</c:v>
                </c:pt>
                <c:pt idx="59">
                  <c:v>62.34</c:v>
                </c:pt>
                <c:pt idx="60">
                  <c:v>58.77</c:v>
                </c:pt>
                <c:pt idx="61">
                  <c:v>60.05</c:v>
                </c:pt>
                <c:pt idx="62">
                  <c:v>59.25</c:v>
                </c:pt>
                <c:pt idx="63">
                  <c:v>65.349999999999994</c:v>
                </c:pt>
                <c:pt idx="64">
                  <c:v>60.36</c:v>
                </c:pt>
                <c:pt idx="65">
                  <c:v>64.040000000000006</c:v>
                </c:pt>
                <c:pt idx="66">
                  <c:v>56.26</c:v>
                </c:pt>
                <c:pt idx="67">
                  <c:v>63.78</c:v>
                </c:pt>
                <c:pt idx="68">
                  <c:v>61.02</c:v>
                </c:pt>
                <c:pt idx="69">
                  <c:v>64.8</c:v>
                </c:pt>
                <c:pt idx="70">
                  <c:v>53.65</c:v>
                </c:pt>
                <c:pt idx="71">
                  <c:v>65.069999999999993</c:v>
                </c:pt>
                <c:pt idx="72">
                  <c:v>63.36</c:v>
                </c:pt>
                <c:pt idx="73">
                  <c:v>66.73</c:v>
                </c:pt>
                <c:pt idx="74">
                  <c:v>60.67</c:v>
                </c:pt>
                <c:pt idx="75">
                  <c:v>61.57</c:v>
                </c:pt>
                <c:pt idx="76">
                  <c:v>63.16</c:v>
                </c:pt>
                <c:pt idx="77">
                  <c:v>63.82</c:v>
                </c:pt>
                <c:pt idx="78">
                  <c:v>64.010000000000005</c:v>
                </c:pt>
                <c:pt idx="79">
                  <c:v>63.77</c:v>
                </c:pt>
                <c:pt idx="80">
                  <c:v>47.47</c:v>
                </c:pt>
                <c:pt idx="81">
                  <c:v>61.76</c:v>
                </c:pt>
                <c:pt idx="82">
                  <c:v>64.61</c:v>
                </c:pt>
                <c:pt idx="83">
                  <c:v>57.69</c:v>
                </c:pt>
                <c:pt idx="84">
                  <c:v>65.55</c:v>
                </c:pt>
                <c:pt idx="85">
                  <c:v>52.82</c:v>
                </c:pt>
                <c:pt idx="86">
                  <c:v>66.69</c:v>
                </c:pt>
                <c:pt idx="87">
                  <c:v>63.58</c:v>
                </c:pt>
                <c:pt idx="88">
                  <c:v>57.43</c:v>
                </c:pt>
                <c:pt idx="89">
                  <c:v>63.98</c:v>
                </c:pt>
                <c:pt idx="90">
                  <c:v>62.88</c:v>
                </c:pt>
                <c:pt idx="91">
                  <c:v>61.72</c:v>
                </c:pt>
                <c:pt idx="92">
                  <c:v>60.3</c:v>
                </c:pt>
                <c:pt idx="93">
                  <c:v>61.55</c:v>
                </c:pt>
                <c:pt idx="94">
                  <c:v>62.99</c:v>
                </c:pt>
                <c:pt idx="95">
                  <c:v>68.58</c:v>
                </c:pt>
                <c:pt idx="96">
                  <c:v>61.31</c:v>
                </c:pt>
                <c:pt idx="97">
                  <c:v>61.44</c:v>
                </c:pt>
                <c:pt idx="98">
                  <c:v>64.34</c:v>
                </c:pt>
                <c:pt idx="99">
                  <c:v>62.2</c:v>
                </c:pt>
                <c:pt idx="100">
                  <c:v>66.67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A32-4DE8-B814-75DD045B7DC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593503824"/>
        <c:axId val="593505624"/>
      </c:scatterChart>
      <c:valAx>
        <c:axId val="593503824"/>
        <c:scaling>
          <c:orientation val="minMax"/>
          <c:max val="670"/>
          <c:min val="0"/>
        </c:scaling>
        <c:delete val="0"/>
        <c:axPos val="b"/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505624"/>
        <c:crosses val="autoZero"/>
        <c:crossBetween val="midCat"/>
        <c:majorUnit val="100"/>
      </c:valAx>
      <c:valAx>
        <c:axId val="593505624"/>
        <c:scaling>
          <c:orientation val="minMax"/>
          <c:max val="70"/>
          <c:min val="48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503824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tx2"/>
              </a:solidFill>
              <a:ln w="9525">
                <a:noFill/>
              </a:ln>
              <a:effectLst/>
            </c:spPr>
          </c:marker>
          <c:dPt>
            <c:idx val="20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85-4D07-BD6F-615BEE24D207}"/>
              </c:ext>
            </c:extLst>
          </c:dPt>
          <c:xVal>
            <c:numRef>
              <c:f>Sheet1!$AR$20:$AR$75</c:f>
              <c:numCache>
                <c:formatCode>General</c:formatCode>
                <c:ptCount val="56"/>
                <c:pt idx="0">
                  <c:v>20.847464270546524</c:v>
                </c:pt>
                <c:pt idx="1">
                  <c:v>81.983496093750915</c:v>
                </c:pt>
                <c:pt idx="2">
                  <c:v>4.8494948531965694</c:v>
                </c:pt>
                <c:pt idx="3">
                  <c:v>136.36324261481684</c:v>
                </c:pt>
                <c:pt idx="4">
                  <c:v>491.40157777253376</c:v>
                </c:pt>
                <c:pt idx="5">
                  <c:v>32.27875839915216</c:v>
                </c:pt>
                <c:pt idx="6">
                  <c:v>173.76227380671344</c:v>
                </c:pt>
                <c:pt idx="7">
                  <c:v>58.00283974709162</c:v>
                </c:pt>
                <c:pt idx="8">
                  <c:v>68.740298820787586</c:v>
                </c:pt>
                <c:pt idx="9">
                  <c:v>42.122134404350881</c:v>
                </c:pt>
                <c:pt idx="10">
                  <c:v>143.75748998825367</c:v>
                </c:pt>
                <c:pt idx="11">
                  <c:v>634.96663675431307</c:v>
                </c:pt>
                <c:pt idx="12">
                  <c:v>55.894465142603899</c:v>
                </c:pt>
                <c:pt idx="13">
                  <c:v>97.492103637458257</c:v>
                </c:pt>
                <c:pt idx="14">
                  <c:v>206.99644770043008</c:v>
                </c:pt>
                <c:pt idx="15">
                  <c:v>33.649664014284134</c:v>
                </c:pt>
                <c:pt idx="16">
                  <c:v>233.92442405929233</c:v>
                </c:pt>
                <c:pt idx="17">
                  <c:v>95.83933713852538</c:v>
                </c:pt>
                <c:pt idx="18">
                  <c:v>112.48762958863124</c:v>
                </c:pt>
                <c:pt idx="19">
                  <c:v>107.84231635181207</c:v>
                </c:pt>
                <c:pt idx="20">
                  <c:v>474.44986871851199</c:v>
                </c:pt>
                <c:pt idx="21">
                  <c:v>101.46467018449177</c:v>
                </c:pt>
                <c:pt idx="22">
                  <c:v>79.797496671131071</c:v>
                </c:pt>
                <c:pt idx="23">
                  <c:v>86.764681101363195</c:v>
                </c:pt>
                <c:pt idx="24">
                  <c:v>483.44785509540787</c:v>
                </c:pt>
                <c:pt idx="25">
                  <c:v>39.86483840968809</c:v>
                </c:pt>
                <c:pt idx="26">
                  <c:v>1008.0473858492564</c:v>
                </c:pt>
                <c:pt idx="27">
                  <c:v>924.91091692464704</c:v>
                </c:pt>
                <c:pt idx="28">
                  <c:v>615.38262077536001</c:v>
                </c:pt>
                <c:pt idx="29">
                  <c:v>1611.2538950206181</c:v>
                </c:pt>
                <c:pt idx="30">
                  <c:v>713.82723125968926</c:v>
                </c:pt>
                <c:pt idx="31">
                  <c:v>788.27231504605209</c:v>
                </c:pt>
                <c:pt idx="32">
                  <c:v>731.98934284714653</c:v>
                </c:pt>
                <c:pt idx="33">
                  <c:v>928.65686539248748</c:v>
                </c:pt>
                <c:pt idx="34">
                  <c:v>69.885367822007467</c:v>
                </c:pt>
                <c:pt idx="35">
                  <c:v>550.19273134727246</c:v>
                </c:pt>
                <c:pt idx="36">
                  <c:v>113.77504016244752</c:v>
                </c:pt>
                <c:pt idx="37">
                  <c:v>178.04053602249869</c:v>
                </c:pt>
                <c:pt idx="38">
                  <c:v>948.56123741490615</c:v>
                </c:pt>
                <c:pt idx="39">
                  <c:v>609.4109050708164</c:v>
                </c:pt>
                <c:pt idx="40">
                  <c:v>2499.3596448197741</c:v>
                </c:pt>
                <c:pt idx="41">
                  <c:v>531.11606045108294</c:v>
                </c:pt>
                <c:pt idx="42">
                  <c:v>825.28083102711685</c:v>
                </c:pt>
                <c:pt idx="43">
                  <c:v>507.85804963221204</c:v>
                </c:pt>
                <c:pt idx="44">
                  <c:v>329.65613581802921</c:v>
                </c:pt>
                <c:pt idx="45">
                  <c:v>1070.5336243763404</c:v>
                </c:pt>
                <c:pt idx="46">
                  <c:v>1828.5898316154955</c:v>
                </c:pt>
                <c:pt idx="47">
                  <c:v>467.12314902109449</c:v>
                </c:pt>
                <c:pt idx="48">
                  <c:v>1044.2592947911464</c:v>
                </c:pt>
                <c:pt idx="49">
                  <c:v>868.76550738835283</c:v>
                </c:pt>
                <c:pt idx="50">
                  <c:v>771.35435550445584</c:v>
                </c:pt>
                <c:pt idx="51">
                  <c:v>1181.7599966046523</c:v>
                </c:pt>
                <c:pt idx="52">
                  <c:v>1520.9698374175207</c:v>
                </c:pt>
                <c:pt idx="53">
                  <c:v>2858.38702844718</c:v>
                </c:pt>
                <c:pt idx="54">
                  <c:v>1766.9659732493562</c:v>
                </c:pt>
                <c:pt idx="55">
                  <c:v>3154.1979081603563</c:v>
                </c:pt>
              </c:numCache>
            </c:numRef>
          </c:xVal>
          <c:yVal>
            <c:numRef>
              <c:f>Sheet1!$AS$20:$AS$75</c:f>
              <c:numCache>
                <c:formatCode>General</c:formatCode>
                <c:ptCount val="56"/>
                <c:pt idx="0">
                  <c:v>31.400000000000006</c:v>
                </c:pt>
                <c:pt idx="1">
                  <c:v>20.299999999999997</c:v>
                </c:pt>
                <c:pt idx="2">
                  <c:v>24</c:v>
                </c:pt>
                <c:pt idx="3">
                  <c:v>21.5</c:v>
                </c:pt>
                <c:pt idx="4">
                  <c:v>49.1</c:v>
                </c:pt>
                <c:pt idx="5">
                  <c:v>14.200000000000003</c:v>
                </c:pt>
                <c:pt idx="6">
                  <c:v>19</c:v>
                </c:pt>
                <c:pt idx="7">
                  <c:v>57.9</c:v>
                </c:pt>
                <c:pt idx="8">
                  <c:v>16.5</c:v>
                </c:pt>
                <c:pt idx="9">
                  <c:v>18.599999999999994</c:v>
                </c:pt>
                <c:pt idx="10">
                  <c:v>32</c:v>
                </c:pt>
                <c:pt idx="11">
                  <c:v>21.900000000000006</c:v>
                </c:pt>
                <c:pt idx="12">
                  <c:v>13.200000000000003</c:v>
                </c:pt>
                <c:pt idx="13">
                  <c:v>50.5</c:v>
                </c:pt>
                <c:pt idx="14">
                  <c:v>79.5</c:v>
                </c:pt>
                <c:pt idx="15">
                  <c:v>21.5</c:v>
                </c:pt>
                <c:pt idx="17">
                  <c:v>24.400000000000006</c:v>
                </c:pt>
                <c:pt idx="18">
                  <c:v>15</c:v>
                </c:pt>
                <c:pt idx="19">
                  <c:v>6.7999999999999972</c:v>
                </c:pt>
                <c:pt idx="20">
                  <c:v>39.9</c:v>
                </c:pt>
                <c:pt idx="21">
                  <c:v>22</c:v>
                </c:pt>
                <c:pt idx="22">
                  <c:v>8.7000000000000028</c:v>
                </c:pt>
                <c:pt idx="23">
                  <c:v>7.7000000000000028</c:v>
                </c:pt>
                <c:pt idx="24">
                  <c:v>84.8</c:v>
                </c:pt>
                <c:pt idx="25">
                  <c:v>9.2000000000000028</c:v>
                </c:pt>
                <c:pt idx="26">
                  <c:v>91.8</c:v>
                </c:pt>
                <c:pt idx="27">
                  <c:v>83.8</c:v>
                </c:pt>
                <c:pt idx="28">
                  <c:v>57.9</c:v>
                </c:pt>
                <c:pt idx="29">
                  <c:v>31.200000000000003</c:v>
                </c:pt>
                <c:pt idx="30">
                  <c:v>#N/A</c:v>
                </c:pt>
                <c:pt idx="31">
                  <c:v>#N/A</c:v>
                </c:pt>
                <c:pt idx="32">
                  <c:v>86.2</c:v>
                </c:pt>
                <c:pt idx="33">
                  <c:v>91.6</c:v>
                </c:pt>
                <c:pt idx="34">
                  <c:v>36.5</c:v>
                </c:pt>
                <c:pt idx="35">
                  <c:v>#N/A</c:v>
                </c:pt>
                <c:pt idx="36">
                  <c:v>86.1</c:v>
                </c:pt>
                <c:pt idx="37">
                  <c:v>68.8</c:v>
                </c:pt>
                <c:pt idx="38">
                  <c:v>82.5</c:v>
                </c:pt>
                <c:pt idx="39">
                  <c:v>42.7</c:v>
                </c:pt>
                <c:pt idx="40">
                  <c:v>86.5</c:v>
                </c:pt>
                <c:pt idx="41">
                  <c:v>#N/A</c:v>
                </c:pt>
                <c:pt idx="42">
                  <c:v>72.5</c:v>
                </c:pt>
                <c:pt idx="43">
                  <c:v>78.5</c:v>
                </c:pt>
                <c:pt idx="44">
                  <c:v>44.6</c:v>
                </c:pt>
                <c:pt idx="45">
                  <c:v>80.099999999999994</c:v>
                </c:pt>
                <c:pt idx="46">
                  <c:v>87.3</c:v>
                </c:pt>
                <c:pt idx="47">
                  <c:v>67.8</c:v>
                </c:pt>
                <c:pt idx="48">
                  <c:v>70.400000000000006</c:v>
                </c:pt>
                <c:pt idx="49">
                  <c:v>75.3</c:v>
                </c:pt>
                <c:pt idx="50">
                  <c:v>38.4</c:v>
                </c:pt>
                <c:pt idx="51">
                  <c:v>63.7</c:v>
                </c:pt>
                <c:pt idx="52">
                  <c:v>65.2</c:v>
                </c:pt>
                <c:pt idx="53">
                  <c:v>89.1</c:v>
                </c:pt>
                <c:pt idx="54">
                  <c:v>78.2</c:v>
                </c:pt>
                <c:pt idx="55">
                  <c:v>76.5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685-4D07-BD6F-615BEE24D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0431832"/>
        <c:axId val="440433632"/>
      </c:scatterChart>
      <c:valAx>
        <c:axId val="440431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433632"/>
        <c:crosses val="autoZero"/>
        <c:crossBetween val="midCat"/>
      </c:valAx>
      <c:valAx>
        <c:axId val="440433632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431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1"/>
          <c:tx>
            <c:strRef>
              <c:f>'Total expenditures'!$K$110</c:f>
              <c:strCache>
                <c:ptCount val="1"/>
                <c:pt idx="0">
                  <c:v>Health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'Total expenditures'!$M$108:$P$108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'Total expenditures'!$M$110:$P$110</c:f>
              <c:numCache>
                <c:formatCode>#,##0</c:formatCode>
                <c:ptCount val="4"/>
                <c:pt idx="0">
                  <c:v>2711.2100330693111</c:v>
                </c:pt>
                <c:pt idx="1">
                  <c:v>2911.2006524107564</c:v>
                </c:pt>
                <c:pt idx="2">
                  <c:v>2898.5507312542645</c:v>
                </c:pt>
                <c:pt idx="3">
                  <c:v>3061.1264780704082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84-4699-8704-7298066FE1B4}"/>
            </c:ext>
          </c:extLst>
        </c:ser>
        <c:ser>
          <c:idx val="2"/>
          <c:order val="2"/>
          <c:tx>
            <c:strRef>
              <c:f>'Total expenditures'!$K$111</c:f>
              <c:strCache>
                <c:ptCount val="1"/>
                <c:pt idx="0">
                  <c:v>Education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'Total expenditures'!$M$108:$P$108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'Total expenditures'!$M$111:$P$111</c:f>
              <c:numCache>
                <c:formatCode>#,##0</c:formatCode>
                <c:ptCount val="4"/>
                <c:pt idx="0">
                  <c:v>6112.6186942003196</c:v>
                </c:pt>
                <c:pt idx="1">
                  <c:v>6104.9944286197724</c:v>
                </c:pt>
                <c:pt idx="2">
                  <c:v>7948.5837751633735</c:v>
                </c:pt>
                <c:pt idx="3">
                  <c:v>8063.4347062949755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84-4699-8704-7298066FE1B4}"/>
            </c:ext>
          </c:extLst>
        </c:ser>
        <c:ser>
          <c:idx val="3"/>
          <c:order val="3"/>
          <c:tx>
            <c:strRef>
              <c:f>'Total expenditures'!$K$112</c:f>
              <c:strCache>
                <c:ptCount val="1"/>
                <c:pt idx="0">
                  <c:v>Social Protection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'Total expenditures'!$M$108:$P$108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'Total expenditures'!$M$112:$P$112</c:f>
              <c:numCache>
                <c:formatCode>#,##0</c:formatCode>
                <c:ptCount val="4"/>
                <c:pt idx="0">
                  <c:v>5274.8996215298457</c:v>
                </c:pt>
                <c:pt idx="1">
                  <c:v>5225.3310573202025</c:v>
                </c:pt>
                <c:pt idx="2">
                  <c:v>5250.8083324302097</c:v>
                </c:pt>
                <c:pt idx="3">
                  <c:v>5696.4938342559399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84-4699-8704-7298066FE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9082344"/>
        <c:axId val="1099089544"/>
      </c:areaChart>
      <c:lineChart>
        <c:grouping val="stacked"/>
        <c:varyColors val="0"/>
        <c:ser>
          <c:idx val="0"/>
          <c:order val="0"/>
          <c:tx>
            <c:strRef>
              <c:f>'Total expenditures'!$K$109</c:f>
              <c:strCache>
                <c:ptCount val="1"/>
                <c:pt idx="0">
                  <c:v>Total government spending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'Total expenditures'!$M$108:$P$108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'Total expenditures'!$M$109:$P$109</c:f>
              <c:numCache>
                <c:formatCode>#,##0</c:formatCode>
                <c:ptCount val="4"/>
                <c:pt idx="0">
                  <c:v>24810.124645420456</c:v>
                </c:pt>
                <c:pt idx="1">
                  <c:v>26747.07845602485</c:v>
                </c:pt>
                <c:pt idx="2">
                  <c:v>33797.340063450312</c:v>
                </c:pt>
                <c:pt idx="3">
                  <c:v>36470.236155448998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C84-4699-8704-7298066FE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9082344"/>
        <c:axId val="1099089544"/>
      </c:lineChart>
      <c:catAx>
        <c:axId val="1099082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099089544"/>
        <c:crosses val="autoZero"/>
        <c:auto val="1"/>
        <c:lblAlgn val="ctr"/>
        <c:lblOffset val="100"/>
        <c:noMultiLvlLbl val="0"/>
      </c:catAx>
      <c:valAx>
        <c:axId val="1099089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ru-RU" dirty="0"/>
                  <a:t>Сом  на душу населения 
(постоянный 2019 г.,</a:t>
                </a:r>
                <a:endParaRPr lang="en-US" dirty="0"/>
              </a:p>
              <a:p>
                <a:pPr>
                  <a:defRPr/>
                </a:pPr>
                <a:r>
                  <a:rPr lang="ru-RU" dirty="0"/>
                  <a:t> с поправкой на инфляцию)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099082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Montserrat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F2C72-DE85-4EB6-8F0E-BA0C635E5F97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4DD5E-0AF8-4E46-9317-CC648E807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32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b520ffdb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882650" y="0"/>
            <a:ext cx="4065588" cy="2287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g30b520ffdb9_0_12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66667" cy="22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1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30b520ffdb9_0_12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66667" cy="22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t>1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12725" y="1549400"/>
            <a:ext cx="7435850" cy="4183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5965190"/>
            <a:ext cx="5608320" cy="488061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CHILD CONTINUM OF SERVICES. SECTORS WORKING TOHEYER </a:t>
            </a:r>
            <a:r>
              <a:rPr lang="en-US" dirty="0"/>
              <a:t>Doctor </a:t>
            </a:r>
            <a:r>
              <a:rPr lang="en-US" dirty="0" err="1"/>
              <a:t>liscencing</a:t>
            </a:r>
            <a:r>
              <a:rPr lang="en-US" dirty="0"/>
              <a:t> – Demographic Opportunities 2030 – WOMEN PROGRAMMES – 2030 12-16 they will come to the </a:t>
            </a:r>
            <a:r>
              <a:rPr lang="en-US" dirty="0" err="1"/>
              <a:t>labour</a:t>
            </a:r>
            <a:r>
              <a:rPr lang="en-US" dirty="0"/>
              <a:t> market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153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12725" y="1549400"/>
            <a:ext cx="7435850" cy="4183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5965190"/>
            <a:ext cx="5608320" cy="488061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CHILD CONTINUM OF SERVICES. SECTORS WORKING TOHEYER </a:t>
            </a:r>
            <a:r>
              <a:rPr lang="en-US" dirty="0"/>
              <a:t>Doctor </a:t>
            </a:r>
            <a:r>
              <a:rPr lang="en-US" dirty="0" err="1"/>
              <a:t>liscencing</a:t>
            </a:r>
            <a:r>
              <a:rPr lang="en-US" dirty="0"/>
              <a:t> – Demographic Opportunities 2030 – WOMEN PROGRAMMES – 2030 12-16 they will come to the </a:t>
            </a:r>
            <a:r>
              <a:rPr lang="en-US" dirty="0" err="1"/>
              <a:t>labour</a:t>
            </a:r>
            <a:r>
              <a:rPr lang="en-US" dirty="0"/>
              <a:t> market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153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12725" y="1549400"/>
            <a:ext cx="7435850" cy="4183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5965190"/>
            <a:ext cx="5608320" cy="488061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CHILD CONTINUM OF SERVICES. SECTORS WORKING TOHEYER </a:t>
            </a:r>
            <a:r>
              <a:rPr lang="en-US" dirty="0"/>
              <a:t>Doctor </a:t>
            </a:r>
            <a:r>
              <a:rPr lang="en-US" dirty="0" err="1"/>
              <a:t>liscencing</a:t>
            </a:r>
            <a:r>
              <a:rPr lang="en-US" dirty="0"/>
              <a:t> – Demographic Opportunities 2030 – WOMEN PROGRAMMES – 2030 12-16 they will come to the </a:t>
            </a:r>
            <a:r>
              <a:rPr lang="en-US" dirty="0" err="1"/>
              <a:t>labour</a:t>
            </a:r>
            <a:r>
              <a:rPr lang="en-US" dirty="0"/>
              <a:t> market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33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https://www.imf.org/en/News/Articles/2024/03/04/pr2468-kyrgyz-republic-imf-executive-board-concludes-2023-article-iv-consultation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158C4-7BB4-434D-BDE9-D019395AF63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412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rise in early childhood education is likely a positive development toward raising skill levels. For example, students who received more than one year of pre-primary education performed better on the 2009 PISA tests than those who did not. Students who did not attend pre-primary scored 38 points lower in math, 36 points lower in science, and 45 points lower in reading than students who attended at least one year of pre-primary. Moreover, similar performance in skills testing between youth and older workers suggests students are not advancing skills from one generation to another (World Bank, 2019).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158C4-7BB4-434D-BDE9-D019395AF63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813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rise in early childhood education is likely a positive development toward raising skill levels. For example, students who received more than one year of pre-primary education performed better on the 2009 PISA tests than those who did not. Students who did not attend pre-primary scored 38 points lower in math, 36 points lower in science, and 45 points lower in reading than students who attended at least one year of pre-primary. Moreover, similar performance in skills testing between youth and older workers suggests students are not advancing skills from one generation to another (World Bank, 2019).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158C4-7BB4-434D-BDE9-D019395AF63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676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158C4-7BB4-434D-BDE9-D019395AF63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784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158C4-7BB4-434D-BDE9-D019395AF63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320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158C4-7BB4-434D-BDE9-D019395AF63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351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HTN </a:t>
            </a:r>
            <a:r>
              <a:rPr lang="en-US" sz="12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30-70 - </a:t>
            </a:r>
            <a:r>
              <a:rPr lang="en-US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512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World Bank (2021) PER: Education and Pensions chapters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/>
              <a:t>ADB (2022) </a:t>
            </a:r>
            <a:r>
              <a:rPr lang="en-US" sz="1800" dirty="0"/>
              <a:t>SECTOR ASSESSMENT (SUMMARY) SCHOOL EDUCATION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World Bank (2024) </a:t>
            </a:r>
            <a:r>
              <a:rPr lang="en-US" sz="1800" dirty="0" err="1"/>
              <a:t>UbK</a:t>
            </a:r>
            <a:r>
              <a:rPr lang="en-US" sz="1800" dirty="0"/>
              <a:t> </a:t>
            </a:r>
            <a:r>
              <a:rPr lang="en-US" sz="1800" dirty="0" err="1"/>
              <a:t>Targetting</a:t>
            </a:r>
            <a:r>
              <a:rPr lang="en-US" sz="1800" dirty="0"/>
              <a:t>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ILO/WFP/UNICEF/WB (2023) Comprehensive Assessment of the System of Social Protection of the Population of the Kyrgyz Republic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6918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30b520ffdb9_0_8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g30b520ffdb9_0_8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g30b520ffdb9_0_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g30b520ffdb9_0_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g30b520ffdb9_0_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770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80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30b520ffdb9_0_8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g30b520ffdb9_0_8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g30b520ffdb9_0_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g30b520ffdb9_0_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g30b520ffdb9_0_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9634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Head + Copy - Text Only">
  <p:cSld name="Full Width Head + Copy - Text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486833" y="1718734"/>
            <a:ext cx="11106151" cy="451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864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393AA"/>
              </a:buClr>
              <a:buSzPts val="1733"/>
              <a:buFont typeface="Noto Sans Symbols"/>
              <a:buChar char="▪"/>
              <a:defRPr sz="1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175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175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◦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11359635" y="6527357"/>
            <a:ext cx="253444" cy="20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86833" y="646177"/>
            <a:ext cx="11106151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67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/>
          <p:nvPr/>
        </p:nvSpPr>
        <p:spPr>
          <a:xfrm>
            <a:off x="0" y="6237818"/>
            <a:ext cx="12192000" cy="62018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2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Head + Copy - Text Only">
  <p:cSld name="Full Width Head + Copy - Text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486833" y="1718734"/>
            <a:ext cx="11106151" cy="451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864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393AA"/>
              </a:buClr>
              <a:buSzPts val="1733"/>
              <a:buFont typeface="Noto Sans Symbols"/>
              <a:buChar char="▪"/>
              <a:defRPr sz="1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175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175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◦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11359635" y="6527357"/>
            <a:ext cx="253444" cy="20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86833" y="646177"/>
            <a:ext cx="11106151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67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/>
          <p:nvPr/>
        </p:nvSpPr>
        <p:spPr>
          <a:xfrm>
            <a:off x="0" y="6237818"/>
            <a:ext cx="12192000" cy="62018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1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60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Head + Copy - Text Only">
  <p:cSld name="Full Width Head + Copy - Text 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/>
          <p:cNvSpPr txBox="1">
            <a:spLocks noGrp="1"/>
          </p:cNvSpPr>
          <p:nvPr>
            <p:ph type="body" idx="1"/>
          </p:nvPr>
        </p:nvSpPr>
        <p:spPr>
          <a:xfrm>
            <a:off x="486833" y="1718734"/>
            <a:ext cx="11106151" cy="451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867"/>
              <a:buNone/>
              <a:defRPr sz="1867" b="0">
                <a:latin typeface="Montserrat" pitchFamily="2" charset="0"/>
              </a:defRPr>
            </a:lvl1pPr>
            <a:lvl2pPr marL="914400" lvl="1" indent="-338645" algn="l">
              <a:spcBef>
                <a:spcPts val="800"/>
              </a:spcBef>
              <a:spcAft>
                <a:spcPts val="0"/>
              </a:spcAft>
              <a:buClr>
                <a:srgbClr val="5393AA"/>
              </a:buClr>
              <a:buSzPts val="1733"/>
              <a:buFont typeface="Noto Sans Symbols"/>
              <a:buChar char="▪"/>
              <a:defRPr sz="1733"/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/>
            </a:lvl3pPr>
            <a:lvl4pPr marL="1828800" lvl="3" indent="-321754" algn="l">
              <a:spcBef>
                <a:spcPts val="800"/>
              </a:spcBef>
              <a:spcAft>
                <a:spcPts val="0"/>
              </a:spcAft>
              <a:buSzPts val="1467"/>
              <a:buFont typeface="Arial"/>
              <a:buChar char="-"/>
              <a:defRPr/>
            </a:lvl4pPr>
            <a:lvl5pPr marL="2286000" lvl="4" indent="-321754" algn="l">
              <a:spcBef>
                <a:spcPts val="800"/>
              </a:spcBef>
              <a:spcAft>
                <a:spcPts val="0"/>
              </a:spcAft>
              <a:buSzPts val="1467"/>
              <a:buChar char="◦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title"/>
          </p:nvPr>
        </p:nvSpPr>
        <p:spPr>
          <a:xfrm>
            <a:off x="486833" y="646177"/>
            <a:ext cx="11106151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67"/>
              <a:buFont typeface="Arial"/>
              <a:buNone/>
              <a:defRPr>
                <a:latin typeface="Montserrat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67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180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676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Head + Copy - Text Only">
  <p:cSld name="Full Width Head + Copy - Text 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/>
          <p:cNvSpPr txBox="1">
            <a:spLocks noGrp="1"/>
          </p:cNvSpPr>
          <p:nvPr>
            <p:ph type="body" idx="1"/>
          </p:nvPr>
        </p:nvSpPr>
        <p:spPr>
          <a:xfrm>
            <a:off x="486833" y="1718734"/>
            <a:ext cx="11106151" cy="451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867"/>
              <a:buNone/>
              <a:defRPr sz="1867" b="0"/>
            </a:lvl1pPr>
            <a:lvl2pPr marL="914400" lvl="1" indent="-338645" algn="l">
              <a:spcBef>
                <a:spcPts val="800"/>
              </a:spcBef>
              <a:spcAft>
                <a:spcPts val="0"/>
              </a:spcAft>
              <a:buClr>
                <a:srgbClr val="5393AA"/>
              </a:buClr>
              <a:buSzPts val="1733"/>
              <a:buFont typeface="Noto Sans Symbols"/>
              <a:buChar char="▪"/>
              <a:defRPr sz="1733"/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/>
            </a:lvl3pPr>
            <a:lvl4pPr marL="1828800" lvl="3" indent="-321754" algn="l">
              <a:spcBef>
                <a:spcPts val="800"/>
              </a:spcBef>
              <a:spcAft>
                <a:spcPts val="0"/>
              </a:spcAft>
              <a:buSzPts val="1467"/>
              <a:buFont typeface="Arial"/>
              <a:buChar char="-"/>
              <a:defRPr/>
            </a:lvl4pPr>
            <a:lvl5pPr marL="2286000" lvl="4" indent="-321754" algn="l">
              <a:spcBef>
                <a:spcPts val="800"/>
              </a:spcBef>
              <a:spcAft>
                <a:spcPts val="0"/>
              </a:spcAft>
              <a:buSzPts val="1467"/>
              <a:buChar char="◦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2" name="Google Shape;102;p32"/>
          <p:cNvSpPr txBox="1">
            <a:spLocks noGrp="1"/>
          </p:cNvSpPr>
          <p:nvPr>
            <p:ph type="ftr" idx="11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sldNum" idx="12"/>
          </p:nvPr>
        </p:nvSpPr>
        <p:spPr>
          <a:xfrm>
            <a:off x="11359635" y="6527357"/>
            <a:ext cx="253444" cy="20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title" hasCustomPrompt="1"/>
          </p:nvPr>
        </p:nvSpPr>
        <p:spPr>
          <a:xfrm>
            <a:off x="486833" y="646177"/>
            <a:ext cx="11106151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67"/>
              <a:buFont typeface="Arial"/>
              <a:buNone/>
              <a:defRPr>
                <a:latin typeface="Montserrat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w4ref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374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A76AF-EA16-D8D4-EDA7-0AC1D5757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42B152-9E40-4687-00BA-0C2CB158F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84EB1-6C1F-ED87-2964-FABB4185F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87A9-A92F-42E6-9DAB-6492CEE01326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C79BB-06E5-A3C2-0790-99B81837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C5A38-EA15-700E-13F7-C1F24E95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00-E0E4-4C6A-BEED-55455088C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76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47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6645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80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42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1268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7.sv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16.png"/><Relationship Id="rId7" Type="http://schemas.openxmlformats.org/officeDocument/2006/relationships/image" Target="../media/image12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7.sv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chart" Target="../charts/chart2.xml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chart" Target="../charts/chart4.xml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023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30b520ffdb9_0_12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8475" cy="12379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30b520ffdb9_0_128"/>
          <p:cNvSpPr/>
          <p:nvPr/>
        </p:nvSpPr>
        <p:spPr>
          <a:xfrm>
            <a:off x="190452" y="5031104"/>
            <a:ext cx="118080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6F2"/>
              </a:buClr>
              <a:buSzPts val="2400"/>
              <a:buFont typeface="Montserrat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5F6F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Стратегии улучшения эффективности социального сектора для ускоренного социально-экономического развития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5F6F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5F6F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5F6F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30b520ffdb9_0_128" descr="preencoded.png"/>
          <p:cNvPicPr preferRelativeResize="0"/>
          <p:nvPr/>
        </p:nvPicPr>
        <p:blipFill rotWithShape="1">
          <a:blip r:embed="rId4">
            <a:alphaModFix/>
          </a:blip>
          <a:srcRect t="36979" b="36979"/>
          <a:stretch/>
        </p:blipFill>
        <p:spPr>
          <a:xfrm>
            <a:off x="0" y="114271"/>
            <a:ext cx="12188951" cy="476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30b520ffdb9_0_128"/>
          <p:cNvPicPr preferRelativeResize="0"/>
          <p:nvPr/>
        </p:nvPicPr>
        <p:blipFill rotWithShape="1">
          <a:blip r:embed="rId5">
            <a:alphaModFix/>
          </a:blip>
          <a:srcRect l="328" t="6374" r="68" b="22799"/>
          <a:stretch/>
        </p:blipFill>
        <p:spPr>
          <a:xfrm>
            <a:off x="1" y="0"/>
            <a:ext cx="12188952" cy="487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30b520ffdb9_0_128" descr="preencoded.png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11567354" y="6185129"/>
            <a:ext cx="505982" cy="47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30b520ffdb9_0_1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62050" y="5107303"/>
            <a:ext cx="2631775" cy="26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extLst>
              <a:ext uri="{FF2B5EF4-FFF2-40B4-BE49-F238E27FC236}">
                <a16:creationId xmlns:a16="http://schemas.microsoft.com/office/drawing/2014/main" id="{DA533CB8-B118-2B43-9FC9-3CA89390C32D}"/>
              </a:ext>
            </a:extLst>
          </p:cNvPr>
          <p:cNvSpPr txBox="1"/>
          <p:nvPr/>
        </p:nvSpPr>
        <p:spPr>
          <a:xfrm>
            <a:off x="1134616" y="2313929"/>
            <a:ext cx="84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Стаци</a:t>
            </a:r>
            <a:r>
              <a:rPr lang="en-US" sz="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-</a:t>
            </a:r>
          </a:p>
          <a:p>
            <a:pPr lvl="0" algn="ctr">
              <a:defRPr/>
            </a:pPr>
            <a:r>
              <a:rPr lang="az-Cyrl-AZ" sz="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онар</a:t>
            </a:r>
            <a:endParaRPr kumimoji="0" lang="en-GB" sz="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05" name="Arrow: Up 404">
            <a:extLst>
              <a:ext uri="{FF2B5EF4-FFF2-40B4-BE49-F238E27FC236}">
                <a16:creationId xmlns:a16="http://schemas.microsoft.com/office/drawing/2014/main" id="{C70697F4-C4B6-BBB4-9F68-2D6CF2ECA134}"/>
              </a:ext>
            </a:extLst>
          </p:cNvPr>
          <p:cNvSpPr/>
          <p:nvPr/>
        </p:nvSpPr>
        <p:spPr>
          <a:xfrm rot="10800000">
            <a:off x="5894184" y="2773642"/>
            <a:ext cx="179879" cy="245883"/>
          </a:xfrm>
          <a:prstGeom prst="upArrow">
            <a:avLst/>
          </a:prstGeom>
          <a:solidFill>
            <a:srgbClr val="71A74D"/>
          </a:solidFill>
          <a:ln>
            <a:solidFill>
              <a:srgbClr val="71A7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8A8A57-1B1E-28F3-0AB4-5E2F2914DDB8}"/>
              </a:ext>
            </a:extLst>
          </p:cNvPr>
          <p:cNvSpPr/>
          <p:nvPr/>
        </p:nvSpPr>
        <p:spPr>
          <a:xfrm>
            <a:off x="5567341" y="2773445"/>
            <a:ext cx="301491" cy="226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EEC0455-8E93-12E4-2F12-DBE8E58E187C}"/>
              </a:ext>
            </a:extLst>
          </p:cNvPr>
          <p:cNvSpPr/>
          <p:nvPr/>
        </p:nvSpPr>
        <p:spPr>
          <a:xfrm>
            <a:off x="0" y="0"/>
            <a:ext cx="12192000" cy="128421"/>
          </a:xfrm>
          <a:prstGeom prst="rect">
            <a:avLst/>
          </a:prstGeom>
          <a:solidFill>
            <a:srgbClr val="70AD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29D74A1-C294-C8A6-D844-EAD28753ADA6}"/>
              </a:ext>
            </a:extLst>
          </p:cNvPr>
          <p:cNvSpPr/>
          <p:nvPr/>
        </p:nvSpPr>
        <p:spPr>
          <a:xfrm>
            <a:off x="681075" y="2749655"/>
            <a:ext cx="207877" cy="158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9BD6E7C-00C7-DD23-EC1E-CCE911DF1250}"/>
              </a:ext>
            </a:extLst>
          </p:cNvPr>
          <p:cNvSpPr txBox="1"/>
          <p:nvPr/>
        </p:nvSpPr>
        <p:spPr>
          <a:xfrm>
            <a:off x="654641" y="2710412"/>
            <a:ext cx="28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36" name="Rectangle: Top Corners Rounded 135">
            <a:extLst>
              <a:ext uri="{FF2B5EF4-FFF2-40B4-BE49-F238E27FC236}">
                <a16:creationId xmlns:a16="http://schemas.microsoft.com/office/drawing/2014/main" id="{222F6212-F830-7911-11C0-F87D76D3C724}"/>
              </a:ext>
            </a:extLst>
          </p:cNvPr>
          <p:cNvSpPr/>
          <p:nvPr/>
        </p:nvSpPr>
        <p:spPr>
          <a:xfrm>
            <a:off x="592347" y="2233713"/>
            <a:ext cx="612000" cy="946534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F158122C-6302-CBF2-08D1-92ACE95B8254}"/>
              </a:ext>
            </a:extLst>
          </p:cNvPr>
          <p:cNvCxnSpPr>
            <a:cxnSpLocks/>
          </p:cNvCxnSpPr>
          <p:nvPr/>
        </p:nvCxnSpPr>
        <p:spPr>
          <a:xfrm>
            <a:off x="710247" y="2699757"/>
            <a:ext cx="375171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Rectangle: Top Corners Rounded 297">
            <a:extLst>
              <a:ext uri="{FF2B5EF4-FFF2-40B4-BE49-F238E27FC236}">
                <a16:creationId xmlns:a16="http://schemas.microsoft.com/office/drawing/2014/main" id="{1CE7AFD5-2379-3322-48F9-D5C630FCD555}"/>
              </a:ext>
            </a:extLst>
          </p:cNvPr>
          <p:cNvSpPr/>
          <p:nvPr/>
        </p:nvSpPr>
        <p:spPr>
          <a:xfrm>
            <a:off x="5323738" y="2222950"/>
            <a:ext cx="945394" cy="96315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8FD77E76-1DE6-56E8-1321-D4F2BB2349CA}"/>
              </a:ext>
            </a:extLst>
          </p:cNvPr>
          <p:cNvCxnSpPr>
            <a:cxnSpLocks/>
          </p:cNvCxnSpPr>
          <p:nvPr/>
        </p:nvCxnSpPr>
        <p:spPr>
          <a:xfrm>
            <a:off x="5379745" y="2711194"/>
            <a:ext cx="821392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xtBox 300">
            <a:extLst>
              <a:ext uri="{FF2B5EF4-FFF2-40B4-BE49-F238E27FC236}">
                <a16:creationId xmlns:a16="http://schemas.microsoft.com/office/drawing/2014/main" id="{FEB23010-E67D-588D-65A4-8C5CF0FC5AC3}"/>
              </a:ext>
            </a:extLst>
          </p:cNvPr>
          <p:cNvSpPr txBox="1"/>
          <p:nvPr/>
        </p:nvSpPr>
        <p:spPr>
          <a:xfrm>
            <a:off x="5397381" y="2765576"/>
            <a:ext cx="391583" cy="27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53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82B0B563-3153-38BA-7402-1FEAB5DB84B5}"/>
              </a:ext>
            </a:extLst>
          </p:cNvPr>
          <p:cNvSpPr/>
          <p:nvPr/>
        </p:nvSpPr>
        <p:spPr>
          <a:xfrm>
            <a:off x="5313954" y="3413835"/>
            <a:ext cx="951860" cy="226722"/>
          </a:xfrm>
          <a:prstGeom prst="rect">
            <a:avLst/>
          </a:prstGeom>
          <a:solidFill>
            <a:srgbClr val="A9A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% Source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31" name="Rectangle: Top Corners Rounded 230">
            <a:extLst>
              <a:ext uri="{FF2B5EF4-FFF2-40B4-BE49-F238E27FC236}">
                <a16:creationId xmlns:a16="http://schemas.microsoft.com/office/drawing/2014/main" id="{F3215338-A213-5B74-5833-E3D5BC15F612}"/>
              </a:ext>
            </a:extLst>
          </p:cNvPr>
          <p:cNvSpPr/>
          <p:nvPr/>
        </p:nvSpPr>
        <p:spPr>
          <a:xfrm>
            <a:off x="4148968" y="2231905"/>
            <a:ext cx="1088296" cy="954195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8205BF11-905C-2263-0732-33496D415DAC}"/>
              </a:ext>
            </a:extLst>
          </p:cNvPr>
          <p:cNvCxnSpPr>
            <a:cxnSpLocks/>
          </p:cNvCxnSpPr>
          <p:nvPr/>
        </p:nvCxnSpPr>
        <p:spPr>
          <a:xfrm>
            <a:off x="4269844" y="2786764"/>
            <a:ext cx="863661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8A16ADE-8A1B-1413-6C19-61B999D71836}"/>
              </a:ext>
            </a:extLst>
          </p:cNvPr>
          <p:cNvSpPr txBox="1"/>
          <p:nvPr/>
        </p:nvSpPr>
        <p:spPr>
          <a:xfrm>
            <a:off x="4143938" y="2426220"/>
            <a:ext cx="601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1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Мз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146CE-D8B5-41FE-6B21-44AF42B8D54D}"/>
              </a:ext>
            </a:extLst>
          </p:cNvPr>
          <p:cNvSpPr txBox="1"/>
          <p:nvPr/>
        </p:nvSpPr>
        <p:spPr>
          <a:xfrm>
            <a:off x="4610595" y="2264089"/>
            <a:ext cx="601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1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Страховой фонд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9C3580-0DCE-8337-EBB6-E8A806D6435F}"/>
              </a:ext>
            </a:extLst>
          </p:cNvPr>
          <p:cNvSpPr txBox="1"/>
          <p:nvPr/>
        </p:nvSpPr>
        <p:spPr>
          <a:xfrm>
            <a:off x="4255227" y="2788980"/>
            <a:ext cx="460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86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A56C27-D831-3F08-39BF-8DFAB0775B9F}"/>
              </a:ext>
            </a:extLst>
          </p:cNvPr>
          <p:cNvSpPr txBox="1"/>
          <p:nvPr/>
        </p:nvSpPr>
        <p:spPr>
          <a:xfrm>
            <a:off x="4620286" y="2785217"/>
            <a:ext cx="460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95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A308409-8B30-1766-B6D7-E5FF2344DA95}"/>
              </a:ext>
            </a:extLst>
          </p:cNvPr>
          <p:cNvSpPr/>
          <p:nvPr/>
        </p:nvSpPr>
        <p:spPr>
          <a:xfrm>
            <a:off x="4162639" y="3404137"/>
            <a:ext cx="1068680" cy="236616"/>
          </a:xfrm>
          <a:prstGeom prst="rect">
            <a:avLst/>
          </a:prstGeom>
          <a:solidFill>
            <a:srgbClr val="A9A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Execution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7" name="Rectangle: Top Corners Rounded 66">
            <a:extLst>
              <a:ext uri="{FF2B5EF4-FFF2-40B4-BE49-F238E27FC236}">
                <a16:creationId xmlns:a16="http://schemas.microsoft.com/office/drawing/2014/main" id="{7211F312-7BD9-104B-1272-125BF85335F9}"/>
              </a:ext>
            </a:extLst>
          </p:cNvPr>
          <p:cNvSpPr/>
          <p:nvPr/>
        </p:nvSpPr>
        <p:spPr>
          <a:xfrm>
            <a:off x="1320782" y="2247545"/>
            <a:ext cx="1306114" cy="931331"/>
          </a:xfrm>
          <a:prstGeom prst="round2SameRect">
            <a:avLst/>
          </a:prstGeom>
          <a:noFill/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AF91DE6-7CA2-F193-6DA4-AA5F73D00509}"/>
              </a:ext>
            </a:extLst>
          </p:cNvPr>
          <p:cNvCxnSpPr>
            <a:cxnSpLocks/>
          </p:cNvCxnSpPr>
          <p:nvPr/>
        </p:nvCxnSpPr>
        <p:spPr>
          <a:xfrm>
            <a:off x="1472895" y="2734470"/>
            <a:ext cx="942172" cy="0"/>
          </a:xfrm>
          <a:prstGeom prst="line">
            <a:avLst/>
          </a:prstGeom>
          <a:noFill/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73344939-0ADE-9082-5BDC-13DEB0626AEB}"/>
              </a:ext>
            </a:extLst>
          </p:cNvPr>
          <p:cNvSpPr/>
          <p:nvPr/>
        </p:nvSpPr>
        <p:spPr>
          <a:xfrm>
            <a:off x="2770764" y="3406901"/>
            <a:ext cx="1346689" cy="236616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By Category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340A9A0-3834-C440-B121-A4150E077075}"/>
              </a:ext>
            </a:extLst>
          </p:cNvPr>
          <p:cNvSpPr txBox="1"/>
          <p:nvPr/>
        </p:nvSpPr>
        <p:spPr>
          <a:xfrm>
            <a:off x="1637906" y="2264089"/>
            <a:ext cx="63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Амбулаторный больной</a:t>
            </a:r>
            <a:endParaRPr kumimoji="0" lang="en-GB" sz="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260808F-C0B6-E9DF-7CD1-107394FDC14D}"/>
              </a:ext>
            </a:extLst>
          </p:cNvPr>
          <p:cNvSpPr txBox="1"/>
          <p:nvPr/>
        </p:nvSpPr>
        <p:spPr>
          <a:xfrm>
            <a:off x="2063061" y="2369546"/>
            <a:ext cx="651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Предотвращение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B4700B8-B30F-62D7-96AA-D9206DC63120}"/>
              </a:ext>
            </a:extLst>
          </p:cNvPr>
          <p:cNvSpPr txBox="1"/>
          <p:nvPr/>
        </p:nvSpPr>
        <p:spPr>
          <a:xfrm>
            <a:off x="2893982" y="2287859"/>
            <a:ext cx="1175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9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Медицинские товары (включая фармацевтические препараты)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C2F6C92-FFCC-1345-D5F4-98DCCFAB9899}"/>
              </a:ext>
            </a:extLst>
          </p:cNvPr>
          <p:cNvSpPr txBox="1"/>
          <p:nvPr/>
        </p:nvSpPr>
        <p:spPr>
          <a:xfrm>
            <a:off x="3337718" y="2907433"/>
            <a:ext cx="294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8AAF583-ECEC-EF81-2CB9-6F01A553E5FD}"/>
              </a:ext>
            </a:extLst>
          </p:cNvPr>
          <p:cNvSpPr txBox="1"/>
          <p:nvPr/>
        </p:nvSpPr>
        <p:spPr>
          <a:xfrm>
            <a:off x="1802984" y="2765576"/>
            <a:ext cx="38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27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54791F2-6016-6B9A-6712-4B5A59B12CF2}"/>
              </a:ext>
            </a:extLst>
          </p:cNvPr>
          <p:cNvSpPr txBox="1"/>
          <p:nvPr/>
        </p:nvSpPr>
        <p:spPr>
          <a:xfrm>
            <a:off x="1392361" y="2789879"/>
            <a:ext cx="38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52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A029E30-71C3-3452-C6F9-2A53FDF7F0F7}"/>
              </a:ext>
            </a:extLst>
          </p:cNvPr>
          <p:cNvSpPr txBox="1"/>
          <p:nvPr/>
        </p:nvSpPr>
        <p:spPr>
          <a:xfrm>
            <a:off x="2212781" y="2770754"/>
            <a:ext cx="38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D828BBB-A14D-CCE1-EE7C-0137FC2A986B}"/>
              </a:ext>
            </a:extLst>
          </p:cNvPr>
          <p:cNvSpPr txBox="1"/>
          <p:nvPr/>
        </p:nvSpPr>
        <p:spPr>
          <a:xfrm>
            <a:off x="5256529" y="2307042"/>
            <a:ext cx="617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1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Правительство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C5C3D52-F98E-91C9-CE90-885BAEFA0249}"/>
              </a:ext>
            </a:extLst>
          </p:cNvPr>
          <p:cNvSpPr txBox="1"/>
          <p:nvPr/>
        </p:nvSpPr>
        <p:spPr>
          <a:xfrm>
            <a:off x="5692878" y="2319450"/>
            <a:ext cx="676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1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Домохозяйств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E6E1833-5753-A3C2-716A-08DE0E0D6E29}"/>
              </a:ext>
            </a:extLst>
          </p:cNvPr>
          <p:cNvSpPr txBox="1"/>
          <p:nvPr/>
        </p:nvSpPr>
        <p:spPr>
          <a:xfrm>
            <a:off x="5686094" y="2762138"/>
            <a:ext cx="621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11710C9F-ACCE-E792-6840-EB506EEE1DFE}"/>
              </a:ext>
            </a:extLst>
          </p:cNvPr>
          <p:cNvSpPr txBox="1"/>
          <p:nvPr/>
        </p:nvSpPr>
        <p:spPr>
          <a:xfrm>
            <a:off x="596907" y="2265424"/>
            <a:ext cx="62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GHE % GGE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2B4AA6E9-CD67-72A4-9768-75F30CEEA334}"/>
              </a:ext>
            </a:extLst>
          </p:cNvPr>
          <p:cNvSpPr txBox="1"/>
          <p:nvPr/>
        </p:nvSpPr>
        <p:spPr>
          <a:xfrm>
            <a:off x="673674" y="2755014"/>
            <a:ext cx="41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8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14" name="Arrow: Pentagon 513">
            <a:extLst>
              <a:ext uri="{FF2B5EF4-FFF2-40B4-BE49-F238E27FC236}">
                <a16:creationId xmlns:a16="http://schemas.microsoft.com/office/drawing/2014/main" id="{70E29FDC-5FA9-F347-3CE3-D85CD189045A}"/>
              </a:ext>
            </a:extLst>
          </p:cNvPr>
          <p:cNvSpPr/>
          <p:nvPr/>
        </p:nvSpPr>
        <p:spPr>
          <a:xfrm>
            <a:off x="-147781" y="1399129"/>
            <a:ext cx="1616960" cy="346761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15" name="Arrow: Chevron 514">
            <a:extLst>
              <a:ext uri="{FF2B5EF4-FFF2-40B4-BE49-F238E27FC236}">
                <a16:creationId xmlns:a16="http://schemas.microsoft.com/office/drawing/2014/main" id="{532199BE-A0B8-D784-469E-2971CC74B6EB}"/>
              </a:ext>
            </a:extLst>
          </p:cNvPr>
          <p:cNvSpPr/>
          <p:nvPr/>
        </p:nvSpPr>
        <p:spPr>
          <a:xfrm>
            <a:off x="1391298" y="1389985"/>
            <a:ext cx="2864571" cy="375027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16" name="Arrow: Chevron 515">
            <a:extLst>
              <a:ext uri="{FF2B5EF4-FFF2-40B4-BE49-F238E27FC236}">
                <a16:creationId xmlns:a16="http://schemas.microsoft.com/office/drawing/2014/main" id="{FD94A614-3CBC-ACFD-6DCD-B0F084271537}"/>
              </a:ext>
            </a:extLst>
          </p:cNvPr>
          <p:cNvSpPr/>
          <p:nvPr/>
        </p:nvSpPr>
        <p:spPr>
          <a:xfrm>
            <a:off x="4269844" y="1389985"/>
            <a:ext cx="2521858" cy="375027"/>
          </a:xfrm>
          <a:prstGeom prst="chevron">
            <a:avLst/>
          </a:prstGeom>
          <a:solidFill>
            <a:srgbClr val="A4946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17" name="Arrow: Chevron 516">
            <a:extLst>
              <a:ext uri="{FF2B5EF4-FFF2-40B4-BE49-F238E27FC236}">
                <a16:creationId xmlns:a16="http://schemas.microsoft.com/office/drawing/2014/main" id="{518F05C6-3301-52EB-BC86-62A83E137BE4}"/>
              </a:ext>
            </a:extLst>
          </p:cNvPr>
          <p:cNvSpPr/>
          <p:nvPr/>
        </p:nvSpPr>
        <p:spPr>
          <a:xfrm>
            <a:off x="6791702" y="1386036"/>
            <a:ext cx="4287804" cy="395726"/>
          </a:xfrm>
          <a:prstGeom prst="chevron">
            <a:avLst/>
          </a:prstGeom>
          <a:solidFill>
            <a:srgbClr val="92BF7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FBC75808-810D-61A6-C2A6-4962C4EA4E39}"/>
              </a:ext>
            </a:extLst>
          </p:cNvPr>
          <p:cNvSpPr txBox="1"/>
          <p:nvPr/>
        </p:nvSpPr>
        <p:spPr>
          <a:xfrm>
            <a:off x="6075586" y="2409028"/>
            <a:ext cx="1224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4,200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3078AD0E-910A-DF8D-8A9B-8E9A40BE3149}"/>
              </a:ext>
            </a:extLst>
          </p:cNvPr>
          <p:cNvSpPr txBox="1"/>
          <p:nvPr/>
        </p:nvSpPr>
        <p:spPr>
          <a:xfrm>
            <a:off x="5154631" y="1438524"/>
            <a:ext cx="858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az-Cyrl-AZ" sz="1200" b="1" i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Тратить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576FD955-9900-35AF-43B5-7C14435AEFB1}"/>
              </a:ext>
            </a:extLst>
          </p:cNvPr>
          <p:cNvSpPr txBox="1"/>
          <p:nvPr/>
        </p:nvSpPr>
        <p:spPr>
          <a:xfrm rot="16200000">
            <a:off x="-175946" y="2336835"/>
            <a:ext cx="9631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az-Cyrl-AZ" sz="1200" b="1" i="1" dirty="0">
                <a:solidFill>
                  <a:srgbClr val="9BBB59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Здоровье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7E16D1D8-F88D-2F2F-66CD-590CD924F10F}"/>
              </a:ext>
            </a:extLst>
          </p:cNvPr>
          <p:cNvSpPr txBox="1"/>
          <p:nvPr/>
        </p:nvSpPr>
        <p:spPr>
          <a:xfrm>
            <a:off x="-9397" y="1432582"/>
            <a:ext cx="1326806" cy="28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az-Cyrl-AZ" sz="1200" b="1" i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Выделить в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25" name="TextBox 524">
            <a:extLst>
              <a:ext uri="{FF2B5EF4-FFF2-40B4-BE49-F238E27FC236}">
                <a16:creationId xmlns:a16="http://schemas.microsoft.com/office/drawing/2014/main" id="{DFDD3FA4-4793-C071-0BB7-6E35EEBEB40C}"/>
              </a:ext>
            </a:extLst>
          </p:cNvPr>
          <p:cNvSpPr txBox="1"/>
          <p:nvPr/>
        </p:nvSpPr>
        <p:spPr>
          <a:xfrm>
            <a:off x="1504055" y="1447850"/>
            <a:ext cx="2446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az-Cyrl-AZ" sz="1200" b="1" i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Распределение внутри секторов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45" name="Rectangle 544">
            <a:extLst>
              <a:ext uri="{FF2B5EF4-FFF2-40B4-BE49-F238E27FC236}">
                <a16:creationId xmlns:a16="http://schemas.microsoft.com/office/drawing/2014/main" id="{E4814EDB-1C1F-261E-55A1-58598243D9F6}"/>
              </a:ext>
            </a:extLst>
          </p:cNvPr>
          <p:cNvSpPr/>
          <p:nvPr/>
        </p:nvSpPr>
        <p:spPr>
          <a:xfrm>
            <a:off x="1311258" y="3394691"/>
            <a:ext cx="1310900" cy="248826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Service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54" name="TextBox 553">
            <a:extLst>
              <a:ext uri="{FF2B5EF4-FFF2-40B4-BE49-F238E27FC236}">
                <a16:creationId xmlns:a16="http://schemas.microsoft.com/office/drawing/2014/main" id="{DDEDEE65-2B84-0C74-9541-60C30ADC4FC2}"/>
              </a:ext>
            </a:extLst>
          </p:cNvPr>
          <p:cNvSpPr txBox="1"/>
          <p:nvPr/>
        </p:nvSpPr>
        <p:spPr>
          <a:xfrm>
            <a:off x="2766236" y="3862329"/>
            <a:ext cx="505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Учителей</a:t>
            </a:r>
            <a:endParaRPr kumimoji="0" lang="en-GB" sz="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56" name="Arrow: Up 555">
            <a:extLst>
              <a:ext uri="{FF2B5EF4-FFF2-40B4-BE49-F238E27FC236}">
                <a16:creationId xmlns:a16="http://schemas.microsoft.com/office/drawing/2014/main" id="{8A4CBE1C-BBD4-984C-BF00-452B5F2E7384}"/>
              </a:ext>
            </a:extLst>
          </p:cNvPr>
          <p:cNvSpPr/>
          <p:nvPr/>
        </p:nvSpPr>
        <p:spPr>
          <a:xfrm rot="10800000">
            <a:off x="5861666" y="4315235"/>
            <a:ext cx="179879" cy="245883"/>
          </a:xfrm>
          <a:prstGeom prst="upArrow">
            <a:avLst/>
          </a:prstGeom>
          <a:solidFill>
            <a:srgbClr val="71A74D"/>
          </a:solidFill>
          <a:ln>
            <a:solidFill>
              <a:srgbClr val="71A7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1561595C-17D1-C16C-723E-AC60C3506D2F}"/>
              </a:ext>
            </a:extLst>
          </p:cNvPr>
          <p:cNvSpPr/>
          <p:nvPr/>
        </p:nvSpPr>
        <p:spPr>
          <a:xfrm>
            <a:off x="5534823" y="4315038"/>
            <a:ext cx="301491" cy="226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5" name="Rectangle 564">
            <a:extLst>
              <a:ext uri="{FF2B5EF4-FFF2-40B4-BE49-F238E27FC236}">
                <a16:creationId xmlns:a16="http://schemas.microsoft.com/office/drawing/2014/main" id="{CE9CBCB7-DA47-63AE-2E84-455B839D4325}"/>
              </a:ext>
            </a:extLst>
          </p:cNvPr>
          <p:cNvSpPr/>
          <p:nvPr/>
        </p:nvSpPr>
        <p:spPr>
          <a:xfrm>
            <a:off x="682847" y="4291248"/>
            <a:ext cx="207877" cy="158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6" name="TextBox 565">
            <a:extLst>
              <a:ext uri="{FF2B5EF4-FFF2-40B4-BE49-F238E27FC236}">
                <a16:creationId xmlns:a16="http://schemas.microsoft.com/office/drawing/2014/main" id="{06D5066B-2407-51DF-9A78-6F3FC243B526}"/>
              </a:ext>
            </a:extLst>
          </p:cNvPr>
          <p:cNvSpPr txBox="1"/>
          <p:nvPr/>
        </p:nvSpPr>
        <p:spPr>
          <a:xfrm>
            <a:off x="656413" y="4252005"/>
            <a:ext cx="28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67" name="Rectangle: Top Corners Rounded 566">
            <a:extLst>
              <a:ext uri="{FF2B5EF4-FFF2-40B4-BE49-F238E27FC236}">
                <a16:creationId xmlns:a16="http://schemas.microsoft.com/office/drawing/2014/main" id="{85906E17-AD99-9E37-2323-1119DA9D736C}"/>
              </a:ext>
            </a:extLst>
          </p:cNvPr>
          <p:cNvSpPr/>
          <p:nvPr/>
        </p:nvSpPr>
        <p:spPr>
          <a:xfrm rot="10800000">
            <a:off x="589564" y="3775306"/>
            <a:ext cx="612000" cy="946534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68" name="Straight Connector 567">
            <a:extLst>
              <a:ext uri="{FF2B5EF4-FFF2-40B4-BE49-F238E27FC236}">
                <a16:creationId xmlns:a16="http://schemas.microsoft.com/office/drawing/2014/main" id="{F67AAC30-CCED-AF88-E021-6CB50C3F8DA5}"/>
              </a:ext>
            </a:extLst>
          </p:cNvPr>
          <p:cNvCxnSpPr>
            <a:cxnSpLocks/>
          </p:cNvCxnSpPr>
          <p:nvPr/>
        </p:nvCxnSpPr>
        <p:spPr>
          <a:xfrm>
            <a:off x="712019" y="4241350"/>
            <a:ext cx="375171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9" name="Rectangle: Top Corners Rounded 568">
            <a:extLst>
              <a:ext uri="{FF2B5EF4-FFF2-40B4-BE49-F238E27FC236}">
                <a16:creationId xmlns:a16="http://schemas.microsoft.com/office/drawing/2014/main" id="{57E9C20F-6C2C-01D9-84A7-3CA43A4919C8}"/>
              </a:ext>
            </a:extLst>
          </p:cNvPr>
          <p:cNvSpPr/>
          <p:nvPr/>
        </p:nvSpPr>
        <p:spPr>
          <a:xfrm rot="10800000">
            <a:off x="5291220" y="3764543"/>
            <a:ext cx="945394" cy="96315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70" name="Straight Connector 569">
            <a:extLst>
              <a:ext uri="{FF2B5EF4-FFF2-40B4-BE49-F238E27FC236}">
                <a16:creationId xmlns:a16="http://schemas.microsoft.com/office/drawing/2014/main" id="{1D2DBD56-2E7B-DAE0-91AA-AE6DD49372A8}"/>
              </a:ext>
            </a:extLst>
          </p:cNvPr>
          <p:cNvCxnSpPr>
            <a:cxnSpLocks/>
          </p:cNvCxnSpPr>
          <p:nvPr/>
        </p:nvCxnSpPr>
        <p:spPr>
          <a:xfrm>
            <a:off x="5347227" y="4252787"/>
            <a:ext cx="821392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1" name="TextBox 570">
            <a:extLst>
              <a:ext uri="{FF2B5EF4-FFF2-40B4-BE49-F238E27FC236}">
                <a16:creationId xmlns:a16="http://schemas.microsoft.com/office/drawing/2014/main" id="{C3FE06EE-E2E0-E99B-A60B-EEE755F18D94}"/>
              </a:ext>
            </a:extLst>
          </p:cNvPr>
          <p:cNvSpPr txBox="1"/>
          <p:nvPr/>
        </p:nvSpPr>
        <p:spPr>
          <a:xfrm>
            <a:off x="5364863" y="4338484"/>
            <a:ext cx="391583" cy="27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80</a:t>
            </a:r>
          </a:p>
        </p:txBody>
      </p:sp>
      <p:sp>
        <p:nvSpPr>
          <p:cNvPr id="583" name="Rectangle: Top Corners Rounded 582">
            <a:extLst>
              <a:ext uri="{FF2B5EF4-FFF2-40B4-BE49-F238E27FC236}">
                <a16:creationId xmlns:a16="http://schemas.microsoft.com/office/drawing/2014/main" id="{2273E982-6944-1ED4-D7A8-E5461E3B552A}"/>
              </a:ext>
            </a:extLst>
          </p:cNvPr>
          <p:cNvSpPr/>
          <p:nvPr/>
        </p:nvSpPr>
        <p:spPr>
          <a:xfrm rot="10800000">
            <a:off x="4170415" y="3773497"/>
            <a:ext cx="1068681" cy="96315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84" name="Straight Connector 583">
            <a:extLst>
              <a:ext uri="{FF2B5EF4-FFF2-40B4-BE49-F238E27FC236}">
                <a16:creationId xmlns:a16="http://schemas.microsoft.com/office/drawing/2014/main" id="{B662CEA0-78F0-16D7-260A-50E133F598AF}"/>
              </a:ext>
            </a:extLst>
          </p:cNvPr>
          <p:cNvCxnSpPr>
            <a:cxnSpLocks/>
          </p:cNvCxnSpPr>
          <p:nvPr/>
        </p:nvCxnSpPr>
        <p:spPr>
          <a:xfrm>
            <a:off x="4237326" y="4283532"/>
            <a:ext cx="863661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5" name="TextBox 584">
            <a:extLst>
              <a:ext uri="{FF2B5EF4-FFF2-40B4-BE49-F238E27FC236}">
                <a16:creationId xmlns:a16="http://schemas.microsoft.com/office/drawing/2014/main" id="{17E74D4C-D1D0-9378-42D9-F54729CCDB65}"/>
              </a:ext>
            </a:extLst>
          </p:cNvPr>
          <p:cNvSpPr txBox="1"/>
          <p:nvPr/>
        </p:nvSpPr>
        <p:spPr>
          <a:xfrm>
            <a:off x="4192737" y="3869038"/>
            <a:ext cx="60122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 dirty="0">
                <a:effectLst/>
                <a:latin typeface="Segoe UI Web (Cyrillic)"/>
              </a:rPr>
              <a:t>Зарплаты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87" name="TextBox 586">
            <a:extLst>
              <a:ext uri="{FF2B5EF4-FFF2-40B4-BE49-F238E27FC236}">
                <a16:creationId xmlns:a16="http://schemas.microsoft.com/office/drawing/2014/main" id="{6223C5C2-2960-4F13-E7BC-151F11E9E0EE}"/>
              </a:ext>
            </a:extLst>
          </p:cNvPr>
          <p:cNvSpPr txBox="1"/>
          <p:nvPr/>
        </p:nvSpPr>
        <p:spPr>
          <a:xfrm>
            <a:off x="4222708" y="4360049"/>
            <a:ext cx="460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103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88" name="TextBox 587">
            <a:extLst>
              <a:ext uri="{FF2B5EF4-FFF2-40B4-BE49-F238E27FC236}">
                <a16:creationId xmlns:a16="http://schemas.microsoft.com/office/drawing/2014/main" id="{AC51F24D-D9AE-9E1F-C833-34F5693016BC}"/>
              </a:ext>
            </a:extLst>
          </p:cNvPr>
          <p:cNvSpPr txBox="1"/>
          <p:nvPr/>
        </p:nvSpPr>
        <p:spPr>
          <a:xfrm>
            <a:off x="4695233" y="4329271"/>
            <a:ext cx="460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44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90" name="Rectangle: Top Corners Rounded 589">
            <a:extLst>
              <a:ext uri="{FF2B5EF4-FFF2-40B4-BE49-F238E27FC236}">
                <a16:creationId xmlns:a16="http://schemas.microsoft.com/office/drawing/2014/main" id="{A8D89C1E-CD11-54E0-1217-B6F83C0C75C3}"/>
              </a:ext>
            </a:extLst>
          </p:cNvPr>
          <p:cNvSpPr/>
          <p:nvPr/>
        </p:nvSpPr>
        <p:spPr>
          <a:xfrm rot="10800000">
            <a:off x="2771943" y="3786729"/>
            <a:ext cx="1346687" cy="933735"/>
          </a:xfrm>
          <a:prstGeom prst="round2SameRect">
            <a:avLst/>
          </a:prstGeom>
          <a:noFill/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91" name="Straight Connector 590">
            <a:extLst>
              <a:ext uri="{FF2B5EF4-FFF2-40B4-BE49-F238E27FC236}">
                <a16:creationId xmlns:a16="http://schemas.microsoft.com/office/drawing/2014/main" id="{ED204851-5765-075E-6312-B5537D87B43C}"/>
              </a:ext>
            </a:extLst>
          </p:cNvPr>
          <p:cNvCxnSpPr>
            <a:cxnSpLocks/>
          </p:cNvCxnSpPr>
          <p:nvPr/>
        </p:nvCxnSpPr>
        <p:spPr>
          <a:xfrm>
            <a:off x="2795429" y="4251646"/>
            <a:ext cx="1262847" cy="0"/>
          </a:xfrm>
          <a:prstGeom prst="line">
            <a:avLst/>
          </a:prstGeom>
          <a:noFill/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" name="TextBox 592">
            <a:extLst>
              <a:ext uri="{FF2B5EF4-FFF2-40B4-BE49-F238E27FC236}">
                <a16:creationId xmlns:a16="http://schemas.microsoft.com/office/drawing/2014/main" id="{CD7306FE-9B25-16D9-84D9-4021782C8932}"/>
              </a:ext>
            </a:extLst>
          </p:cNvPr>
          <p:cNvSpPr txBox="1"/>
          <p:nvPr/>
        </p:nvSpPr>
        <p:spPr>
          <a:xfrm>
            <a:off x="3104059" y="3852497"/>
            <a:ext cx="595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Не учителя</a:t>
            </a:r>
            <a:endParaRPr kumimoji="0" lang="en-GB" sz="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94" name="TextBox 593">
            <a:extLst>
              <a:ext uri="{FF2B5EF4-FFF2-40B4-BE49-F238E27FC236}">
                <a16:creationId xmlns:a16="http://schemas.microsoft.com/office/drawing/2014/main" id="{3209D544-3015-1992-87E7-422A9A4C6A2D}"/>
              </a:ext>
            </a:extLst>
          </p:cNvPr>
          <p:cNvSpPr txBox="1"/>
          <p:nvPr/>
        </p:nvSpPr>
        <p:spPr>
          <a:xfrm>
            <a:off x="3487924" y="3863806"/>
            <a:ext cx="745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Учебные материалы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97" name="TextBox 596">
            <a:extLst>
              <a:ext uri="{FF2B5EF4-FFF2-40B4-BE49-F238E27FC236}">
                <a16:creationId xmlns:a16="http://schemas.microsoft.com/office/drawing/2014/main" id="{A86D53A7-CA2D-0E9C-A98D-3588F935329B}"/>
              </a:ext>
            </a:extLst>
          </p:cNvPr>
          <p:cNvSpPr txBox="1"/>
          <p:nvPr/>
        </p:nvSpPr>
        <p:spPr>
          <a:xfrm>
            <a:off x="3203440" y="4338038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B049FB03-AB47-4CE5-986A-DE0C71A1A115}"/>
              </a:ext>
            </a:extLst>
          </p:cNvPr>
          <p:cNvSpPr txBox="1"/>
          <p:nvPr/>
        </p:nvSpPr>
        <p:spPr>
          <a:xfrm>
            <a:off x="2843066" y="4358615"/>
            <a:ext cx="38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60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99" name="TextBox 598">
            <a:extLst>
              <a:ext uri="{FF2B5EF4-FFF2-40B4-BE49-F238E27FC236}">
                <a16:creationId xmlns:a16="http://schemas.microsoft.com/office/drawing/2014/main" id="{B302605B-6DCC-B6D0-0DF5-4475790D8EB0}"/>
              </a:ext>
            </a:extLst>
          </p:cNvPr>
          <p:cNvSpPr txBox="1"/>
          <p:nvPr/>
        </p:nvSpPr>
        <p:spPr>
          <a:xfrm>
            <a:off x="3729543" y="4314005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B1334736-B48B-FFF8-8A8B-C7D132494B5C}"/>
              </a:ext>
            </a:extLst>
          </p:cNvPr>
          <p:cNvSpPr txBox="1"/>
          <p:nvPr/>
        </p:nvSpPr>
        <p:spPr>
          <a:xfrm>
            <a:off x="5653576" y="4303731"/>
            <a:ext cx="621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7933C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36" name="TextBox 635">
            <a:extLst>
              <a:ext uri="{FF2B5EF4-FFF2-40B4-BE49-F238E27FC236}">
                <a16:creationId xmlns:a16="http://schemas.microsoft.com/office/drawing/2014/main" id="{F51183E1-77A0-5EE3-0F57-D760C623A386}"/>
              </a:ext>
            </a:extLst>
          </p:cNvPr>
          <p:cNvSpPr txBox="1"/>
          <p:nvPr/>
        </p:nvSpPr>
        <p:spPr>
          <a:xfrm>
            <a:off x="598679" y="3807017"/>
            <a:ext cx="62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GEE % GGE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37" name="TextBox 636">
            <a:extLst>
              <a:ext uri="{FF2B5EF4-FFF2-40B4-BE49-F238E27FC236}">
                <a16:creationId xmlns:a16="http://schemas.microsoft.com/office/drawing/2014/main" id="{668EB486-9C48-CCB1-46AF-0BE1803520D6}"/>
              </a:ext>
            </a:extLst>
          </p:cNvPr>
          <p:cNvSpPr txBox="1"/>
          <p:nvPr/>
        </p:nvSpPr>
        <p:spPr>
          <a:xfrm>
            <a:off x="675446" y="4264708"/>
            <a:ext cx="410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38" name="TextBox 637">
            <a:extLst>
              <a:ext uri="{FF2B5EF4-FFF2-40B4-BE49-F238E27FC236}">
                <a16:creationId xmlns:a16="http://schemas.microsoft.com/office/drawing/2014/main" id="{0D8EF8A7-B459-910D-B5EB-E93F56581524}"/>
              </a:ext>
            </a:extLst>
          </p:cNvPr>
          <p:cNvSpPr txBox="1"/>
          <p:nvPr/>
        </p:nvSpPr>
        <p:spPr>
          <a:xfrm rot="16200000">
            <a:off x="-237619" y="3737596"/>
            <a:ext cx="10755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az-Cyrl-AZ" sz="1200" b="1" i="1" dirty="0">
                <a:solidFill>
                  <a:srgbClr val="9BBB59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Образование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40" name="Rectangle 639">
            <a:extLst>
              <a:ext uri="{FF2B5EF4-FFF2-40B4-BE49-F238E27FC236}">
                <a16:creationId xmlns:a16="http://schemas.microsoft.com/office/drawing/2014/main" id="{FD0B04FD-D9BC-EA03-A8DE-64885FA3E432}"/>
              </a:ext>
            </a:extLst>
          </p:cNvPr>
          <p:cNvSpPr/>
          <p:nvPr/>
        </p:nvSpPr>
        <p:spPr>
          <a:xfrm>
            <a:off x="1570528" y="4294321"/>
            <a:ext cx="318314" cy="158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1" name="TextBox 640">
            <a:extLst>
              <a:ext uri="{FF2B5EF4-FFF2-40B4-BE49-F238E27FC236}">
                <a16:creationId xmlns:a16="http://schemas.microsoft.com/office/drawing/2014/main" id="{F356C545-6575-BD75-A114-E2E639ED0693}"/>
              </a:ext>
            </a:extLst>
          </p:cNvPr>
          <p:cNvSpPr txBox="1"/>
          <p:nvPr/>
        </p:nvSpPr>
        <p:spPr>
          <a:xfrm>
            <a:off x="1544094" y="4255078"/>
            <a:ext cx="437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42" name="Rectangle: Top Corners Rounded 641">
            <a:extLst>
              <a:ext uri="{FF2B5EF4-FFF2-40B4-BE49-F238E27FC236}">
                <a16:creationId xmlns:a16="http://schemas.microsoft.com/office/drawing/2014/main" id="{F0C8476D-A1E9-90AD-D2EC-E68CADF25779}"/>
              </a:ext>
            </a:extLst>
          </p:cNvPr>
          <p:cNvSpPr/>
          <p:nvPr/>
        </p:nvSpPr>
        <p:spPr>
          <a:xfrm rot="10800000">
            <a:off x="1301120" y="3778379"/>
            <a:ext cx="1328184" cy="946534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43" name="Straight Connector 642">
            <a:extLst>
              <a:ext uri="{FF2B5EF4-FFF2-40B4-BE49-F238E27FC236}">
                <a16:creationId xmlns:a16="http://schemas.microsoft.com/office/drawing/2014/main" id="{9903AF9F-AB9B-7050-5C9E-345657D9195E}"/>
              </a:ext>
            </a:extLst>
          </p:cNvPr>
          <p:cNvCxnSpPr>
            <a:cxnSpLocks/>
          </p:cNvCxnSpPr>
          <p:nvPr/>
        </p:nvCxnSpPr>
        <p:spPr>
          <a:xfrm>
            <a:off x="1365469" y="4251646"/>
            <a:ext cx="1225909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4" name="TextBox 643">
            <a:extLst>
              <a:ext uri="{FF2B5EF4-FFF2-40B4-BE49-F238E27FC236}">
                <a16:creationId xmlns:a16="http://schemas.microsoft.com/office/drawing/2014/main" id="{E41BE651-5030-14E1-773F-892B95FDC740}"/>
              </a:ext>
            </a:extLst>
          </p:cNvPr>
          <p:cNvSpPr txBox="1"/>
          <p:nvPr/>
        </p:nvSpPr>
        <p:spPr>
          <a:xfrm>
            <a:off x="1403395" y="3848529"/>
            <a:ext cx="3995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ECE</a:t>
            </a:r>
          </a:p>
        </p:txBody>
      </p:sp>
      <p:sp>
        <p:nvSpPr>
          <p:cNvPr id="645" name="TextBox 644">
            <a:extLst>
              <a:ext uri="{FF2B5EF4-FFF2-40B4-BE49-F238E27FC236}">
                <a16:creationId xmlns:a16="http://schemas.microsoft.com/office/drawing/2014/main" id="{375E10F5-EEB1-AFB3-7291-A28E38FCF34D}"/>
              </a:ext>
            </a:extLst>
          </p:cNvPr>
          <p:cNvSpPr txBox="1"/>
          <p:nvPr/>
        </p:nvSpPr>
        <p:spPr>
          <a:xfrm>
            <a:off x="1730652" y="4346332"/>
            <a:ext cx="38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56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1828AD17-64C1-5F21-7153-ED8339FD8CBE}"/>
              </a:ext>
            </a:extLst>
          </p:cNvPr>
          <p:cNvSpPr/>
          <p:nvPr/>
        </p:nvSpPr>
        <p:spPr>
          <a:xfrm>
            <a:off x="586512" y="3385066"/>
            <a:ext cx="612000" cy="254348"/>
          </a:xfrm>
          <a:prstGeom prst="rect">
            <a:avLst/>
          </a:prstGeom>
          <a:solidFill>
            <a:srgbClr val="4F62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CAD238-C81E-445A-4A79-4E2B65F323FF}"/>
              </a:ext>
            </a:extLst>
          </p:cNvPr>
          <p:cNvSpPr txBox="1"/>
          <p:nvPr/>
        </p:nvSpPr>
        <p:spPr>
          <a:xfrm rot="16200000">
            <a:off x="-589571" y="5196393"/>
            <a:ext cx="17934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az-Cyrl-AZ" sz="1200" b="1" i="1" dirty="0">
                <a:solidFill>
                  <a:srgbClr val="9BBB59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Социальная защита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DF6204-D5A4-DC03-EDA1-2740C8052354}"/>
              </a:ext>
            </a:extLst>
          </p:cNvPr>
          <p:cNvSpPr/>
          <p:nvPr/>
        </p:nvSpPr>
        <p:spPr>
          <a:xfrm>
            <a:off x="4204747" y="5025614"/>
            <a:ext cx="2065780" cy="246970"/>
          </a:xfrm>
          <a:prstGeom prst="rect">
            <a:avLst/>
          </a:prstGeom>
          <a:solidFill>
            <a:srgbClr val="A9A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2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% источник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FE0A9A-E3BD-07C9-135F-59C9D1D3012B}"/>
              </a:ext>
            </a:extLst>
          </p:cNvPr>
          <p:cNvSpPr/>
          <p:nvPr/>
        </p:nvSpPr>
        <p:spPr>
          <a:xfrm>
            <a:off x="1259393" y="5021339"/>
            <a:ext cx="2768782" cy="246970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2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 группам бенефициаров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2FD350-C244-492D-2147-7F37F1ED0FD2}"/>
              </a:ext>
            </a:extLst>
          </p:cNvPr>
          <p:cNvSpPr/>
          <p:nvPr/>
        </p:nvSpPr>
        <p:spPr>
          <a:xfrm>
            <a:off x="591225" y="5039196"/>
            <a:ext cx="612000" cy="212996"/>
          </a:xfrm>
          <a:prstGeom prst="rect">
            <a:avLst/>
          </a:prstGeom>
          <a:solidFill>
            <a:srgbClr val="4F62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0076F6CF-8BC8-76AC-DAE3-9C56A7F0A00A}"/>
              </a:ext>
            </a:extLst>
          </p:cNvPr>
          <p:cNvSpPr/>
          <p:nvPr/>
        </p:nvSpPr>
        <p:spPr>
          <a:xfrm rot="10800000">
            <a:off x="4965128" y="5966464"/>
            <a:ext cx="179879" cy="245883"/>
          </a:xfrm>
          <a:prstGeom prst="upArrow">
            <a:avLst/>
          </a:prstGeom>
          <a:solidFill>
            <a:srgbClr val="71A74D"/>
          </a:solidFill>
          <a:ln>
            <a:solidFill>
              <a:srgbClr val="71A7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0E2C6A-9C11-9375-AAF9-0E7EE370FA7C}"/>
              </a:ext>
            </a:extLst>
          </p:cNvPr>
          <p:cNvSpPr/>
          <p:nvPr/>
        </p:nvSpPr>
        <p:spPr>
          <a:xfrm>
            <a:off x="4638285" y="5966267"/>
            <a:ext cx="301491" cy="226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5C02CCCE-3BC0-9717-C717-7DEEEF3F09BB}"/>
              </a:ext>
            </a:extLst>
          </p:cNvPr>
          <p:cNvSpPr/>
          <p:nvPr/>
        </p:nvSpPr>
        <p:spPr>
          <a:xfrm rot="10800000">
            <a:off x="4204747" y="5349791"/>
            <a:ext cx="2048112" cy="96315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3631565-7578-F4E9-6BD9-19BD21761F79}"/>
              </a:ext>
            </a:extLst>
          </p:cNvPr>
          <p:cNvCxnSpPr>
            <a:cxnSpLocks/>
          </p:cNvCxnSpPr>
          <p:nvPr/>
        </p:nvCxnSpPr>
        <p:spPr>
          <a:xfrm>
            <a:off x="4450689" y="5904016"/>
            <a:ext cx="1546321" cy="8661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E2745FD-7584-0535-61D1-3BE9A844B246}"/>
              </a:ext>
            </a:extLst>
          </p:cNvPr>
          <p:cNvSpPr txBox="1"/>
          <p:nvPr/>
        </p:nvSpPr>
        <p:spPr>
          <a:xfrm>
            <a:off x="4331349" y="5958295"/>
            <a:ext cx="391583" cy="27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D5ED48-2C5A-6F98-D9F1-0BCC1303170D}"/>
              </a:ext>
            </a:extLst>
          </p:cNvPr>
          <p:cNvSpPr txBox="1"/>
          <p:nvPr/>
        </p:nvSpPr>
        <p:spPr>
          <a:xfrm>
            <a:off x="4713625" y="5480254"/>
            <a:ext cx="82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Официальное трудоустройство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57FC90-EBB5-770F-58F1-DEC757582F51}"/>
              </a:ext>
            </a:extLst>
          </p:cNvPr>
          <p:cNvSpPr txBox="1"/>
          <p:nvPr/>
        </p:nvSpPr>
        <p:spPr>
          <a:xfrm>
            <a:off x="4859908" y="5943680"/>
            <a:ext cx="621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686FDAA-A706-CEFE-7652-BF9E1A0721CE}"/>
              </a:ext>
            </a:extLst>
          </p:cNvPr>
          <p:cNvSpPr/>
          <p:nvPr/>
        </p:nvSpPr>
        <p:spPr>
          <a:xfrm>
            <a:off x="697318" y="5894232"/>
            <a:ext cx="207877" cy="158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F940CB-8164-56C1-FA02-CFDAC78AFD05}"/>
              </a:ext>
            </a:extLst>
          </p:cNvPr>
          <p:cNvSpPr txBox="1"/>
          <p:nvPr/>
        </p:nvSpPr>
        <p:spPr>
          <a:xfrm>
            <a:off x="670884" y="5854989"/>
            <a:ext cx="28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F978A0A6-2C2A-6376-F72B-BAE2FC2F9E12}"/>
              </a:ext>
            </a:extLst>
          </p:cNvPr>
          <p:cNvSpPr/>
          <p:nvPr/>
        </p:nvSpPr>
        <p:spPr>
          <a:xfrm rot="10800000">
            <a:off x="604035" y="5378290"/>
            <a:ext cx="612000" cy="946534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4E7F5DC-024A-A450-328D-B5482699A292}"/>
              </a:ext>
            </a:extLst>
          </p:cNvPr>
          <p:cNvCxnSpPr>
            <a:cxnSpLocks/>
          </p:cNvCxnSpPr>
          <p:nvPr/>
        </p:nvCxnSpPr>
        <p:spPr>
          <a:xfrm>
            <a:off x="726490" y="5844334"/>
            <a:ext cx="375171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A1C9258-2B72-B22B-1E22-B4C467F14B48}"/>
              </a:ext>
            </a:extLst>
          </p:cNvPr>
          <p:cNvSpPr txBox="1"/>
          <p:nvPr/>
        </p:nvSpPr>
        <p:spPr>
          <a:xfrm>
            <a:off x="613150" y="5410001"/>
            <a:ext cx="62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SP% GEE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1DD6C8A-7678-FE05-936E-C1A8A6CC1B14}"/>
              </a:ext>
            </a:extLst>
          </p:cNvPr>
          <p:cNvSpPr txBox="1"/>
          <p:nvPr/>
        </p:nvSpPr>
        <p:spPr>
          <a:xfrm>
            <a:off x="689917" y="5867692"/>
            <a:ext cx="410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16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8967760-E17C-7602-3660-4740E3AD3E0F}"/>
              </a:ext>
            </a:extLst>
          </p:cNvPr>
          <p:cNvSpPr txBox="1"/>
          <p:nvPr/>
        </p:nvSpPr>
        <p:spPr>
          <a:xfrm>
            <a:off x="6028948" y="5315995"/>
            <a:ext cx="122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42,000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F1917DA-5DCF-06B2-9692-97E99FC3CFFD}"/>
              </a:ext>
            </a:extLst>
          </p:cNvPr>
          <p:cNvSpPr txBox="1"/>
          <p:nvPr/>
        </p:nvSpPr>
        <p:spPr>
          <a:xfrm>
            <a:off x="1727883" y="3848022"/>
            <a:ext cx="3925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GE</a:t>
            </a:r>
          </a:p>
        </p:txBody>
      </p:sp>
      <p:sp>
        <p:nvSpPr>
          <p:cNvPr id="465" name="Google Shape;163;g30e946edf00_0_572">
            <a:extLst>
              <a:ext uri="{FF2B5EF4-FFF2-40B4-BE49-F238E27FC236}">
                <a16:creationId xmlns:a16="http://schemas.microsoft.com/office/drawing/2014/main" id="{0572BB25-24FE-2D35-0BC4-16B29B60E3B0}"/>
              </a:ext>
            </a:extLst>
          </p:cNvPr>
          <p:cNvSpPr txBox="1"/>
          <p:nvPr/>
        </p:nvSpPr>
        <p:spPr>
          <a:xfrm>
            <a:off x="1971686" y="3851557"/>
            <a:ext cx="4656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Condensed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TVET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66" name="Google Shape;164;g30e946edf00_0_572">
            <a:extLst>
              <a:ext uri="{FF2B5EF4-FFF2-40B4-BE49-F238E27FC236}">
                <a16:creationId xmlns:a16="http://schemas.microsoft.com/office/drawing/2014/main" id="{33E75D30-EDF9-8D90-C652-489B96F7DD86}"/>
              </a:ext>
            </a:extLst>
          </p:cNvPr>
          <p:cNvSpPr txBox="1"/>
          <p:nvPr/>
        </p:nvSpPr>
        <p:spPr>
          <a:xfrm>
            <a:off x="2229526" y="3854185"/>
            <a:ext cx="4656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Condensed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HE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D830F2DE-1AF8-E1F7-81BF-8810C86921B6}"/>
              </a:ext>
            </a:extLst>
          </p:cNvPr>
          <p:cNvSpPr txBox="1"/>
          <p:nvPr/>
        </p:nvSpPr>
        <p:spPr>
          <a:xfrm>
            <a:off x="1384631" y="4338381"/>
            <a:ext cx="38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15ED417C-DE3C-7286-445D-ADB13204249F}"/>
              </a:ext>
            </a:extLst>
          </p:cNvPr>
          <p:cNvSpPr txBox="1"/>
          <p:nvPr/>
        </p:nvSpPr>
        <p:spPr>
          <a:xfrm>
            <a:off x="1976163" y="4344788"/>
            <a:ext cx="38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6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8BEE40BB-E24A-2E8C-2CE6-B8D1A1705AA6}"/>
              </a:ext>
            </a:extLst>
          </p:cNvPr>
          <p:cNvSpPr txBox="1"/>
          <p:nvPr/>
        </p:nvSpPr>
        <p:spPr>
          <a:xfrm>
            <a:off x="2222395" y="4355407"/>
            <a:ext cx="38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98" name="Rectangle: Top Corners Rounded 497">
            <a:extLst>
              <a:ext uri="{FF2B5EF4-FFF2-40B4-BE49-F238E27FC236}">
                <a16:creationId xmlns:a16="http://schemas.microsoft.com/office/drawing/2014/main" id="{71C786A1-F6EC-3916-2877-10FB06BDC2D7}"/>
              </a:ext>
            </a:extLst>
          </p:cNvPr>
          <p:cNvSpPr/>
          <p:nvPr/>
        </p:nvSpPr>
        <p:spPr>
          <a:xfrm>
            <a:off x="2790461" y="2256758"/>
            <a:ext cx="1323639" cy="931331"/>
          </a:xfrm>
          <a:prstGeom prst="round2SameRect">
            <a:avLst/>
          </a:prstGeom>
          <a:noFill/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FE3FEE63-575A-9DB8-0DBB-18C7ABA13DAF}"/>
              </a:ext>
            </a:extLst>
          </p:cNvPr>
          <p:cNvSpPr txBox="1"/>
          <p:nvPr/>
        </p:nvSpPr>
        <p:spPr>
          <a:xfrm>
            <a:off x="4635655" y="4018265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1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Столица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2AF48457-043E-BBDD-033F-F89004717A94}"/>
              </a:ext>
            </a:extLst>
          </p:cNvPr>
          <p:cNvGrpSpPr/>
          <p:nvPr/>
        </p:nvGrpSpPr>
        <p:grpSpPr>
          <a:xfrm>
            <a:off x="1160125" y="5349478"/>
            <a:ext cx="2887622" cy="963473"/>
            <a:chOff x="1570587" y="4430131"/>
            <a:chExt cx="2887622" cy="923604"/>
          </a:xfrm>
        </p:grpSpPr>
        <p:sp>
          <p:nvSpPr>
            <p:cNvPr id="507" name="Google Shape;328;g30f1f9f5935_1_269">
              <a:extLst>
                <a:ext uri="{FF2B5EF4-FFF2-40B4-BE49-F238E27FC236}">
                  <a16:creationId xmlns:a16="http://schemas.microsoft.com/office/drawing/2014/main" id="{40694409-A207-834B-CA9B-E4D41F2AD33D}"/>
                </a:ext>
              </a:extLst>
            </p:cNvPr>
            <p:cNvSpPr/>
            <p:nvPr/>
          </p:nvSpPr>
          <p:spPr>
            <a:xfrm rot="10800000">
              <a:off x="1678271" y="4462524"/>
              <a:ext cx="2769224" cy="891211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800"/>
                <a:buFont typeface="Montserrat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9" name="Google Shape;333;g30f1f9f5935_1_269">
              <a:extLst>
                <a:ext uri="{FF2B5EF4-FFF2-40B4-BE49-F238E27FC236}">
                  <a16:creationId xmlns:a16="http://schemas.microsoft.com/office/drawing/2014/main" id="{C14659BC-818C-9F2E-E8B7-C59F453D8B5F}"/>
                </a:ext>
              </a:extLst>
            </p:cNvPr>
            <p:cNvCxnSpPr>
              <a:cxnSpLocks/>
            </p:cNvCxnSpPr>
            <p:nvPr/>
          </p:nvCxnSpPr>
          <p:spPr>
            <a:xfrm>
              <a:off x="1743057" y="4932574"/>
              <a:ext cx="2638894" cy="0"/>
            </a:xfrm>
            <a:prstGeom prst="straightConnector1">
              <a:avLst/>
            </a:prstGeom>
            <a:noFill/>
            <a:ln w="9525" cap="flat" cmpd="sng">
              <a:solidFill>
                <a:srgbClr val="A9A09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10" name="Google Shape;427;g30f1f9f5935_1_269">
              <a:extLst>
                <a:ext uri="{FF2B5EF4-FFF2-40B4-BE49-F238E27FC236}">
                  <a16:creationId xmlns:a16="http://schemas.microsoft.com/office/drawing/2014/main" id="{B6BCFE87-04DB-CE2E-6556-B646EDBEBB16}"/>
                </a:ext>
              </a:extLst>
            </p:cNvPr>
            <p:cNvSpPr txBox="1"/>
            <p:nvPr/>
          </p:nvSpPr>
          <p:spPr>
            <a:xfrm>
              <a:off x="1570587" y="4561170"/>
              <a:ext cx="841500" cy="383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buClr>
                  <a:srgbClr val="000000"/>
                </a:buClr>
                <a:buSzPts val="1000"/>
                <a:defRPr/>
              </a:pPr>
              <a:r>
                <a:rPr lang="az-Cyrl-AZ" sz="1000" dirty="0">
                  <a:solidFill>
                    <a:prstClr val="black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Пенсии по старости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11" name="Google Shape;435;g30f1f9f5935_1_269">
              <a:extLst>
                <a:ext uri="{FF2B5EF4-FFF2-40B4-BE49-F238E27FC236}">
                  <a16:creationId xmlns:a16="http://schemas.microsoft.com/office/drawing/2014/main" id="{FD55FF62-07A4-A812-9F45-982F27CBD829}"/>
                </a:ext>
              </a:extLst>
            </p:cNvPr>
            <p:cNvSpPr txBox="1"/>
            <p:nvPr/>
          </p:nvSpPr>
          <p:spPr>
            <a:xfrm>
              <a:off x="1635594" y="5005388"/>
              <a:ext cx="783190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70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Google Shape;435;g30f1f9f5935_1_269">
              <a:extLst>
                <a:ext uri="{FF2B5EF4-FFF2-40B4-BE49-F238E27FC236}">
                  <a16:creationId xmlns:a16="http://schemas.microsoft.com/office/drawing/2014/main" id="{95C0BF38-1D9D-E63F-D9BF-FDA6AB0A80D6}"/>
                </a:ext>
              </a:extLst>
            </p:cNvPr>
            <p:cNvSpPr txBox="1"/>
            <p:nvPr/>
          </p:nvSpPr>
          <p:spPr>
            <a:xfrm>
              <a:off x="3396715" y="5009074"/>
              <a:ext cx="271906" cy="324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1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Google Shape;427;g30f1f9f5935_1_269">
              <a:extLst>
                <a:ext uri="{FF2B5EF4-FFF2-40B4-BE49-F238E27FC236}">
                  <a16:creationId xmlns:a16="http://schemas.microsoft.com/office/drawing/2014/main" id="{D1EDDB1D-0E8D-5676-B437-1FFC310A1043}"/>
                </a:ext>
              </a:extLst>
            </p:cNvPr>
            <p:cNvSpPr txBox="1"/>
            <p:nvPr/>
          </p:nvSpPr>
          <p:spPr>
            <a:xfrm>
              <a:off x="3093666" y="4430131"/>
              <a:ext cx="914266" cy="531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buClr>
                  <a:srgbClr val="000000"/>
                </a:buClr>
                <a:buSzPts val="1000"/>
                <a:defRPr/>
              </a:pPr>
              <a:r>
                <a:rPr lang="az-Cyrl-AZ" sz="1000" dirty="0">
                  <a:solidFill>
                    <a:prstClr val="black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Программы на рынке труда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6" name="Google Shape;427;g30f1f9f5935_1_269">
              <a:extLst>
                <a:ext uri="{FF2B5EF4-FFF2-40B4-BE49-F238E27FC236}">
                  <a16:creationId xmlns:a16="http://schemas.microsoft.com/office/drawing/2014/main" id="{BA203B82-06EE-2451-3D44-46D78C2FEE94}"/>
                </a:ext>
              </a:extLst>
            </p:cNvPr>
            <p:cNvSpPr txBox="1"/>
            <p:nvPr/>
          </p:nvSpPr>
          <p:spPr>
            <a:xfrm>
              <a:off x="3784761" y="4575697"/>
              <a:ext cx="673448" cy="383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buClr>
                  <a:srgbClr val="000000"/>
                </a:buClr>
                <a:buSzPts val="1000"/>
                <a:defRPr/>
              </a:pPr>
              <a:r>
                <a:rPr lang="az-Cyrl-AZ" sz="1000" dirty="0">
                  <a:solidFill>
                    <a:prstClr val="black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Материнство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8" name="Google Shape;435;g30f1f9f5935_1_269">
              <a:extLst>
                <a:ext uri="{FF2B5EF4-FFF2-40B4-BE49-F238E27FC236}">
                  <a16:creationId xmlns:a16="http://schemas.microsoft.com/office/drawing/2014/main" id="{77A8EF70-0F0F-EE52-D38A-FE7C44892924}"/>
                </a:ext>
              </a:extLst>
            </p:cNvPr>
            <p:cNvSpPr txBox="1"/>
            <p:nvPr/>
          </p:nvSpPr>
          <p:spPr>
            <a:xfrm>
              <a:off x="3867975" y="5009074"/>
              <a:ext cx="383649" cy="324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&lt;1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427;g30f1f9f5935_1_269">
              <a:extLst>
                <a:ext uri="{FF2B5EF4-FFF2-40B4-BE49-F238E27FC236}">
                  <a16:creationId xmlns:a16="http://schemas.microsoft.com/office/drawing/2014/main" id="{122ED0B8-9253-5778-C443-1C829A1EC715}"/>
                </a:ext>
              </a:extLst>
            </p:cNvPr>
            <p:cNvSpPr txBox="1"/>
            <p:nvPr/>
          </p:nvSpPr>
          <p:spPr>
            <a:xfrm>
              <a:off x="2722949" y="4631917"/>
              <a:ext cx="673448" cy="235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buClr>
                  <a:srgbClr val="000000"/>
                </a:buClr>
                <a:buSzPts val="1000"/>
                <a:defRPr/>
              </a:pPr>
              <a:r>
                <a:rPr lang="az-Cyrl-AZ" sz="1000" dirty="0">
                  <a:solidFill>
                    <a:prstClr val="black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Дети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71" name="Google Shape;427;g30f1f9f5935_1_269">
              <a:extLst>
                <a:ext uri="{FF2B5EF4-FFF2-40B4-BE49-F238E27FC236}">
                  <a16:creationId xmlns:a16="http://schemas.microsoft.com/office/drawing/2014/main" id="{1DE13BFD-453B-23D9-6CB2-AEE69528C2AD}"/>
                </a:ext>
              </a:extLst>
            </p:cNvPr>
            <p:cNvSpPr txBox="1"/>
            <p:nvPr/>
          </p:nvSpPr>
          <p:spPr>
            <a:xfrm>
              <a:off x="2217291" y="4561032"/>
              <a:ext cx="673448" cy="235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buClr>
                  <a:srgbClr val="000000"/>
                </a:buClr>
                <a:buSzPts val="1000"/>
                <a:defRPr/>
              </a:pPr>
              <a:r>
                <a:rPr lang="az-Cyrl-AZ" sz="1000" dirty="0">
                  <a:solidFill>
                    <a:prstClr val="black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ЛОВЗ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76" name="Google Shape;435;g30f1f9f5935_1_269">
              <a:extLst>
                <a:ext uri="{FF2B5EF4-FFF2-40B4-BE49-F238E27FC236}">
                  <a16:creationId xmlns:a16="http://schemas.microsoft.com/office/drawing/2014/main" id="{7497733F-EB70-68CF-68E6-4ABBAA8A15F7}"/>
                </a:ext>
              </a:extLst>
            </p:cNvPr>
            <p:cNvSpPr txBox="1"/>
            <p:nvPr/>
          </p:nvSpPr>
          <p:spPr>
            <a:xfrm>
              <a:off x="2872788" y="4998718"/>
              <a:ext cx="383649" cy="324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7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Google Shape;435;g30f1f9f5935_1_269">
              <a:extLst>
                <a:ext uri="{FF2B5EF4-FFF2-40B4-BE49-F238E27FC236}">
                  <a16:creationId xmlns:a16="http://schemas.microsoft.com/office/drawing/2014/main" id="{C975CEE0-FFD2-4CDA-7AB7-787049ED4C9B}"/>
                </a:ext>
              </a:extLst>
            </p:cNvPr>
            <p:cNvSpPr txBox="1"/>
            <p:nvPr/>
          </p:nvSpPr>
          <p:spPr>
            <a:xfrm>
              <a:off x="2350054" y="4986243"/>
              <a:ext cx="383649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21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0C9305E2-FAF4-70BE-618D-86D331CF3332}"/>
              </a:ext>
            </a:extLst>
          </p:cNvPr>
          <p:cNvSpPr/>
          <p:nvPr/>
        </p:nvSpPr>
        <p:spPr>
          <a:xfrm>
            <a:off x="7072574" y="3398988"/>
            <a:ext cx="1773868" cy="234620"/>
          </a:xfrm>
          <a:prstGeom prst="rect">
            <a:avLst/>
          </a:prstGeom>
          <a:solidFill>
            <a:srgbClr val="92BF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1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Доступность ресурсов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4F8EDA2-C439-539D-A42B-E2D79A148F5D}"/>
              </a:ext>
            </a:extLst>
          </p:cNvPr>
          <p:cNvSpPr txBox="1"/>
          <p:nvPr/>
        </p:nvSpPr>
        <p:spPr>
          <a:xfrm>
            <a:off x="7428725" y="1435446"/>
            <a:ext cx="3507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200" b="1" i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Предоставление услуг в социальном секторе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8317006-42CB-4F7E-E73C-0EF5DDEAD8DE}"/>
              </a:ext>
            </a:extLst>
          </p:cNvPr>
          <p:cNvGrpSpPr/>
          <p:nvPr/>
        </p:nvGrpSpPr>
        <p:grpSpPr>
          <a:xfrm>
            <a:off x="6930775" y="5348272"/>
            <a:ext cx="1763113" cy="951364"/>
            <a:chOff x="8947411" y="3763434"/>
            <a:chExt cx="1350946" cy="951364"/>
          </a:xfrm>
        </p:grpSpPr>
        <p:grpSp>
          <p:nvGrpSpPr>
            <p:cNvPr id="84" name="Google Shape;431;g30f1f9f5935_1_269">
              <a:extLst>
                <a:ext uri="{FF2B5EF4-FFF2-40B4-BE49-F238E27FC236}">
                  <a16:creationId xmlns:a16="http://schemas.microsoft.com/office/drawing/2014/main" id="{79068547-C5B7-EE6E-836E-3329E34E3D30}"/>
                </a:ext>
              </a:extLst>
            </p:cNvPr>
            <p:cNvGrpSpPr/>
            <p:nvPr/>
          </p:nvGrpSpPr>
          <p:grpSpPr>
            <a:xfrm rot="10800000">
              <a:off x="9038747" y="3764066"/>
              <a:ext cx="1205276" cy="950732"/>
              <a:chOff x="3308725" y="2439944"/>
              <a:chExt cx="618025" cy="877200"/>
            </a:xfrm>
          </p:grpSpPr>
          <p:sp>
            <p:nvSpPr>
              <p:cNvPr id="99" name="Google Shape;432;g30f1f9f5935_1_269">
                <a:extLst>
                  <a:ext uri="{FF2B5EF4-FFF2-40B4-BE49-F238E27FC236}">
                    <a16:creationId xmlns:a16="http://schemas.microsoft.com/office/drawing/2014/main" id="{B73214B9-73F5-3D23-03CA-4300682C0133}"/>
                  </a:ext>
                </a:extLst>
              </p:cNvPr>
              <p:cNvSpPr/>
              <p:nvPr/>
            </p:nvSpPr>
            <p:spPr>
              <a:xfrm>
                <a:off x="3308725" y="2439944"/>
                <a:ext cx="618025" cy="8772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noFill/>
              <a:ln w="19050" cap="flat" cmpd="sng">
                <a:solidFill>
                  <a:srgbClr val="A4946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Pts val="1800"/>
                  <a:buFont typeface="Montserrat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0" name="Google Shape;434;g30f1f9f5935_1_269">
                <a:extLst>
                  <a:ext uri="{FF2B5EF4-FFF2-40B4-BE49-F238E27FC236}">
                    <a16:creationId xmlns:a16="http://schemas.microsoft.com/office/drawing/2014/main" id="{369A3D2A-6998-D972-111A-205D71D2C7B6}"/>
                  </a:ext>
                </a:extLst>
              </p:cNvPr>
              <p:cNvCxnSpPr/>
              <p:nvPr/>
            </p:nvCxnSpPr>
            <p:spPr>
              <a:xfrm>
                <a:off x="3365039" y="2747934"/>
                <a:ext cx="484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9A09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2708705-25BE-CE5D-FFCD-201DEE848AA7}"/>
                </a:ext>
              </a:extLst>
            </p:cNvPr>
            <p:cNvSpPr txBox="1"/>
            <p:nvPr/>
          </p:nvSpPr>
          <p:spPr>
            <a:xfrm>
              <a:off x="8947411" y="3832746"/>
              <a:ext cx="832944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buClr>
                  <a:srgbClr val="000000"/>
                </a:buClr>
                <a:buSzPts val="1050"/>
                <a:defRPr/>
              </a:pPr>
              <a:r>
                <a:rPr lang="ru-RU" sz="900" dirty="0">
                  <a:solidFill>
                    <a:prstClr val="black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Социальные работники 
на 10 000 детей</a:t>
              </a:r>
              <a:endPara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A6CF0B6-86F7-4ED4-AE79-0D4A830893C0}"/>
                </a:ext>
              </a:extLst>
            </p:cNvPr>
            <p:cNvSpPr txBox="1"/>
            <p:nvPr/>
          </p:nvSpPr>
          <p:spPr>
            <a:xfrm>
              <a:off x="9566147" y="3763434"/>
              <a:ext cx="73221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buClr>
                  <a:srgbClr val="000000"/>
                </a:buClr>
                <a:buSzPts val="1050"/>
                <a:defRPr/>
              </a:pPr>
              <a:r>
                <a:rPr lang="ru-RU" sz="900" dirty="0">
                  <a:solidFill>
                    <a:prstClr val="black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Инспекторы труда 
на 10 000 работников</a:t>
              </a:r>
              <a:endPara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Google Shape;435;g30f1f9f5935_1_269">
              <a:extLst>
                <a:ext uri="{FF2B5EF4-FFF2-40B4-BE49-F238E27FC236}">
                  <a16:creationId xmlns:a16="http://schemas.microsoft.com/office/drawing/2014/main" id="{2B9F8A6D-0665-A6A7-B290-414ED54B3D3A}"/>
                </a:ext>
              </a:extLst>
            </p:cNvPr>
            <p:cNvSpPr txBox="1"/>
            <p:nvPr/>
          </p:nvSpPr>
          <p:spPr>
            <a:xfrm>
              <a:off x="9135536" y="4390414"/>
              <a:ext cx="49063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4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3" name="Google Shape;435;g30f1f9f5935_1_269">
            <a:extLst>
              <a:ext uri="{FF2B5EF4-FFF2-40B4-BE49-F238E27FC236}">
                <a16:creationId xmlns:a16="http://schemas.microsoft.com/office/drawing/2014/main" id="{D95779D4-F839-120E-FCD3-4B35E7D1622B}"/>
              </a:ext>
            </a:extLst>
          </p:cNvPr>
          <p:cNvSpPr txBox="1"/>
          <p:nvPr/>
        </p:nvSpPr>
        <p:spPr>
          <a:xfrm>
            <a:off x="7960450" y="5978434"/>
            <a:ext cx="4906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0.1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5" name="Google Shape;431;g30f1f9f5935_1_269">
            <a:extLst>
              <a:ext uri="{FF2B5EF4-FFF2-40B4-BE49-F238E27FC236}">
                <a16:creationId xmlns:a16="http://schemas.microsoft.com/office/drawing/2014/main" id="{F2C04679-C5C3-8DA7-DF55-5F842448E2F2}"/>
              </a:ext>
            </a:extLst>
          </p:cNvPr>
          <p:cNvGrpSpPr/>
          <p:nvPr/>
        </p:nvGrpSpPr>
        <p:grpSpPr>
          <a:xfrm rot="10800000">
            <a:off x="7692134" y="3783040"/>
            <a:ext cx="1195690" cy="950732"/>
            <a:chOff x="3256089" y="2439944"/>
            <a:chExt cx="605715" cy="877200"/>
          </a:xfrm>
        </p:grpSpPr>
        <p:sp>
          <p:nvSpPr>
            <p:cNvPr id="110" name="Google Shape;432;g30f1f9f5935_1_269">
              <a:extLst>
                <a:ext uri="{FF2B5EF4-FFF2-40B4-BE49-F238E27FC236}">
                  <a16:creationId xmlns:a16="http://schemas.microsoft.com/office/drawing/2014/main" id="{2398DBEB-D20C-6134-31ED-EAAABE09086C}"/>
                </a:ext>
              </a:extLst>
            </p:cNvPr>
            <p:cNvSpPr/>
            <p:nvPr/>
          </p:nvSpPr>
          <p:spPr>
            <a:xfrm>
              <a:off x="3256089" y="2439944"/>
              <a:ext cx="605715" cy="8772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rgbClr val="A4946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800"/>
                <a:buFont typeface="Montserrat"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1" name="Google Shape;434;g30f1f9f5935_1_269">
              <a:extLst>
                <a:ext uri="{FF2B5EF4-FFF2-40B4-BE49-F238E27FC236}">
                  <a16:creationId xmlns:a16="http://schemas.microsoft.com/office/drawing/2014/main" id="{C4281B8B-74D0-AC76-E31A-56459BA444A6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3341812" y="2739237"/>
              <a:ext cx="445554" cy="6151"/>
            </a:xfrm>
            <a:prstGeom prst="straightConnector1">
              <a:avLst/>
            </a:prstGeom>
            <a:noFill/>
            <a:ln w="9525" cap="flat" cmpd="sng">
              <a:solidFill>
                <a:srgbClr val="A9A09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4B9EF930-8D32-4020-E349-E68D801853DE}"/>
              </a:ext>
            </a:extLst>
          </p:cNvPr>
          <p:cNvSpPr txBox="1"/>
          <p:nvPr/>
        </p:nvSpPr>
        <p:spPr>
          <a:xfrm>
            <a:off x="7634837" y="4137009"/>
            <a:ext cx="3968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Roboto Condensed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ECE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435;g30f1f9f5935_1_269">
            <a:extLst>
              <a:ext uri="{FF2B5EF4-FFF2-40B4-BE49-F238E27FC236}">
                <a16:creationId xmlns:a16="http://schemas.microsoft.com/office/drawing/2014/main" id="{45DF1BF6-B491-25CD-9350-80D37AEC50EF}"/>
              </a:ext>
            </a:extLst>
          </p:cNvPr>
          <p:cNvSpPr txBox="1"/>
          <p:nvPr/>
        </p:nvSpPr>
        <p:spPr>
          <a:xfrm>
            <a:off x="7509626" y="4414929"/>
            <a:ext cx="63723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24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435;g30f1f9f5935_1_269">
            <a:extLst>
              <a:ext uri="{FF2B5EF4-FFF2-40B4-BE49-F238E27FC236}">
                <a16:creationId xmlns:a16="http://schemas.microsoft.com/office/drawing/2014/main" id="{EB56A642-7213-9FF3-8F63-5338A842C561}"/>
              </a:ext>
            </a:extLst>
          </p:cNvPr>
          <p:cNvSpPr txBox="1"/>
          <p:nvPr/>
        </p:nvSpPr>
        <p:spPr>
          <a:xfrm>
            <a:off x="7951512" y="4409406"/>
            <a:ext cx="4906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26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435;g30f1f9f5935_1_269">
            <a:extLst>
              <a:ext uri="{FF2B5EF4-FFF2-40B4-BE49-F238E27FC236}">
                <a16:creationId xmlns:a16="http://schemas.microsoft.com/office/drawing/2014/main" id="{A5B2CC42-28AD-4ED5-2EE0-21144F67EBF9}"/>
              </a:ext>
            </a:extLst>
          </p:cNvPr>
          <p:cNvSpPr txBox="1"/>
          <p:nvPr/>
        </p:nvSpPr>
        <p:spPr>
          <a:xfrm>
            <a:off x="8388035" y="4409388"/>
            <a:ext cx="4906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13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046E474-A379-DBE9-5407-D698AD9347C4}"/>
              </a:ext>
            </a:extLst>
          </p:cNvPr>
          <p:cNvSpPr txBox="1"/>
          <p:nvPr/>
        </p:nvSpPr>
        <p:spPr>
          <a:xfrm>
            <a:off x="7887408" y="4133637"/>
            <a:ext cx="5526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050"/>
              <a:defRPr/>
            </a:pPr>
            <a:r>
              <a:rPr lang="az-Cyrl-AZ" sz="80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Первичный</a:t>
            </a: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B2D9B57-B2A3-53D6-55F3-2DD698427271}"/>
              </a:ext>
            </a:extLst>
          </p:cNvPr>
          <p:cNvSpPr txBox="1"/>
          <p:nvPr/>
        </p:nvSpPr>
        <p:spPr>
          <a:xfrm>
            <a:off x="8262746" y="4142990"/>
            <a:ext cx="7173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050"/>
              <a:defRPr/>
            </a:pPr>
            <a:r>
              <a:rPr lang="az-Cyrl-AZ" sz="800" dirty="0">
                <a:solidFill>
                  <a:prstClr val="black"/>
                </a:solidFill>
                <a:latin typeface="Roboto Condensed"/>
                <a:ea typeface="Roboto Condensed"/>
                <a:sym typeface="Roboto Condensed"/>
              </a:rPr>
              <a:t>Вторичный</a:t>
            </a: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25E5E9D-AADA-91F5-6E86-18BD2314F73B}"/>
              </a:ext>
            </a:extLst>
          </p:cNvPr>
          <p:cNvSpPr txBox="1"/>
          <p:nvPr/>
        </p:nvSpPr>
        <p:spPr>
          <a:xfrm>
            <a:off x="7673169" y="3834589"/>
            <a:ext cx="1224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050"/>
              <a:defRPr/>
            </a:pPr>
            <a:r>
              <a:rPr lang="az-Cyrl-AZ" sz="900" i="1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Соотношение учеников и учителей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6008982-F9A4-9C18-5019-4F50972B8ADC}"/>
              </a:ext>
            </a:extLst>
          </p:cNvPr>
          <p:cNvSpPr/>
          <p:nvPr/>
        </p:nvSpPr>
        <p:spPr>
          <a:xfrm>
            <a:off x="7049984" y="4987640"/>
            <a:ext cx="1573002" cy="272756"/>
          </a:xfrm>
          <a:prstGeom prst="rect">
            <a:avLst/>
          </a:prstGeom>
          <a:solidFill>
            <a:srgbClr val="92BF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1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Доступность ресурсов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27" name="Rectangle: Top Corners Rounded 126">
            <a:extLst>
              <a:ext uri="{FF2B5EF4-FFF2-40B4-BE49-F238E27FC236}">
                <a16:creationId xmlns:a16="http://schemas.microsoft.com/office/drawing/2014/main" id="{30C861C9-A58C-13E2-CA02-B3323EBA981C}"/>
              </a:ext>
            </a:extLst>
          </p:cNvPr>
          <p:cNvSpPr/>
          <p:nvPr/>
        </p:nvSpPr>
        <p:spPr>
          <a:xfrm>
            <a:off x="7098048" y="2316287"/>
            <a:ext cx="1501635" cy="86382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13" name="Straight Connector 512">
            <a:extLst>
              <a:ext uri="{FF2B5EF4-FFF2-40B4-BE49-F238E27FC236}">
                <a16:creationId xmlns:a16="http://schemas.microsoft.com/office/drawing/2014/main" id="{95F46EA8-ECD9-9DA4-7045-428A712A20AC}"/>
              </a:ext>
            </a:extLst>
          </p:cNvPr>
          <p:cNvCxnSpPr>
            <a:cxnSpLocks/>
          </p:cNvCxnSpPr>
          <p:nvPr/>
        </p:nvCxnSpPr>
        <p:spPr>
          <a:xfrm>
            <a:off x="7219174" y="2911084"/>
            <a:ext cx="1352157" cy="2023"/>
          </a:xfrm>
          <a:prstGeom prst="line">
            <a:avLst/>
          </a:prstGeom>
          <a:ln w="12700"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9" name="TextBox 518">
            <a:extLst>
              <a:ext uri="{FF2B5EF4-FFF2-40B4-BE49-F238E27FC236}">
                <a16:creationId xmlns:a16="http://schemas.microsoft.com/office/drawing/2014/main" id="{5D33A5C2-A0BD-F8FA-7464-40F71BD6C825}"/>
              </a:ext>
            </a:extLst>
          </p:cNvPr>
          <p:cNvSpPr txBox="1"/>
          <p:nvPr/>
        </p:nvSpPr>
        <p:spPr>
          <a:xfrm>
            <a:off x="7195962" y="2933413"/>
            <a:ext cx="380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19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28" name="TextBox 527">
            <a:extLst>
              <a:ext uri="{FF2B5EF4-FFF2-40B4-BE49-F238E27FC236}">
                <a16:creationId xmlns:a16="http://schemas.microsoft.com/office/drawing/2014/main" id="{9D10DF6A-DC61-D240-15A6-062BF54B88F7}"/>
              </a:ext>
            </a:extLst>
          </p:cNvPr>
          <p:cNvSpPr txBox="1"/>
          <p:nvPr/>
        </p:nvSpPr>
        <p:spPr>
          <a:xfrm>
            <a:off x="7226149" y="2300579"/>
            <a:ext cx="1298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9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Количество врачей на 100 000 человек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0935AED8-3660-EA58-0846-095CBAADA096}"/>
              </a:ext>
            </a:extLst>
          </p:cNvPr>
          <p:cNvSpPr txBox="1"/>
          <p:nvPr/>
        </p:nvSpPr>
        <p:spPr>
          <a:xfrm>
            <a:off x="10722548" y="2683531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1.3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3EEF770B-095A-4FDA-BF10-0E672CBBE365}"/>
              </a:ext>
            </a:extLst>
          </p:cNvPr>
          <p:cNvSpPr txBox="1"/>
          <p:nvPr/>
        </p:nvSpPr>
        <p:spPr>
          <a:xfrm>
            <a:off x="10303878" y="2842483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2.5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E14DB89E-7173-AFCE-0886-7D3EBFF7BE45}"/>
              </a:ext>
            </a:extLst>
          </p:cNvPr>
          <p:cNvSpPr txBox="1"/>
          <p:nvPr/>
        </p:nvSpPr>
        <p:spPr>
          <a:xfrm>
            <a:off x="7062093" y="2591525"/>
            <a:ext cx="6442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az-Cyrl-AZ" sz="9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Национальный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FD0334D6-8D31-4873-45D0-6FEF3EAC9161}"/>
              </a:ext>
            </a:extLst>
          </p:cNvPr>
          <p:cNvSpPr txBox="1"/>
          <p:nvPr/>
        </p:nvSpPr>
        <p:spPr>
          <a:xfrm>
            <a:off x="7604762" y="2617316"/>
            <a:ext cx="6442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az-Cyrl-AZ" sz="9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Низший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4" name="TextBox 533">
            <a:extLst>
              <a:ext uri="{FF2B5EF4-FFF2-40B4-BE49-F238E27FC236}">
                <a16:creationId xmlns:a16="http://schemas.microsoft.com/office/drawing/2014/main" id="{A5388593-C2C7-6EF6-6E2F-FF702391E79B}"/>
              </a:ext>
            </a:extLst>
          </p:cNvPr>
          <p:cNvSpPr txBox="1"/>
          <p:nvPr/>
        </p:nvSpPr>
        <p:spPr>
          <a:xfrm>
            <a:off x="8073039" y="2617316"/>
            <a:ext cx="6442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az-Cyrl-AZ" sz="9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Высший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3AA861F5-6BB3-7F5A-A36C-710A1C51009D}"/>
              </a:ext>
            </a:extLst>
          </p:cNvPr>
          <p:cNvSpPr txBox="1"/>
          <p:nvPr/>
        </p:nvSpPr>
        <p:spPr>
          <a:xfrm>
            <a:off x="7727192" y="2944522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13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93CD33CA-C136-F11C-2B1D-D507B4C4030E}"/>
              </a:ext>
            </a:extLst>
          </p:cNvPr>
          <p:cNvSpPr txBox="1"/>
          <p:nvPr/>
        </p:nvSpPr>
        <p:spPr>
          <a:xfrm>
            <a:off x="8214006" y="2957629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25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48" name="TextBox 547">
            <a:extLst>
              <a:ext uri="{FF2B5EF4-FFF2-40B4-BE49-F238E27FC236}">
                <a16:creationId xmlns:a16="http://schemas.microsoft.com/office/drawing/2014/main" id="{D5F733F9-CEF6-FBE1-D608-0CC9802FB820}"/>
              </a:ext>
            </a:extLst>
          </p:cNvPr>
          <p:cNvSpPr txBox="1"/>
          <p:nvPr/>
        </p:nvSpPr>
        <p:spPr>
          <a:xfrm>
            <a:off x="5405068" y="5477381"/>
            <a:ext cx="82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Неформально трудоустроенные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AD52EAC5-4A8B-C5BC-B363-11673DACFA8C}"/>
              </a:ext>
            </a:extLst>
          </p:cNvPr>
          <p:cNvSpPr txBox="1"/>
          <p:nvPr/>
        </p:nvSpPr>
        <p:spPr>
          <a:xfrm>
            <a:off x="5444562" y="5920357"/>
            <a:ext cx="621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51" name="Google Shape;185;g30e946edf00_0_572">
            <a:extLst>
              <a:ext uri="{FF2B5EF4-FFF2-40B4-BE49-F238E27FC236}">
                <a16:creationId xmlns:a16="http://schemas.microsoft.com/office/drawing/2014/main" id="{4BEAB4AF-1A39-CF64-DD4A-A621DB1E38AC}"/>
              </a:ext>
            </a:extLst>
          </p:cNvPr>
          <p:cNvSpPr/>
          <p:nvPr/>
        </p:nvSpPr>
        <p:spPr>
          <a:xfrm rot="10800000">
            <a:off x="8924567" y="3794917"/>
            <a:ext cx="874707" cy="947562"/>
          </a:xfrm>
          <a:prstGeom prst="round2Same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rgbClr val="A9A0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Montserrat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186;g30e946edf00_0_572">
            <a:extLst>
              <a:ext uri="{FF2B5EF4-FFF2-40B4-BE49-F238E27FC236}">
                <a16:creationId xmlns:a16="http://schemas.microsoft.com/office/drawing/2014/main" id="{7C159620-60B9-0C66-AD62-A6932974EA37}"/>
              </a:ext>
            </a:extLst>
          </p:cNvPr>
          <p:cNvSpPr txBox="1"/>
          <p:nvPr/>
        </p:nvSpPr>
        <p:spPr>
          <a:xfrm>
            <a:off x="8846442" y="3784910"/>
            <a:ext cx="107820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900"/>
              <a:defRPr/>
            </a:pPr>
            <a:r>
              <a:rPr lang="ru-RU" sz="90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От учителя к административному персоналу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53" name="Google Shape;188;g30e946edf00_0_572">
            <a:extLst>
              <a:ext uri="{FF2B5EF4-FFF2-40B4-BE49-F238E27FC236}">
                <a16:creationId xmlns:a16="http://schemas.microsoft.com/office/drawing/2014/main" id="{56F4DABF-E33F-B32C-CAAC-31C167E1ED03}"/>
              </a:ext>
            </a:extLst>
          </p:cNvPr>
          <p:cNvCxnSpPr>
            <a:cxnSpLocks/>
          </p:cNvCxnSpPr>
          <p:nvPr/>
        </p:nvCxnSpPr>
        <p:spPr>
          <a:xfrm rot="10800000" flipH="1">
            <a:off x="9386934" y="4228845"/>
            <a:ext cx="2100" cy="481800"/>
          </a:xfrm>
          <a:prstGeom prst="straightConnector1">
            <a:avLst/>
          </a:prstGeom>
          <a:noFill/>
          <a:ln w="9525" cap="flat" cmpd="sng">
            <a:solidFill>
              <a:srgbClr val="A9A09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5" name="Google Shape;189;g30e946edf00_0_572">
            <a:extLst>
              <a:ext uri="{FF2B5EF4-FFF2-40B4-BE49-F238E27FC236}">
                <a16:creationId xmlns:a16="http://schemas.microsoft.com/office/drawing/2014/main" id="{AA9D039B-3586-3641-DCC5-C299405062B2}"/>
              </a:ext>
            </a:extLst>
          </p:cNvPr>
          <p:cNvSpPr txBox="1"/>
          <p:nvPr/>
        </p:nvSpPr>
        <p:spPr>
          <a:xfrm>
            <a:off x="9406426" y="4220942"/>
            <a:ext cx="451200" cy="55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1:3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3:1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0" name="Google Shape;187;g30e946edf00_0_572">
            <a:extLst>
              <a:ext uri="{FF2B5EF4-FFF2-40B4-BE49-F238E27FC236}">
                <a16:creationId xmlns:a16="http://schemas.microsoft.com/office/drawing/2014/main" id="{E61860EE-D104-D535-15A7-2519F58CFBB9}"/>
              </a:ext>
            </a:extLst>
          </p:cNvPr>
          <p:cNvSpPr txBox="1"/>
          <p:nvPr/>
        </p:nvSpPr>
        <p:spPr>
          <a:xfrm>
            <a:off x="8838590" y="4223184"/>
            <a:ext cx="587593" cy="52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ECE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r"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900"/>
              <a:defRPr/>
            </a:pPr>
            <a:r>
              <a:rPr lang="az-Cyrl-AZ" sz="100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Школа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32" name="Graphic 131" descr="Graduation cap with solid fill">
            <a:extLst>
              <a:ext uri="{FF2B5EF4-FFF2-40B4-BE49-F238E27FC236}">
                <a16:creationId xmlns:a16="http://schemas.microsoft.com/office/drawing/2014/main" id="{21F54952-C14E-F9E7-026C-CC91257F0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511" y="4249617"/>
            <a:ext cx="406508" cy="472775"/>
          </a:xfrm>
          <a:prstGeom prst="rect">
            <a:avLst/>
          </a:prstGeom>
        </p:spPr>
      </p:pic>
      <p:pic>
        <p:nvPicPr>
          <p:cNvPr id="134" name="Graphic 133" descr="Heart with pulse with solid fill">
            <a:extLst>
              <a:ext uri="{FF2B5EF4-FFF2-40B4-BE49-F238E27FC236}">
                <a16:creationId xmlns:a16="http://schemas.microsoft.com/office/drawing/2014/main" id="{D1CF9165-B3CE-0CAF-6A03-8F9AA9287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777" y="2869024"/>
            <a:ext cx="439896" cy="374950"/>
          </a:xfrm>
          <a:prstGeom prst="rect">
            <a:avLst/>
          </a:prstGeom>
        </p:spPr>
      </p:pic>
      <p:pic>
        <p:nvPicPr>
          <p:cNvPr id="139" name="Graphic 138" descr="Shield Tick with solid fill">
            <a:extLst>
              <a:ext uri="{FF2B5EF4-FFF2-40B4-BE49-F238E27FC236}">
                <a16:creationId xmlns:a16="http://schemas.microsoft.com/office/drawing/2014/main" id="{9219A850-B8A4-989F-08EF-D958811B38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552" y="6113480"/>
            <a:ext cx="458042" cy="406927"/>
          </a:xfrm>
          <a:prstGeom prst="rect">
            <a:avLst/>
          </a:prstGeom>
        </p:spPr>
      </p:pic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8F2110E-C1DA-04C5-892B-748899EFEE2C}"/>
              </a:ext>
            </a:extLst>
          </p:cNvPr>
          <p:cNvGrpSpPr/>
          <p:nvPr/>
        </p:nvGrpSpPr>
        <p:grpSpPr>
          <a:xfrm>
            <a:off x="9766935" y="3793824"/>
            <a:ext cx="716614" cy="944483"/>
            <a:chOff x="8549643" y="5762507"/>
            <a:chExt cx="887594" cy="694864"/>
          </a:xfrm>
        </p:grpSpPr>
        <p:sp>
          <p:nvSpPr>
            <p:cNvPr id="141" name="Google Shape;230;g30e946edf00_0_572">
              <a:extLst>
                <a:ext uri="{FF2B5EF4-FFF2-40B4-BE49-F238E27FC236}">
                  <a16:creationId xmlns:a16="http://schemas.microsoft.com/office/drawing/2014/main" id="{DB3CF366-6FC8-8B0A-E272-462321CF0A14}"/>
                </a:ext>
              </a:extLst>
            </p:cNvPr>
            <p:cNvSpPr/>
            <p:nvPr/>
          </p:nvSpPr>
          <p:spPr>
            <a:xfrm rot="10800000">
              <a:off x="8632504" y="5766628"/>
              <a:ext cx="719783" cy="690743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rgbClr val="A9A0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800"/>
                <a:buFont typeface="Montserrat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32;g30e946edf00_0_572">
              <a:extLst>
                <a:ext uri="{FF2B5EF4-FFF2-40B4-BE49-F238E27FC236}">
                  <a16:creationId xmlns:a16="http://schemas.microsoft.com/office/drawing/2014/main" id="{D9DB6993-A716-67FF-FA96-A7DD78782B0A}"/>
                </a:ext>
              </a:extLst>
            </p:cNvPr>
            <p:cNvSpPr txBox="1"/>
            <p:nvPr/>
          </p:nvSpPr>
          <p:spPr>
            <a:xfrm>
              <a:off x="8549643" y="5762507"/>
              <a:ext cx="887594" cy="520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buClr>
                  <a:srgbClr val="000000"/>
                </a:buClr>
                <a:buSzPts val="900"/>
                <a:defRPr/>
              </a:pPr>
              <a:r>
                <a:rPr lang="ru-RU" sz="800" dirty="0">
                  <a:solidFill>
                    <a:prstClr val="black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% учителей, обучающихся по учебной программе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43" name="Google Shape;233;g30e946edf00_0_572">
              <a:extLst>
                <a:ext uri="{FF2B5EF4-FFF2-40B4-BE49-F238E27FC236}">
                  <a16:creationId xmlns:a16="http://schemas.microsoft.com/office/drawing/2014/main" id="{CC6181B0-D587-9B22-1AC8-C9FFE81BD0AF}"/>
                </a:ext>
              </a:extLst>
            </p:cNvPr>
            <p:cNvSpPr txBox="1"/>
            <p:nvPr/>
          </p:nvSpPr>
          <p:spPr>
            <a:xfrm>
              <a:off x="8773301" y="6207343"/>
              <a:ext cx="460730" cy="243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44</a:t>
              </a:r>
              <a:endPara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23E8958-10A2-52CB-CD6C-BFC99EC8A3B4}"/>
              </a:ext>
            </a:extLst>
          </p:cNvPr>
          <p:cNvSpPr/>
          <p:nvPr/>
        </p:nvSpPr>
        <p:spPr>
          <a:xfrm>
            <a:off x="8898092" y="3405862"/>
            <a:ext cx="2161148" cy="226352"/>
          </a:xfrm>
          <a:prstGeom prst="rect">
            <a:avLst/>
          </a:prstGeom>
          <a:solidFill>
            <a:srgbClr val="92BF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1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Микс , Использование, Качество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A9D6FCA-FF53-1920-86A9-7D6180416198}"/>
              </a:ext>
            </a:extLst>
          </p:cNvPr>
          <p:cNvGrpSpPr/>
          <p:nvPr/>
        </p:nvGrpSpPr>
        <p:grpSpPr>
          <a:xfrm>
            <a:off x="10395986" y="3794916"/>
            <a:ext cx="714000" cy="1082180"/>
            <a:chOff x="7225881" y="6016623"/>
            <a:chExt cx="714000" cy="108218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789AC1D2-A261-F6F3-1F25-3FCE13124FA7}"/>
                </a:ext>
              </a:extLst>
            </p:cNvPr>
            <p:cNvGrpSpPr/>
            <p:nvPr/>
          </p:nvGrpSpPr>
          <p:grpSpPr>
            <a:xfrm>
              <a:off x="7225881" y="6016623"/>
              <a:ext cx="714000" cy="950549"/>
              <a:chOff x="6040013" y="6016623"/>
              <a:chExt cx="714000" cy="950549"/>
            </a:xfrm>
          </p:grpSpPr>
          <p:sp>
            <p:nvSpPr>
              <p:cNvPr id="151" name="Google Shape;242;g30e946edf00_0_572">
                <a:extLst>
                  <a:ext uri="{FF2B5EF4-FFF2-40B4-BE49-F238E27FC236}">
                    <a16:creationId xmlns:a16="http://schemas.microsoft.com/office/drawing/2014/main" id="{DDE8B445-BAE1-C8D4-32BE-796AA9B90679}"/>
                  </a:ext>
                </a:extLst>
              </p:cNvPr>
              <p:cNvSpPr/>
              <p:nvPr/>
            </p:nvSpPr>
            <p:spPr>
              <a:xfrm rot="10800000">
                <a:off x="6090667" y="6016623"/>
                <a:ext cx="612600" cy="950549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noFill/>
              <a:ln w="19050" cap="flat" cmpd="sng">
                <a:solidFill>
                  <a:srgbClr val="A9A0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Pts val="1800"/>
                  <a:buFont typeface="Montserrat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244;g30e946edf00_0_572">
                <a:extLst>
                  <a:ext uri="{FF2B5EF4-FFF2-40B4-BE49-F238E27FC236}">
                    <a16:creationId xmlns:a16="http://schemas.microsoft.com/office/drawing/2014/main" id="{3EA20C20-04E4-3DEA-E398-2222226C0A69}"/>
                  </a:ext>
                </a:extLst>
              </p:cNvPr>
              <p:cNvSpPr txBox="1"/>
              <p:nvPr/>
            </p:nvSpPr>
            <p:spPr>
              <a:xfrm>
                <a:off x="6040013" y="6023520"/>
                <a:ext cx="714000" cy="7078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ctr">
                  <a:buClr>
                    <a:srgbClr val="000000"/>
                  </a:buClr>
                  <a:buSzPts val="900"/>
                  <a:defRPr/>
                </a:pPr>
                <a:r>
                  <a:rPr lang="ru-RU" sz="800" dirty="0">
                    <a:solidFill>
                      <a:prstClr val="black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% школ, работающих в несколько смен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  <p:sp>
          <p:nvSpPr>
            <p:cNvPr id="149" name="Google Shape;245;g30e946edf00_0_572">
              <a:extLst>
                <a:ext uri="{FF2B5EF4-FFF2-40B4-BE49-F238E27FC236}">
                  <a16:creationId xmlns:a16="http://schemas.microsoft.com/office/drawing/2014/main" id="{D2A5B35F-DA25-0091-ED40-096722E65DA2}"/>
                </a:ext>
              </a:extLst>
            </p:cNvPr>
            <p:cNvSpPr txBox="1"/>
            <p:nvPr/>
          </p:nvSpPr>
          <p:spPr>
            <a:xfrm>
              <a:off x="7350631" y="6629484"/>
              <a:ext cx="498900" cy="469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75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 Condensed"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endParaRPr kumimoji="0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F4D325D-99AE-E710-78F5-555BD5307A3D}"/>
              </a:ext>
            </a:extLst>
          </p:cNvPr>
          <p:cNvSpPr/>
          <p:nvPr/>
        </p:nvSpPr>
        <p:spPr>
          <a:xfrm>
            <a:off x="8685513" y="4985457"/>
            <a:ext cx="2373727" cy="261941"/>
          </a:xfrm>
          <a:prstGeom prst="rect">
            <a:avLst/>
          </a:prstGeom>
          <a:solidFill>
            <a:srgbClr val="92BF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2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Микс , Использование, Качество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CFECCC7-D0CF-9E03-F74D-5B6F834CCBC2}"/>
              </a:ext>
            </a:extLst>
          </p:cNvPr>
          <p:cNvSpPr txBox="1"/>
          <p:nvPr/>
        </p:nvSpPr>
        <p:spPr>
          <a:xfrm>
            <a:off x="9962889" y="2344475"/>
            <a:ext cx="11175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7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Количество госпитализаций на 100 000 человек</a:t>
            </a:r>
            <a:endParaRPr kumimoji="0" lang="en-GB" sz="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2" name="Rectangle: Top Corners Rounded 161">
            <a:extLst>
              <a:ext uri="{FF2B5EF4-FFF2-40B4-BE49-F238E27FC236}">
                <a16:creationId xmlns:a16="http://schemas.microsoft.com/office/drawing/2014/main" id="{5F647C0A-0973-0743-1863-1FA58EB76A91}"/>
              </a:ext>
            </a:extLst>
          </p:cNvPr>
          <p:cNvSpPr/>
          <p:nvPr/>
        </p:nvSpPr>
        <p:spPr>
          <a:xfrm>
            <a:off x="9982311" y="2330943"/>
            <a:ext cx="1082741" cy="847934"/>
          </a:xfrm>
          <a:prstGeom prst="round2SameRect">
            <a:avLst/>
          </a:prstGeom>
          <a:noFill/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C48A78B6-6256-AE95-74B4-3B97A897A6C9}"/>
              </a:ext>
            </a:extLst>
          </p:cNvPr>
          <p:cNvCxnSpPr>
            <a:cxnSpLocks/>
          </p:cNvCxnSpPr>
          <p:nvPr/>
        </p:nvCxnSpPr>
        <p:spPr>
          <a:xfrm>
            <a:off x="10083539" y="2860258"/>
            <a:ext cx="885803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68D0173E-6E25-BC59-FEDA-D37B7A5FF4CD}"/>
              </a:ext>
            </a:extLst>
          </p:cNvPr>
          <p:cNvSpPr txBox="1"/>
          <p:nvPr/>
        </p:nvSpPr>
        <p:spPr>
          <a:xfrm>
            <a:off x="9924699" y="2681870"/>
            <a:ext cx="5505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7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Диабет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5083C8B-2D66-8951-1D09-1A8C277718FC}"/>
              </a:ext>
            </a:extLst>
          </p:cNvPr>
          <p:cNvSpPr txBox="1"/>
          <p:nvPr/>
        </p:nvSpPr>
        <p:spPr>
          <a:xfrm>
            <a:off x="10284893" y="2680299"/>
            <a:ext cx="5505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ХОЗЛ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DE09EA40-7314-17EB-1315-1AC47EDC231A}"/>
              </a:ext>
            </a:extLst>
          </p:cNvPr>
          <p:cNvSpPr txBox="1"/>
          <p:nvPr/>
        </p:nvSpPr>
        <p:spPr>
          <a:xfrm>
            <a:off x="10571726" y="2684697"/>
            <a:ext cx="5505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ГБ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8DA04FA9-71E5-E8B5-75A2-3199AACB697C}"/>
              </a:ext>
            </a:extLst>
          </p:cNvPr>
          <p:cNvSpPr txBox="1"/>
          <p:nvPr/>
        </p:nvSpPr>
        <p:spPr>
          <a:xfrm>
            <a:off x="10582226" y="2876263"/>
            <a:ext cx="550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176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31E2C57-46E8-E007-6A59-0E4F39A02CF9}"/>
              </a:ext>
            </a:extLst>
          </p:cNvPr>
          <p:cNvSpPr txBox="1"/>
          <p:nvPr/>
        </p:nvSpPr>
        <p:spPr>
          <a:xfrm>
            <a:off x="10277417" y="2875824"/>
            <a:ext cx="550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573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FA3F48A-FB20-D59A-90CA-4E92337D4EF6}"/>
              </a:ext>
            </a:extLst>
          </p:cNvPr>
          <p:cNvSpPr txBox="1"/>
          <p:nvPr/>
        </p:nvSpPr>
        <p:spPr>
          <a:xfrm>
            <a:off x="9920311" y="2872832"/>
            <a:ext cx="550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705</a:t>
            </a:r>
          </a:p>
        </p:txBody>
      </p:sp>
      <p:sp>
        <p:nvSpPr>
          <p:cNvPr id="175" name="Rectangle: Top Corners Rounded 174">
            <a:extLst>
              <a:ext uri="{FF2B5EF4-FFF2-40B4-BE49-F238E27FC236}">
                <a16:creationId xmlns:a16="http://schemas.microsoft.com/office/drawing/2014/main" id="{931AAFEE-6682-D657-1D12-7E23CACFC741}"/>
              </a:ext>
            </a:extLst>
          </p:cNvPr>
          <p:cNvSpPr/>
          <p:nvPr/>
        </p:nvSpPr>
        <p:spPr>
          <a:xfrm>
            <a:off x="8669883" y="2316437"/>
            <a:ext cx="607572" cy="86382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42658E62-4A8B-5AB8-3CB2-24530B5A94B4}"/>
              </a:ext>
            </a:extLst>
          </p:cNvPr>
          <p:cNvCxnSpPr>
            <a:cxnSpLocks/>
          </p:cNvCxnSpPr>
          <p:nvPr/>
        </p:nvCxnSpPr>
        <p:spPr>
          <a:xfrm>
            <a:off x="8790456" y="2833415"/>
            <a:ext cx="380629" cy="0"/>
          </a:xfrm>
          <a:prstGeom prst="line">
            <a:avLst/>
          </a:prstGeom>
          <a:ln w="12700"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5D0AFE23-2A46-94E8-934D-A36769B385FD}"/>
              </a:ext>
            </a:extLst>
          </p:cNvPr>
          <p:cNvSpPr txBox="1"/>
          <p:nvPr/>
        </p:nvSpPr>
        <p:spPr>
          <a:xfrm>
            <a:off x="8663877" y="2865166"/>
            <a:ext cx="6463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9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Высокий</a:t>
            </a:r>
            <a:endParaRPr kumimoji="0" lang="en-GB" sz="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6B32043E-DDA4-6F9C-A11B-D0A0268FB1E6}"/>
              </a:ext>
            </a:extLst>
          </p:cNvPr>
          <p:cNvSpPr txBox="1"/>
          <p:nvPr/>
        </p:nvSpPr>
        <p:spPr>
          <a:xfrm>
            <a:off x="8593721" y="2341536"/>
            <a:ext cx="7334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az-Cyrl-AZ" sz="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Применение фирменных лекарств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80" name="Rectangle: Top Corners Rounded 179">
            <a:extLst>
              <a:ext uri="{FF2B5EF4-FFF2-40B4-BE49-F238E27FC236}">
                <a16:creationId xmlns:a16="http://schemas.microsoft.com/office/drawing/2014/main" id="{B80AB8C6-EFAA-C062-8305-7B340DD6101C}"/>
              </a:ext>
            </a:extLst>
          </p:cNvPr>
          <p:cNvSpPr/>
          <p:nvPr/>
        </p:nvSpPr>
        <p:spPr>
          <a:xfrm>
            <a:off x="9329798" y="2319551"/>
            <a:ext cx="607572" cy="86382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B72AAF07-6566-A051-05E3-CF84E0C9D644}"/>
              </a:ext>
            </a:extLst>
          </p:cNvPr>
          <p:cNvCxnSpPr>
            <a:cxnSpLocks/>
          </p:cNvCxnSpPr>
          <p:nvPr/>
        </p:nvCxnSpPr>
        <p:spPr>
          <a:xfrm>
            <a:off x="9450371" y="2882249"/>
            <a:ext cx="380629" cy="0"/>
          </a:xfrm>
          <a:prstGeom prst="line">
            <a:avLst/>
          </a:prstGeom>
          <a:ln w="12700"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E0D6D0FD-95FD-ED00-5165-6A4C11B676F3}"/>
              </a:ext>
            </a:extLst>
          </p:cNvPr>
          <p:cNvSpPr txBox="1"/>
          <p:nvPr/>
        </p:nvSpPr>
        <p:spPr>
          <a:xfrm>
            <a:off x="9406903" y="2906093"/>
            <a:ext cx="459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</a:t>
            </a:r>
            <a:endParaRPr kumimoji="0" lang="en-GB" sz="9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E124EB89-C4EE-776B-18FA-B89663685054}"/>
              </a:ext>
            </a:extLst>
          </p:cNvPr>
          <p:cNvSpPr txBox="1"/>
          <p:nvPr/>
        </p:nvSpPr>
        <p:spPr>
          <a:xfrm>
            <a:off x="9253636" y="2344650"/>
            <a:ext cx="7334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Амбулаторные контакты на душу населения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D27AA1BF-42DF-DAF7-27E3-E65DB7BBF7CD}"/>
              </a:ext>
            </a:extLst>
          </p:cNvPr>
          <p:cNvCxnSpPr>
            <a:cxnSpLocks/>
          </p:cNvCxnSpPr>
          <p:nvPr/>
        </p:nvCxnSpPr>
        <p:spPr>
          <a:xfrm>
            <a:off x="2851253" y="2912717"/>
            <a:ext cx="1262847" cy="0"/>
          </a:xfrm>
          <a:prstGeom prst="line">
            <a:avLst/>
          </a:prstGeom>
          <a:noFill/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Box 227">
            <a:extLst>
              <a:ext uri="{FF2B5EF4-FFF2-40B4-BE49-F238E27FC236}">
                <a16:creationId xmlns:a16="http://schemas.microsoft.com/office/drawing/2014/main" id="{3C6EC1E2-3941-50B1-EFBA-D7253B64C43C}"/>
              </a:ext>
            </a:extLst>
          </p:cNvPr>
          <p:cNvSpPr txBox="1"/>
          <p:nvPr/>
        </p:nvSpPr>
        <p:spPr>
          <a:xfrm>
            <a:off x="8630924" y="5488931"/>
            <a:ext cx="9124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050"/>
              <a:defRPr/>
            </a:pPr>
            <a:r>
              <a:rPr lang="az-Cyrl-AZ" sz="100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Точность таргетинга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D75529D8-D6CE-216E-9E30-A834D6BFF9EF}"/>
              </a:ext>
            </a:extLst>
          </p:cNvPr>
          <p:cNvGrpSpPr/>
          <p:nvPr/>
        </p:nvGrpSpPr>
        <p:grpSpPr>
          <a:xfrm>
            <a:off x="8609895" y="5348272"/>
            <a:ext cx="824999" cy="950732"/>
            <a:chOff x="8896634" y="3764066"/>
            <a:chExt cx="1347389" cy="950732"/>
          </a:xfrm>
        </p:grpSpPr>
        <p:grpSp>
          <p:nvGrpSpPr>
            <p:cNvPr id="232" name="Google Shape;431;g30f1f9f5935_1_269">
              <a:extLst>
                <a:ext uri="{FF2B5EF4-FFF2-40B4-BE49-F238E27FC236}">
                  <a16:creationId xmlns:a16="http://schemas.microsoft.com/office/drawing/2014/main" id="{BCE0CC7B-82D6-085B-A81B-689C7A7D0046}"/>
                </a:ext>
              </a:extLst>
            </p:cNvPr>
            <p:cNvGrpSpPr/>
            <p:nvPr/>
          </p:nvGrpSpPr>
          <p:grpSpPr>
            <a:xfrm rot="10800000">
              <a:off x="9038747" y="3764066"/>
              <a:ext cx="1205276" cy="950732"/>
              <a:chOff x="3308725" y="2439944"/>
              <a:chExt cx="618025" cy="877200"/>
            </a:xfrm>
          </p:grpSpPr>
          <p:sp>
            <p:nvSpPr>
              <p:cNvPr id="239" name="Google Shape;432;g30f1f9f5935_1_269">
                <a:extLst>
                  <a:ext uri="{FF2B5EF4-FFF2-40B4-BE49-F238E27FC236}">
                    <a16:creationId xmlns:a16="http://schemas.microsoft.com/office/drawing/2014/main" id="{D75D6051-90B1-8CFB-9EE6-B21B8A2E4AE8}"/>
                  </a:ext>
                </a:extLst>
              </p:cNvPr>
              <p:cNvSpPr/>
              <p:nvPr/>
            </p:nvSpPr>
            <p:spPr>
              <a:xfrm>
                <a:off x="3308725" y="2439944"/>
                <a:ext cx="618025" cy="8772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noFill/>
              <a:ln w="19050" cap="flat" cmpd="sng">
                <a:solidFill>
                  <a:srgbClr val="A4946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Pts val="1800"/>
                  <a:buFont typeface="Montserrat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40" name="Google Shape;434;g30f1f9f5935_1_269">
                <a:extLst>
                  <a:ext uri="{FF2B5EF4-FFF2-40B4-BE49-F238E27FC236}">
                    <a16:creationId xmlns:a16="http://schemas.microsoft.com/office/drawing/2014/main" id="{9F02D3F3-C805-B131-E70B-B4AB1CD0855A}"/>
                  </a:ext>
                </a:extLst>
              </p:cNvPr>
              <p:cNvCxnSpPr/>
              <p:nvPr/>
            </p:nvCxnSpPr>
            <p:spPr>
              <a:xfrm>
                <a:off x="3365039" y="2766685"/>
                <a:ext cx="484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9A09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080B30CC-D6C0-2D74-5683-F116DDF4EB78}"/>
                </a:ext>
              </a:extLst>
            </p:cNvPr>
            <p:cNvSpPr txBox="1"/>
            <p:nvPr/>
          </p:nvSpPr>
          <p:spPr>
            <a:xfrm>
              <a:off x="8896634" y="3874061"/>
              <a:ext cx="83294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 Condensed"/>
                <a:buNone/>
                <a:tabLst/>
                <a:defRPr/>
              </a:pPr>
              <a:endPara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435;g30f1f9f5935_1_269">
              <a:extLst>
                <a:ext uri="{FF2B5EF4-FFF2-40B4-BE49-F238E27FC236}">
                  <a16:creationId xmlns:a16="http://schemas.microsoft.com/office/drawing/2014/main" id="{0678E9BF-731B-1FB3-2309-E0BF9920EF4B}"/>
                </a:ext>
              </a:extLst>
            </p:cNvPr>
            <p:cNvSpPr txBox="1"/>
            <p:nvPr/>
          </p:nvSpPr>
          <p:spPr>
            <a:xfrm>
              <a:off x="9275157" y="4391337"/>
              <a:ext cx="768771" cy="275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Low 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4" name="Arrow: Chevron 253">
            <a:extLst>
              <a:ext uri="{FF2B5EF4-FFF2-40B4-BE49-F238E27FC236}">
                <a16:creationId xmlns:a16="http://schemas.microsoft.com/office/drawing/2014/main" id="{F37A5112-1D69-A6D9-5640-A2DF316FC1B2}"/>
              </a:ext>
            </a:extLst>
          </p:cNvPr>
          <p:cNvSpPr/>
          <p:nvPr/>
        </p:nvSpPr>
        <p:spPr>
          <a:xfrm>
            <a:off x="10957115" y="1387717"/>
            <a:ext cx="1347591" cy="373881"/>
          </a:xfrm>
          <a:prstGeom prst="chevron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200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Результаты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47" name="TextBox 646">
            <a:extLst>
              <a:ext uri="{FF2B5EF4-FFF2-40B4-BE49-F238E27FC236}">
                <a16:creationId xmlns:a16="http://schemas.microsoft.com/office/drawing/2014/main" id="{43E2435D-8AD5-F645-FBF7-38F54C691DAF}"/>
              </a:ext>
            </a:extLst>
          </p:cNvPr>
          <p:cNvSpPr txBox="1"/>
          <p:nvPr/>
        </p:nvSpPr>
        <p:spPr>
          <a:xfrm>
            <a:off x="6074249" y="2787915"/>
            <a:ext cx="1224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12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На душу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48" name="TextBox 647">
            <a:extLst>
              <a:ext uri="{FF2B5EF4-FFF2-40B4-BE49-F238E27FC236}">
                <a16:creationId xmlns:a16="http://schemas.microsoft.com/office/drawing/2014/main" id="{F811E655-FDB1-F389-8566-C5F0900D7352}"/>
              </a:ext>
            </a:extLst>
          </p:cNvPr>
          <p:cNvSpPr txBox="1"/>
          <p:nvPr/>
        </p:nvSpPr>
        <p:spPr>
          <a:xfrm>
            <a:off x="6139544" y="5665248"/>
            <a:ext cx="1067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11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На одного получателя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49" name="TextBox 648">
            <a:extLst>
              <a:ext uri="{FF2B5EF4-FFF2-40B4-BE49-F238E27FC236}">
                <a16:creationId xmlns:a16="http://schemas.microsoft.com/office/drawing/2014/main" id="{1FE4DE97-E3FF-0936-449C-9003347E504F}"/>
              </a:ext>
            </a:extLst>
          </p:cNvPr>
          <p:cNvSpPr txBox="1"/>
          <p:nvPr/>
        </p:nvSpPr>
        <p:spPr>
          <a:xfrm>
            <a:off x="6074033" y="3838469"/>
            <a:ext cx="122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38,000</a:t>
            </a:r>
          </a:p>
        </p:txBody>
      </p:sp>
      <p:sp>
        <p:nvSpPr>
          <p:cNvPr id="650" name="TextBox 649">
            <a:extLst>
              <a:ext uri="{FF2B5EF4-FFF2-40B4-BE49-F238E27FC236}">
                <a16:creationId xmlns:a16="http://schemas.microsoft.com/office/drawing/2014/main" id="{95243B2E-5463-C89D-56F1-016D8CCEC592}"/>
              </a:ext>
            </a:extLst>
          </p:cNvPr>
          <p:cNvSpPr txBox="1"/>
          <p:nvPr/>
        </p:nvSpPr>
        <p:spPr>
          <a:xfrm>
            <a:off x="6127343" y="4133131"/>
            <a:ext cx="107914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105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За одного зачисленного студента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51" name="TextBox 650">
            <a:extLst>
              <a:ext uri="{FF2B5EF4-FFF2-40B4-BE49-F238E27FC236}">
                <a16:creationId xmlns:a16="http://schemas.microsoft.com/office/drawing/2014/main" id="{58BEB387-FC13-399B-6355-A1139F083841}"/>
              </a:ext>
            </a:extLst>
          </p:cNvPr>
          <p:cNvSpPr txBox="1"/>
          <p:nvPr/>
        </p:nvSpPr>
        <p:spPr>
          <a:xfrm>
            <a:off x="6144456" y="1976567"/>
            <a:ext cx="1031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b="1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сом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66" name="TextBox 665">
            <a:extLst>
              <a:ext uri="{FF2B5EF4-FFF2-40B4-BE49-F238E27FC236}">
                <a16:creationId xmlns:a16="http://schemas.microsoft.com/office/drawing/2014/main" id="{0AD9D51B-CA01-87F8-6234-C938B8F82E5B}"/>
              </a:ext>
            </a:extLst>
          </p:cNvPr>
          <p:cNvSpPr txBox="1"/>
          <p:nvPr/>
        </p:nvSpPr>
        <p:spPr>
          <a:xfrm>
            <a:off x="11039181" y="3797096"/>
            <a:ext cx="1183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105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Оценка 8 ниже базового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67" name="Google Shape;300;g30e946edf00_0_572">
            <a:extLst>
              <a:ext uri="{FF2B5EF4-FFF2-40B4-BE49-F238E27FC236}">
                <a16:creationId xmlns:a16="http://schemas.microsoft.com/office/drawing/2014/main" id="{86392197-3B24-E9AC-23A6-2349075AF49E}"/>
              </a:ext>
            </a:extLst>
          </p:cNvPr>
          <p:cNvSpPr txBox="1"/>
          <p:nvPr/>
        </p:nvSpPr>
        <p:spPr>
          <a:xfrm>
            <a:off x="10846996" y="4193426"/>
            <a:ext cx="99589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000000"/>
              </a:buClr>
              <a:buSzPts val="900"/>
              <a:defRPr/>
            </a:pPr>
            <a:r>
              <a:rPr lang="az-Cyrl-AZ" sz="90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Чтение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r">
              <a:spcBef>
                <a:spcPts val="500"/>
              </a:spcBef>
              <a:buClr>
                <a:srgbClr val="000000"/>
              </a:buClr>
              <a:buSzPts val="900"/>
              <a:defRPr/>
            </a:pPr>
            <a:r>
              <a:rPr lang="az-Cyrl-AZ" sz="90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Математика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668" name="Google Shape;301;g30e946edf00_0_572">
            <a:extLst>
              <a:ext uri="{FF2B5EF4-FFF2-40B4-BE49-F238E27FC236}">
                <a16:creationId xmlns:a16="http://schemas.microsoft.com/office/drawing/2014/main" id="{FD21397C-9B37-AE70-56A8-59B50083C2A8}"/>
              </a:ext>
            </a:extLst>
          </p:cNvPr>
          <p:cNvCxnSpPr>
            <a:cxnSpLocks/>
          </p:cNvCxnSpPr>
          <p:nvPr/>
        </p:nvCxnSpPr>
        <p:spPr>
          <a:xfrm flipV="1">
            <a:off x="11780227" y="4165684"/>
            <a:ext cx="0" cy="462800"/>
          </a:xfrm>
          <a:prstGeom prst="straightConnector1">
            <a:avLst/>
          </a:prstGeom>
          <a:noFill/>
          <a:ln w="9525" cap="flat" cmpd="sng">
            <a:solidFill>
              <a:srgbClr val="A9A09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9" name="Google Shape;302;g30e946edf00_0_572">
            <a:extLst>
              <a:ext uri="{FF2B5EF4-FFF2-40B4-BE49-F238E27FC236}">
                <a16:creationId xmlns:a16="http://schemas.microsoft.com/office/drawing/2014/main" id="{9495F9B2-9635-3941-9647-FDB326FDF66B}"/>
              </a:ext>
            </a:extLst>
          </p:cNvPr>
          <p:cNvSpPr txBox="1"/>
          <p:nvPr/>
        </p:nvSpPr>
        <p:spPr>
          <a:xfrm>
            <a:off x="11736917" y="4155238"/>
            <a:ext cx="417033" cy="494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900"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39%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53%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0" name="TextBox 669">
            <a:extLst>
              <a:ext uri="{FF2B5EF4-FFF2-40B4-BE49-F238E27FC236}">
                <a16:creationId xmlns:a16="http://schemas.microsoft.com/office/drawing/2014/main" id="{C8FA44F2-729D-7915-00A1-950F582B5034}"/>
              </a:ext>
            </a:extLst>
          </p:cNvPr>
          <p:cNvSpPr txBox="1"/>
          <p:nvPr/>
        </p:nvSpPr>
        <p:spPr>
          <a:xfrm>
            <a:off x="11079506" y="2329754"/>
            <a:ext cx="1099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Ожидаемая продолжительность здоровой жизни при рождении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92" name="TextBox 691">
            <a:extLst>
              <a:ext uri="{FF2B5EF4-FFF2-40B4-BE49-F238E27FC236}">
                <a16:creationId xmlns:a16="http://schemas.microsoft.com/office/drawing/2014/main" id="{476C4178-AEEA-3735-CD38-DAC881180862}"/>
              </a:ext>
            </a:extLst>
          </p:cNvPr>
          <p:cNvSpPr txBox="1"/>
          <p:nvPr/>
        </p:nvSpPr>
        <p:spPr>
          <a:xfrm>
            <a:off x="11459574" y="2876858"/>
            <a:ext cx="6060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63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0DB4E8-2FC0-7032-6200-43182AA3AA41}"/>
              </a:ext>
            </a:extLst>
          </p:cNvPr>
          <p:cNvSpPr txBox="1"/>
          <p:nvPr/>
        </p:nvSpPr>
        <p:spPr>
          <a:xfrm>
            <a:off x="272937" y="216090"/>
            <a:ext cx="11334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srgbClr val="9BBB59">
                    <a:lumMod val="75000"/>
                  </a:srgbClr>
                </a:solidFill>
                <a:latin typeface="Montserrat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Расходуйте достаточно и расходуйте правильно (с экономической отдачей, эффективно и справедливо) в социальных секторах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Montserrat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76F42-A05D-824D-E79D-611E0A07F34C}"/>
              </a:ext>
            </a:extLst>
          </p:cNvPr>
          <p:cNvSpPr txBox="1"/>
          <p:nvPr/>
        </p:nvSpPr>
        <p:spPr>
          <a:xfrm>
            <a:off x="11007651" y="5422891"/>
            <a:ext cx="11462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105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Денежная бедность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9B11C2-0095-7EC0-8980-2E02071FD9E8}"/>
              </a:ext>
            </a:extLst>
          </p:cNvPr>
          <p:cNvSpPr/>
          <p:nvPr/>
        </p:nvSpPr>
        <p:spPr>
          <a:xfrm>
            <a:off x="11132729" y="2330943"/>
            <a:ext cx="987294" cy="84113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D3AFAB-9683-8071-C68C-CC7BE2D02360}"/>
              </a:ext>
            </a:extLst>
          </p:cNvPr>
          <p:cNvSpPr/>
          <p:nvPr/>
        </p:nvSpPr>
        <p:spPr>
          <a:xfrm>
            <a:off x="11132052" y="3805182"/>
            <a:ext cx="987294" cy="950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D44AA7-A547-992C-02ED-76FF66035C18}"/>
              </a:ext>
            </a:extLst>
          </p:cNvPr>
          <p:cNvSpPr/>
          <p:nvPr/>
        </p:nvSpPr>
        <p:spPr>
          <a:xfrm>
            <a:off x="11111190" y="5400537"/>
            <a:ext cx="987294" cy="95054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BCD2974-7112-72D0-3C3E-6350E0F04BB0}"/>
              </a:ext>
            </a:extLst>
          </p:cNvPr>
          <p:cNvSpPr/>
          <p:nvPr/>
        </p:nvSpPr>
        <p:spPr>
          <a:xfrm>
            <a:off x="5321975" y="1958902"/>
            <a:ext cx="951860" cy="217015"/>
          </a:xfrm>
          <a:prstGeom prst="rect">
            <a:avLst/>
          </a:prstGeom>
          <a:solidFill>
            <a:srgbClr val="A9A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2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% источник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4BD34C-97A5-0379-54E3-C5806E068345}"/>
              </a:ext>
            </a:extLst>
          </p:cNvPr>
          <p:cNvSpPr/>
          <p:nvPr/>
        </p:nvSpPr>
        <p:spPr>
          <a:xfrm>
            <a:off x="4170660" y="1939498"/>
            <a:ext cx="1068680" cy="236616"/>
          </a:xfrm>
          <a:prstGeom prst="rect">
            <a:avLst/>
          </a:prstGeom>
          <a:solidFill>
            <a:srgbClr val="A9A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2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Исполнение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23696E-D7FA-FCA5-459D-A80E118DC5D0}"/>
              </a:ext>
            </a:extLst>
          </p:cNvPr>
          <p:cNvSpPr/>
          <p:nvPr/>
        </p:nvSpPr>
        <p:spPr>
          <a:xfrm>
            <a:off x="2778785" y="1942262"/>
            <a:ext cx="1346689" cy="236616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2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 категориям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E52269E-7787-1862-FFA9-F2777F0CE122}"/>
              </a:ext>
            </a:extLst>
          </p:cNvPr>
          <p:cNvSpPr/>
          <p:nvPr/>
        </p:nvSpPr>
        <p:spPr>
          <a:xfrm>
            <a:off x="1319279" y="1930052"/>
            <a:ext cx="1310900" cy="248826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2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 услугам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2F6336E-D194-61CE-8C52-44AE9E2A9609}"/>
              </a:ext>
            </a:extLst>
          </p:cNvPr>
          <p:cNvSpPr/>
          <p:nvPr/>
        </p:nvSpPr>
        <p:spPr>
          <a:xfrm>
            <a:off x="594533" y="1930052"/>
            <a:ext cx="612000" cy="254348"/>
          </a:xfrm>
          <a:prstGeom prst="rect">
            <a:avLst/>
          </a:prstGeom>
          <a:solidFill>
            <a:srgbClr val="4F62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33D06CF-F256-BCF2-5877-5B12EC6B3475}"/>
              </a:ext>
            </a:extLst>
          </p:cNvPr>
          <p:cNvSpPr/>
          <p:nvPr/>
        </p:nvSpPr>
        <p:spPr>
          <a:xfrm>
            <a:off x="7080595" y="1963785"/>
            <a:ext cx="1550411" cy="227714"/>
          </a:xfrm>
          <a:prstGeom prst="rect">
            <a:avLst/>
          </a:prstGeom>
          <a:solidFill>
            <a:srgbClr val="92BF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1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Доступность ресурсов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76BFB6-05AC-F490-F544-FBE777ADF1E1}"/>
              </a:ext>
            </a:extLst>
          </p:cNvPr>
          <p:cNvSpPr/>
          <p:nvPr/>
        </p:nvSpPr>
        <p:spPr>
          <a:xfrm>
            <a:off x="8693534" y="1972467"/>
            <a:ext cx="2373727" cy="209224"/>
          </a:xfrm>
          <a:prstGeom prst="rect">
            <a:avLst/>
          </a:prstGeom>
          <a:solidFill>
            <a:srgbClr val="92BF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2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Микс , Использование, Качество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03DB815-3E73-04F5-3309-531DE15BA879}"/>
              </a:ext>
            </a:extLst>
          </p:cNvPr>
          <p:cNvGrpSpPr/>
          <p:nvPr/>
        </p:nvGrpSpPr>
        <p:grpSpPr>
          <a:xfrm>
            <a:off x="7013612" y="3781264"/>
            <a:ext cx="716614" cy="938882"/>
            <a:chOff x="8574612" y="5766628"/>
            <a:chExt cx="887594" cy="690743"/>
          </a:xfrm>
        </p:grpSpPr>
        <p:sp>
          <p:nvSpPr>
            <p:cNvPr id="60" name="Google Shape;230;g30e946edf00_0_572">
              <a:extLst>
                <a:ext uri="{FF2B5EF4-FFF2-40B4-BE49-F238E27FC236}">
                  <a16:creationId xmlns:a16="http://schemas.microsoft.com/office/drawing/2014/main" id="{3F1EE7DD-E8C0-76ED-9D62-335C1F633AB4}"/>
                </a:ext>
              </a:extLst>
            </p:cNvPr>
            <p:cNvSpPr/>
            <p:nvPr/>
          </p:nvSpPr>
          <p:spPr>
            <a:xfrm rot="10800000">
              <a:off x="8632504" y="5766628"/>
              <a:ext cx="719783" cy="690743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rgbClr val="A9A0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800"/>
                <a:buFont typeface="Montserrat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32;g30e946edf00_0_572">
              <a:extLst>
                <a:ext uri="{FF2B5EF4-FFF2-40B4-BE49-F238E27FC236}">
                  <a16:creationId xmlns:a16="http://schemas.microsoft.com/office/drawing/2014/main" id="{6ABEA27E-1E1B-3516-178C-50B25B14AAC6}"/>
                </a:ext>
              </a:extLst>
            </p:cNvPr>
            <p:cNvSpPr txBox="1"/>
            <p:nvPr/>
          </p:nvSpPr>
          <p:spPr>
            <a:xfrm>
              <a:off x="8574612" y="5768693"/>
              <a:ext cx="887594" cy="4754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buClr>
                  <a:srgbClr val="000000"/>
                </a:buClr>
                <a:buSzPts val="900"/>
                <a:defRPr/>
              </a:pPr>
              <a:r>
                <a:rPr lang="ru-RU" sz="900" dirty="0">
                  <a:solidFill>
                    <a:prstClr val="black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Чистая посещаемость ECE (3-5 лет)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3" name="Google Shape;233;g30e946edf00_0_572">
              <a:extLst>
                <a:ext uri="{FF2B5EF4-FFF2-40B4-BE49-F238E27FC236}">
                  <a16:creationId xmlns:a16="http://schemas.microsoft.com/office/drawing/2014/main" id="{65FA95F8-9419-8F1C-57AF-26BEE3585B50}"/>
                </a:ext>
              </a:extLst>
            </p:cNvPr>
            <p:cNvSpPr txBox="1"/>
            <p:nvPr/>
          </p:nvSpPr>
          <p:spPr>
            <a:xfrm>
              <a:off x="8773301" y="6207344"/>
              <a:ext cx="460730" cy="226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39</a:t>
              </a:r>
              <a:endPara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2" name="Google Shape;300;g30e946edf00_0_572">
            <a:extLst>
              <a:ext uri="{FF2B5EF4-FFF2-40B4-BE49-F238E27FC236}">
                <a16:creationId xmlns:a16="http://schemas.microsoft.com/office/drawing/2014/main" id="{F6B70071-A48F-46B8-7009-E7C4363DE55C}"/>
              </a:ext>
            </a:extLst>
          </p:cNvPr>
          <p:cNvSpPr txBox="1"/>
          <p:nvPr/>
        </p:nvSpPr>
        <p:spPr>
          <a:xfrm>
            <a:off x="10886050" y="5789346"/>
            <a:ext cx="995890" cy="57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000000"/>
              </a:buClr>
              <a:buSzPts val="900"/>
              <a:defRPr/>
            </a:pPr>
            <a:r>
              <a:rPr lang="az-Cyrl-AZ" sz="90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Дети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r">
              <a:spcBef>
                <a:spcPts val="500"/>
              </a:spcBef>
              <a:buClr>
                <a:srgbClr val="000000"/>
              </a:buClr>
              <a:buSzPts val="900"/>
              <a:defRPr/>
            </a:pPr>
            <a:r>
              <a:rPr lang="az-Cyrl-AZ" sz="90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Трудоспосо</a:t>
            </a:r>
            <a:r>
              <a:rPr lang="en-US" sz="90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</a:t>
            </a:r>
            <a:r>
              <a:rPr lang="az-Cyrl-AZ" sz="90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бный возраст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75" name="Google Shape;301;g30e946edf00_0_572">
            <a:extLst>
              <a:ext uri="{FF2B5EF4-FFF2-40B4-BE49-F238E27FC236}">
                <a16:creationId xmlns:a16="http://schemas.microsoft.com/office/drawing/2014/main" id="{0BB74E12-A1DE-D99A-F028-8397C73DC4A2}"/>
              </a:ext>
            </a:extLst>
          </p:cNvPr>
          <p:cNvCxnSpPr>
            <a:cxnSpLocks/>
          </p:cNvCxnSpPr>
          <p:nvPr/>
        </p:nvCxnSpPr>
        <p:spPr>
          <a:xfrm flipV="1">
            <a:off x="11816829" y="5840654"/>
            <a:ext cx="0" cy="462800"/>
          </a:xfrm>
          <a:prstGeom prst="straightConnector1">
            <a:avLst/>
          </a:prstGeom>
          <a:noFill/>
          <a:ln w="9525" cap="flat" cmpd="sng">
            <a:solidFill>
              <a:srgbClr val="A9A09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302;g30e946edf00_0_572">
            <a:extLst>
              <a:ext uri="{FF2B5EF4-FFF2-40B4-BE49-F238E27FC236}">
                <a16:creationId xmlns:a16="http://schemas.microsoft.com/office/drawing/2014/main" id="{3266677A-0D65-AFD3-4322-46DFF894DBD0}"/>
              </a:ext>
            </a:extLst>
          </p:cNvPr>
          <p:cNvSpPr txBox="1"/>
          <p:nvPr/>
        </p:nvSpPr>
        <p:spPr>
          <a:xfrm>
            <a:off x="11758279" y="5830208"/>
            <a:ext cx="417033" cy="494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900"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37%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27%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D744543-0A86-0CFD-7798-23520FBDCC35}"/>
              </a:ext>
            </a:extLst>
          </p:cNvPr>
          <p:cNvSpPr txBox="1"/>
          <p:nvPr/>
        </p:nvSpPr>
        <p:spPr>
          <a:xfrm>
            <a:off x="9426183" y="5389515"/>
            <a:ext cx="9124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050"/>
              <a:defRPr/>
            </a:pPr>
            <a:r>
              <a:rPr lang="az-Cyrl-AZ" sz="100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Уровень  социального реестра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86E16BA-8039-6A33-219A-8BE443659974}"/>
              </a:ext>
            </a:extLst>
          </p:cNvPr>
          <p:cNvGrpSpPr/>
          <p:nvPr/>
        </p:nvGrpSpPr>
        <p:grpSpPr>
          <a:xfrm>
            <a:off x="9378173" y="5352110"/>
            <a:ext cx="882998" cy="950732"/>
            <a:chOff x="8896634" y="3764066"/>
            <a:chExt cx="1347389" cy="950732"/>
          </a:xfrm>
        </p:grpSpPr>
        <p:grpSp>
          <p:nvGrpSpPr>
            <p:cNvPr id="116" name="Google Shape;431;g30f1f9f5935_1_269">
              <a:extLst>
                <a:ext uri="{FF2B5EF4-FFF2-40B4-BE49-F238E27FC236}">
                  <a16:creationId xmlns:a16="http://schemas.microsoft.com/office/drawing/2014/main" id="{0878E798-6A90-42BE-14A9-9A4F022B6DFE}"/>
                </a:ext>
              </a:extLst>
            </p:cNvPr>
            <p:cNvGrpSpPr/>
            <p:nvPr/>
          </p:nvGrpSpPr>
          <p:grpSpPr>
            <a:xfrm rot="10800000">
              <a:off x="9038747" y="3764066"/>
              <a:ext cx="1205276" cy="950732"/>
              <a:chOff x="3308725" y="2439944"/>
              <a:chExt cx="618025" cy="877200"/>
            </a:xfrm>
          </p:grpSpPr>
          <p:sp>
            <p:nvSpPr>
              <p:cNvPr id="120" name="Google Shape;432;g30f1f9f5935_1_269">
                <a:extLst>
                  <a:ext uri="{FF2B5EF4-FFF2-40B4-BE49-F238E27FC236}">
                    <a16:creationId xmlns:a16="http://schemas.microsoft.com/office/drawing/2014/main" id="{6AEE2A7C-69FB-C92C-9C84-EFD71AEFA5EE}"/>
                  </a:ext>
                </a:extLst>
              </p:cNvPr>
              <p:cNvSpPr/>
              <p:nvPr/>
            </p:nvSpPr>
            <p:spPr>
              <a:xfrm>
                <a:off x="3308725" y="2439944"/>
                <a:ext cx="618025" cy="8772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noFill/>
              <a:ln w="19050" cap="flat" cmpd="sng">
                <a:solidFill>
                  <a:srgbClr val="A4946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Pts val="1800"/>
                  <a:buFont typeface="Montserrat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28" name="Google Shape;434;g30f1f9f5935_1_269">
                <a:extLst>
                  <a:ext uri="{FF2B5EF4-FFF2-40B4-BE49-F238E27FC236}">
                    <a16:creationId xmlns:a16="http://schemas.microsoft.com/office/drawing/2014/main" id="{53EBB678-7BB4-3874-30BD-FED51C7F7A0D}"/>
                  </a:ext>
                </a:extLst>
              </p:cNvPr>
              <p:cNvCxnSpPr/>
              <p:nvPr/>
            </p:nvCxnSpPr>
            <p:spPr>
              <a:xfrm>
                <a:off x="3365039" y="2766685"/>
                <a:ext cx="484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9A09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01E92EAC-B94F-6CFF-FE41-B31C5DCC6C53}"/>
                </a:ext>
              </a:extLst>
            </p:cNvPr>
            <p:cNvSpPr txBox="1"/>
            <p:nvPr/>
          </p:nvSpPr>
          <p:spPr>
            <a:xfrm>
              <a:off x="8896634" y="3874061"/>
              <a:ext cx="83294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 Condensed"/>
                <a:buNone/>
                <a:tabLst/>
                <a:defRPr/>
              </a:pPr>
              <a:endPara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Google Shape;435;g30f1f9f5935_1_269">
              <a:extLst>
                <a:ext uri="{FF2B5EF4-FFF2-40B4-BE49-F238E27FC236}">
                  <a16:creationId xmlns:a16="http://schemas.microsoft.com/office/drawing/2014/main" id="{1329C546-E835-A09E-76E1-EB754A4B75B4}"/>
                </a:ext>
              </a:extLst>
            </p:cNvPr>
            <p:cNvSpPr txBox="1"/>
            <p:nvPr/>
          </p:nvSpPr>
          <p:spPr>
            <a:xfrm>
              <a:off x="9275157" y="4391337"/>
              <a:ext cx="768771" cy="275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Low 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5F8EC1FB-378C-C62E-65A3-4EB94D4B37F4}"/>
              </a:ext>
            </a:extLst>
          </p:cNvPr>
          <p:cNvSpPr txBox="1"/>
          <p:nvPr/>
        </p:nvSpPr>
        <p:spPr>
          <a:xfrm>
            <a:off x="10219554" y="5451016"/>
            <a:ext cx="9124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050"/>
              <a:defRPr/>
            </a:pPr>
            <a:r>
              <a:rPr lang="az-Cyrl-AZ" sz="100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Досрочные
пенсионеры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5B49053-2C78-6C30-7C39-C7584031C922}"/>
              </a:ext>
            </a:extLst>
          </p:cNvPr>
          <p:cNvGrpSpPr/>
          <p:nvPr/>
        </p:nvGrpSpPr>
        <p:grpSpPr>
          <a:xfrm>
            <a:off x="10215962" y="5350850"/>
            <a:ext cx="824999" cy="950732"/>
            <a:chOff x="8896634" y="3764066"/>
            <a:chExt cx="1347389" cy="950732"/>
          </a:xfrm>
        </p:grpSpPr>
        <p:grpSp>
          <p:nvGrpSpPr>
            <p:cNvPr id="150" name="Google Shape;431;g30f1f9f5935_1_269">
              <a:extLst>
                <a:ext uri="{FF2B5EF4-FFF2-40B4-BE49-F238E27FC236}">
                  <a16:creationId xmlns:a16="http://schemas.microsoft.com/office/drawing/2014/main" id="{D3F02ED0-5921-692C-B48E-BBF31A4C5ED8}"/>
                </a:ext>
              </a:extLst>
            </p:cNvPr>
            <p:cNvGrpSpPr/>
            <p:nvPr/>
          </p:nvGrpSpPr>
          <p:grpSpPr>
            <a:xfrm rot="10800000">
              <a:off x="9038747" y="3764066"/>
              <a:ext cx="1205276" cy="950732"/>
              <a:chOff x="3308725" y="2439944"/>
              <a:chExt cx="618025" cy="877200"/>
            </a:xfrm>
          </p:grpSpPr>
          <p:sp>
            <p:nvSpPr>
              <p:cNvPr id="156" name="Google Shape;432;g30f1f9f5935_1_269">
                <a:extLst>
                  <a:ext uri="{FF2B5EF4-FFF2-40B4-BE49-F238E27FC236}">
                    <a16:creationId xmlns:a16="http://schemas.microsoft.com/office/drawing/2014/main" id="{754DCE38-001E-06BC-3FEC-9CB8CBD589CF}"/>
                  </a:ext>
                </a:extLst>
              </p:cNvPr>
              <p:cNvSpPr/>
              <p:nvPr/>
            </p:nvSpPr>
            <p:spPr>
              <a:xfrm>
                <a:off x="3308725" y="2439944"/>
                <a:ext cx="618025" cy="8772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noFill/>
              <a:ln w="19050" cap="flat" cmpd="sng">
                <a:solidFill>
                  <a:srgbClr val="A4946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Pts val="1800"/>
                  <a:buFont typeface="Montserrat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7" name="Google Shape;434;g30f1f9f5935_1_269">
                <a:extLst>
                  <a:ext uri="{FF2B5EF4-FFF2-40B4-BE49-F238E27FC236}">
                    <a16:creationId xmlns:a16="http://schemas.microsoft.com/office/drawing/2014/main" id="{99FAE05F-1AF3-C768-AF41-F0D38DB59F44}"/>
                  </a:ext>
                </a:extLst>
              </p:cNvPr>
              <p:cNvCxnSpPr/>
              <p:nvPr/>
            </p:nvCxnSpPr>
            <p:spPr>
              <a:xfrm>
                <a:off x="3365039" y="2766685"/>
                <a:ext cx="484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9A09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183FCC1C-C208-15E0-691A-D57D7183B114}"/>
                </a:ext>
              </a:extLst>
            </p:cNvPr>
            <p:cNvSpPr txBox="1"/>
            <p:nvPr/>
          </p:nvSpPr>
          <p:spPr>
            <a:xfrm>
              <a:off x="8896634" y="3874061"/>
              <a:ext cx="83294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 Condensed"/>
                <a:buNone/>
                <a:tabLst/>
                <a:defRPr/>
              </a:pPr>
              <a:endPara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35;g30f1f9f5935_1_269">
              <a:extLst>
                <a:ext uri="{FF2B5EF4-FFF2-40B4-BE49-F238E27FC236}">
                  <a16:creationId xmlns:a16="http://schemas.microsoft.com/office/drawing/2014/main" id="{22E0FD2C-67D9-FC95-9510-D62546579E19}"/>
                </a:ext>
              </a:extLst>
            </p:cNvPr>
            <p:cNvSpPr txBox="1"/>
            <p:nvPr/>
          </p:nvSpPr>
          <p:spPr>
            <a:xfrm>
              <a:off x="9275157" y="4391337"/>
              <a:ext cx="768771" cy="275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59% 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973932A-D30B-208C-55C1-D8AD31E7C8E9}"/>
              </a:ext>
            </a:extLst>
          </p:cNvPr>
          <p:cNvSpPr txBox="1"/>
          <p:nvPr/>
        </p:nvSpPr>
        <p:spPr>
          <a:xfrm>
            <a:off x="5232761" y="3817382"/>
            <a:ext cx="617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1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Правительство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E7846E-E5FC-0C8C-EB6D-9F9E85AA3B1E}"/>
              </a:ext>
            </a:extLst>
          </p:cNvPr>
          <p:cNvSpPr txBox="1"/>
          <p:nvPr/>
        </p:nvSpPr>
        <p:spPr>
          <a:xfrm>
            <a:off x="4228358" y="5480197"/>
            <a:ext cx="617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1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Правительство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A9B28B-664D-BC6B-D70F-7BC4485B2F5B}"/>
              </a:ext>
            </a:extLst>
          </p:cNvPr>
          <p:cNvSpPr txBox="1"/>
          <p:nvPr/>
        </p:nvSpPr>
        <p:spPr>
          <a:xfrm>
            <a:off x="5673858" y="3818307"/>
            <a:ext cx="676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1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Домохозяйств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AA4B01-74D8-69D9-6F9C-7613B01AECCD}"/>
              </a:ext>
            </a:extLst>
          </p:cNvPr>
          <p:cNvSpPr/>
          <p:nvPr/>
        </p:nvSpPr>
        <p:spPr>
          <a:xfrm>
            <a:off x="5313954" y="3417409"/>
            <a:ext cx="951860" cy="217015"/>
          </a:xfrm>
          <a:prstGeom prst="rect">
            <a:avLst/>
          </a:prstGeom>
          <a:solidFill>
            <a:srgbClr val="A9A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2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% источник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ED940B-0C25-97CA-CC6A-418F6B596529}"/>
              </a:ext>
            </a:extLst>
          </p:cNvPr>
          <p:cNvSpPr/>
          <p:nvPr/>
        </p:nvSpPr>
        <p:spPr>
          <a:xfrm>
            <a:off x="4162639" y="3398005"/>
            <a:ext cx="1068680" cy="236616"/>
          </a:xfrm>
          <a:prstGeom prst="rect">
            <a:avLst/>
          </a:prstGeom>
          <a:solidFill>
            <a:srgbClr val="A9A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2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Исполнение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A1ECBD-8B9A-D4A4-124C-5CB39FC61A8A}"/>
              </a:ext>
            </a:extLst>
          </p:cNvPr>
          <p:cNvSpPr/>
          <p:nvPr/>
        </p:nvSpPr>
        <p:spPr>
          <a:xfrm>
            <a:off x="2770764" y="3400769"/>
            <a:ext cx="1346689" cy="236616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2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 категориям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827FD3-43B0-433A-BCF6-195CA6CE301F}"/>
              </a:ext>
            </a:extLst>
          </p:cNvPr>
          <p:cNvSpPr/>
          <p:nvPr/>
        </p:nvSpPr>
        <p:spPr>
          <a:xfrm>
            <a:off x="1311258" y="3388559"/>
            <a:ext cx="1310900" cy="248826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2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 услугам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91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extLst>
              <a:ext uri="{FF2B5EF4-FFF2-40B4-BE49-F238E27FC236}">
                <a16:creationId xmlns:a16="http://schemas.microsoft.com/office/drawing/2014/main" id="{DA533CB8-B118-2B43-9FC9-3CA89390C32D}"/>
              </a:ext>
            </a:extLst>
          </p:cNvPr>
          <p:cNvSpPr txBox="1"/>
          <p:nvPr/>
        </p:nvSpPr>
        <p:spPr>
          <a:xfrm>
            <a:off x="1134616" y="2313929"/>
            <a:ext cx="84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Стаци</a:t>
            </a:r>
            <a:r>
              <a:rPr lang="en-US" sz="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-</a:t>
            </a:r>
          </a:p>
          <a:p>
            <a:pPr lvl="0" algn="ctr">
              <a:defRPr/>
            </a:pPr>
            <a:r>
              <a:rPr lang="az-Cyrl-AZ" sz="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онар</a:t>
            </a:r>
            <a:endParaRPr kumimoji="0" lang="en-GB" sz="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05" name="Arrow: Up 404">
            <a:extLst>
              <a:ext uri="{FF2B5EF4-FFF2-40B4-BE49-F238E27FC236}">
                <a16:creationId xmlns:a16="http://schemas.microsoft.com/office/drawing/2014/main" id="{C70697F4-C4B6-BBB4-9F68-2D6CF2ECA134}"/>
              </a:ext>
            </a:extLst>
          </p:cNvPr>
          <p:cNvSpPr/>
          <p:nvPr/>
        </p:nvSpPr>
        <p:spPr>
          <a:xfrm rot="10800000">
            <a:off x="5894184" y="2773642"/>
            <a:ext cx="179879" cy="245883"/>
          </a:xfrm>
          <a:prstGeom prst="upArrow">
            <a:avLst/>
          </a:prstGeom>
          <a:solidFill>
            <a:srgbClr val="71A74D"/>
          </a:solidFill>
          <a:ln>
            <a:solidFill>
              <a:srgbClr val="71A7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8A8A57-1B1E-28F3-0AB4-5E2F2914DDB8}"/>
              </a:ext>
            </a:extLst>
          </p:cNvPr>
          <p:cNvSpPr/>
          <p:nvPr/>
        </p:nvSpPr>
        <p:spPr>
          <a:xfrm>
            <a:off x="5567341" y="2773445"/>
            <a:ext cx="301491" cy="226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EEC0455-8E93-12E4-2F12-DBE8E58E187C}"/>
              </a:ext>
            </a:extLst>
          </p:cNvPr>
          <p:cNvSpPr/>
          <p:nvPr/>
        </p:nvSpPr>
        <p:spPr>
          <a:xfrm>
            <a:off x="0" y="0"/>
            <a:ext cx="12192000" cy="128421"/>
          </a:xfrm>
          <a:prstGeom prst="rect">
            <a:avLst/>
          </a:prstGeom>
          <a:solidFill>
            <a:srgbClr val="70AD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29D74A1-C294-C8A6-D844-EAD28753ADA6}"/>
              </a:ext>
            </a:extLst>
          </p:cNvPr>
          <p:cNvSpPr/>
          <p:nvPr/>
        </p:nvSpPr>
        <p:spPr>
          <a:xfrm>
            <a:off x="681075" y="2749655"/>
            <a:ext cx="207877" cy="158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9BD6E7C-00C7-DD23-EC1E-CCE911DF1250}"/>
              </a:ext>
            </a:extLst>
          </p:cNvPr>
          <p:cNvSpPr txBox="1"/>
          <p:nvPr/>
        </p:nvSpPr>
        <p:spPr>
          <a:xfrm>
            <a:off x="654641" y="2710412"/>
            <a:ext cx="28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36" name="Rectangle: Top Corners Rounded 135">
            <a:extLst>
              <a:ext uri="{FF2B5EF4-FFF2-40B4-BE49-F238E27FC236}">
                <a16:creationId xmlns:a16="http://schemas.microsoft.com/office/drawing/2014/main" id="{222F6212-F830-7911-11C0-F87D76D3C724}"/>
              </a:ext>
            </a:extLst>
          </p:cNvPr>
          <p:cNvSpPr/>
          <p:nvPr/>
        </p:nvSpPr>
        <p:spPr>
          <a:xfrm>
            <a:off x="592347" y="2233713"/>
            <a:ext cx="612000" cy="946534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F158122C-6302-CBF2-08D1-92ACE95B8254}"/>
              </a:ext>
            </a:extLst>
          </p:cNvPr>
          <p:cNvCxnSpPr>
            <a:cxnSpLocks/>
          </p:cNvCxnSpPr>
          <p:nvPr/>
        </p:nvCxnSpPr>
        <p:spPr>
          <a:xfrm>
            <a:off x="710247" y="2699757"/>
            <a:ext cx="375171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Rectangle: Top Corners Rounded 297">
            <a:extLst>
              <a:ext uri="{FF2B5EF4-FFF2-40B4-BE49-F238E27FC236}">
                <a16:creationId xmlns:a16="http://schemas.microsoft.com/office/drawing/2014/main" id="{1CE7AFD5-2379-3322-48F9-D5C630FCD555}"/>
              </a:ext>
            </a:extLst>
          </p:cNvPr>
          <p:cNvSpPr/>
          <p:nvPr/>
        </p:nvSpPr>
        <p:spPr>
          <a:xfrm>
            <a:off x="5323738" y="2222950"/>
            <a:ext cx="945394" cy="96315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8FD77E76-1DE6-56E8-1321-D4F2BB2349CA}"/>
              </a:ext>
            </a:extLst>
          </p:cNvPr>
          <p:cNvCxnSpPr>
            <a:cxnSpLocks/>
          </p:cNvCxnSpPr>
          <p:nvPr/>
        </p:nvCxnSpPr>
        <p:spPr>
          <a:xfrm>
            <a:off x="5379745" y="2711194"/>
            <a:ext cx="821392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xtBox 300">
            <a:extLst>
              <a:ext uri="{FF2B5EF4-FFF2-40B4-BE49-F238E27FC236}">
                <a16:creationId xmlns:a16="http://schemas.microsoft.com/office/drawing/2014/main" id="{FEB23010-E67D-588D-65A4-8C5CF0FC5AC3}"/>
              </a:ext>
            </a:extLst>
          </p:cNvPr>
          <p:cNvSpPr txBox="1"/>
          <p:nvPr/>
        </p:nvSpPr>
        <p:spPr>
          <a:xfrm>
            <a:off x="5397381" y="2765576"/>
            <a:ext cx="391583" cy="27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53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82B0B563-3153-38BA-7402-1FEAB5DB84B5}"/>
              </a:ext>
            </a:extLst>
          </p:cNvPr>
          <p:cNvSpPr/>
          <p:nvPr/>
        </p:nvSpPr>
        <p:spPr>
          <a:xfrm>
            <a:off x="5313954" y="3413835"/>
            <a:ext cx="951860" cy="226722"/>
          </a:xfrm>
          <a:prstGeom prst="rect">
            <a:avLst/>
          </a:prstGeom>
          <a:solidFill>
            <a:srgbClr val="A9A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% Source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31" name="Rectangle: Top Corners Rounded 230">
            <a:extLst>
              <a:ext uri="{FF2B5EF4-FFF2-40B4-BE49-F238E27FC236}">
                <a16:creationId xmlns:a16="http://schemas.microsoft.com/office/drawing/2014/main" id="{F3215338-A213-5B74-5833-E3D5BC15F612}"/>
              </a:ext>
            </a:extLst>
          </p:cNvPr>
          <p:cNvSpPr/>
          <p:nvPr/>
        </p:nvSpPr>
        <p:spPr>
          <a:xfrm>
            <a:off x="4148968" y="2231905"/>
            <a:ext cx="1088296" cy="954195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8205BF11-905C-2263-0732-33496D415DAC}"/>
              </a:ext>
            </a:extLst>
          </p:cNvPr>
          <p:cNvCxnSpPr>
            <a:cxnSpLocks/>
          </p:cNvCxnSpPr>
          <p:nvPr/>
        </p:nvCxnSpPr>
        <p:spPr>
          <a:xfrm>
            <a:off x="4269844" y="2786764"/>
            <a:ext cx="863661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8A16ADE-8A1B-1413-6C19-61B999D71836}"/>
              </a:ext>
            </a:extLst>
          </p:cNvPr>
          <p:cNvSpPr txBox="1"/>
          <p:nvPr/>
        </p:nvSpPr>
        <p:spPr>
          <a:xfrm>
            <a:off x="4143938" y="2426220"/>
            <a:ext cx="601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1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Мз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146CE-D8B5-41FE-6B21-44AF42B8D54D}"/>
              </a:ext>
            </a:extLst>
          </p:cNvPr>
          <p:cNvSpPr txBox="1"/>
          <p:nvPr/>
        </p:nvSpPr>
        <p:spPr>
          <a:xfrm>
            <a:off x="4610595" y="2264089"/>
            <a:ext cx="601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1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Страховой фонд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9C3580-0DCE-8337-EBB6-E8A806D6435F}"/>
              </a:ext>
            </a:extLst>
          </p:cNvPr>
          <p:cNvSpPr txBox="1"/>
          <p:nvPr/>
        </p:nvSpPr>
        <p:spPr>
          <a:xfrm>
            <a:off x="4255227" y="2788980"/>
            <a:ext cx="460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86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A56C27-D831-3F08-39BF-8DFAB0775B9F}"/>
              </a:ext>
            </a:extLst>
          </p:cNvPr>
          <p:cNvSpPr txBox="1"/>
          <p:nvPr/>
        </p:nvSpPr>
        <p:spPr>
          <a:xfrm>
            <a:off x="4620286" y="2785217"/>
            <a:ext cx="460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95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A308409-8B30-1766-B6D7-E5FF2344DA95}"/>
              </a:ext>
            </a:extLst>
          </p:cNvPr>
          <p:cNvSpPr/>
          <p:nvPr/>
        </p:nvSpPr>
        <p:spPr>
          <a:xfrm>
            <a:off x="4162639" y="3404137"/>
            <a:ext cx="1068680" cy="236616"/>
          </a:xfrm>
          <a:prstGeom prst="rect">
            <a:avLst/>
          </a:prstGeom>
          <a:solidFill>
            <a:srgbClr val="A9A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Execution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7" name="Rectangle: Top Corners Rounded 66">
            <a:extLst>
              <a:ext uri="{FF2B5EF4-FFF2-40B4-BE49-F238E27FC236}">
                <a16:creationId xmlns:a16="http://schemas.microsoft.com/office/drawing/2014/main" id="{7211F312-7BD9-104B-1272-125BF85335F9}"/>
              </a:ext>
            </a:extLst>
          </p:cNvPr>
          <p:cNvSpPr/>
          <p:nvPr/>
        </p:nvSpPr>
        <p:spPr>
          <a:xfrm>
            <a:off x="1320782" y="2247545"/>
            <a:ext cx="1306114" cy="931331"/>
          </a:xfrm>
          <a:prstGeom prst="round2SameRect">
            <a:avLst/>
          </a:prstGeom>
          <a:noFill/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AF91DE6-7CA2-F193-6DA4-AA5F73D00509}"/>
              </a:ext>
            </a:extLst>
          </p:cNvPr>
          <p:cNvCxnSpPr>
            <a:cxnSpLocks/>
          </p:cNvCxnSpPr>
          <p:nvPr/>
        </p:nvCxnSpPr>
        <p:spPr>
          <a:xfrm>
            <a:off x="1472895" y="2734470"/>
            <a:ext cx="942172" cy="0"/>
          </a:xfrm>
          <a:prstGeom prst="line">
            <a:avLst/>
          </a:prstGeom>
          <a:noFill/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73344939-0ADE-9082-5BDC-13DEB0626AEB}"/>
              </a:ext>
            </a:extLst>
          </p:cNvPr>
          <p:cNvSpPr/>
          <p:nvPr/>
        </p:nvSpPr>
        <p:spPr>
          <a:xfrm>
            <a:off x="2770764" y="3406901"/>
            <a:ext cx="1346689" cy="236616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By Category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340A9A0-3834-C440-B121-A4150E077075}"/>
              </a:ext>
            </a:extLst>
          </p:cNvPr>
          <p:cNvSpPr txBox="1"/>
          <p:nvPr/>
        </p:nvSpPr>
        <p:spPr>
          <a:xfrm>
            <a:off x="1637906" y="2264089"/>
            <a:ext cx="63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Амбулаторный больной</a:t>
            </a:r>
            <a:endParaRPr kumimoji="0" lang="en-GB" sz="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260808F-C0B6-E9DF-7CD1-107394FDC14D}"/>
              </a:ext>
            </a:extLst>
          </p:cNvPr>
          <p:cNvSpPr txBox="1"/>
          <p:nvPr/>
        </p:nvSpPr>
        <p:spPr>
          <a:xfrm>
            <a:off x="2063061" y="2369546"/>
            <a:ext cx="651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Предотвращение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B4700B8-B30F-62D7-96AA-D9206DC63120}"/>
              </a:ext>
            </a:extLst>
          </p:cNvPr>
          <p:cNvSpPr txBox="1"/>
          <p:nvPr/>
        </p:nvSpPr>
        <p:spPr>
          <a:xfrm>
            <a:off x="2893982" y="2287859"/>
            <a:ext cx="1175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9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Медицинские товары (включая фармацевтические препараты)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C2F6C92-FFCC-1345-D5F4-98DCCFAB9899}"/>
              </a:ext>
            </a:extLst>
          </p:cNvPr>
          <p:cNvSpPr txBox="1"/>
          <p:nvPr/>
        </p:nvSpPr>
        <p:spPr>
          <a:xfrm>
            <a:off x="3337718" y="2907433"/>
            <a:ext cx="294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8AAF583-ECEC-EF81-2CB9-6F01A553E5FD}"/>
              </a:ext>
            </a:extLst>
          </p:cNvPr>
          <p:cNvSpPr txBox="1"/>
          <p:nvPr/>
        </p:nvSpPr>
        <p:spPr>
          <a:xfrm>
            <a:off x="1802984" y="2765576"/>
            <a:ext cx="38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27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54791F2-6016-6B9A-6712-4B5A59B12CF2}"/>
              </a:ext>
            </a:extLst>
          </p:cNvPr>
          <p:cNvSpPr txBox="1"/>
          <p:nvPr/>
        </p:nvSpPr>
        <p:spPr>
          <a:xfrm>
            <a:off x="1392361" y="2789879"/>
            <a:ext cx="38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52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A029E30-71C3-3452-C6F9-2A53FDF7F0F7}"/>
              </a:ext>
            </a:extLst>
          </p:cNvPr>
          <p:cNvSpPr txBox="1"/>
          <p:nvPr/>
        </p:nvSpPr>
        <p:spPr>
          <a:xfrm>
            <a:off x="2212781" y="2770754"/>
            <a:ext cx="38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D828BBB-A14D-CCE1-EE7C-0137FC2A986B}"/>
              </a:ext>
            </a:extLst>
          </p:cNvPr>
          <p:cNvSpPr txBox="1"/>
          <p:nvPr/>
        </p:nvSpPr>
        <p:spPr>
          <a:xfrm>
            <a:off x="5256529" y="2307042"/>
            <a:ext cx="617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1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Правительство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C5C3D52-F98E-91C9-CE90-885BAEFA0249}"/>
              </a:ext>
            </a:extLst>
          </p:cNvPr>
          <p:cNvSpPr txBox="1"/>
          <p:nvPr/>
        </p:nvSpPr>
        <p:spPr>
          <a:xfrm>
            <a:off x="5692878" y="2319450"/>
            <a:ext cx="676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1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Домохозяйств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E6E1833-5753-A3C2-716A-08DE0E0D6E29}"/>
              </a:ext>
            </a:extLst>
          </p:cNvPr>
          <p:cNvSpPr txBox="1"/>
          <p:nvPr/>
        </p:nvSpPr>
        <p:spPr>
          <a:xfrm>
            <a:off x="5686094" y="2762138"/>
            <a:ext cx="621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11710C9F-ACCE-E792-6840-EB506EEE1DFE}"/>
              </a:ext>
            </a:extLst>
          </p:cNvPr>
          <p:cNvSpPr txBox="1"/>
          <p:nvPr/>
        </p:nvSpPr>
        <p:spPr>
          <a:xfrm>
            <a:off x="596907" y="2265424"/>
            <a:ext cx="62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GHE % GGE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2B4AA6E9-CD67-72A4-9768-75F30CEEA334}"/>
              </a:ext>
            </a:extLst>
          </p:cNvPr>
          <p:cNvSpPr txBox="1"/>
          <p:nvPr/>
        </p:nvSpPr>
        <p:spPr>
          <a:xfrm>
            <a:off x="673674" y="2755014"/>
            <a:ext cx="41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8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14" name="Arrow: Pentagon 513">
            <a:extLst>
              <a:ext uri="{FF2B5EF4-FFF2-40B4-BE49-F238E27FC236}">
                <a16:creationId xmlns:a16="http://schemas.microsoft.com/office/drawing/2014/main" id="{70E29FDC-5FA9-F347-3CE3-D85CD189045A}"/>
              </a:ext>
            </a:extLst>
          </p:cNvPr>
          <p:cNvSpPr/>
          <p:nvPr/>
        </p:nvSpPr>
        <p:spPr>
          <a:xfrm>
            <a:off x="-147781" y="1399129"/>
            <a:ext cx="1616960" cy="346761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15" name="Arrow: Chevron 514">
            <a:extLst>
              <a:ext uri="{FF2B5EF4-FFF2-40B4-BE49-F238E27FC236}">
                <a16:creationId xmlns:a16="http://schemas.microsoft.com/office/drawing/2014/main" id="{532199BE-A0B8-D784-469E-2971CC74B6EB}"/>
              </a:ext>
            </a:extLst>
          </p:cNvPr>
          <p:cNvSpPr/>
          <p:nvPr/>
        </p:nvSpPr>
        <p:spPr>
          <a:xfrm>
            <a:off x="1391298" y="1389985"/>
            <a:ext cx="2864571" cy="375027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16" name="Arrow: Chevron 515">
            <a:extLst>
              <a:ext uri="{FF2B5EF4-FFF2-40B4-BE49-F238E27FC236}">
                <a16:creationId xmlns:a16="http://schemas.microsoft.com/office/drawing/2014/main" id="{FD94A614-3CBC-ACFD-6DCD-B0F084271537}"/>
              </a:ext>
            </a:extLst>
          </p:cNvPr>
          <p:cNvSpPr/>
          <p:nvPr/>
        </p:nvSpPr>
        <p:spPr>
          <a:xfrm>
            <a:off x="4269844" y="1389985"/>
            <a:ext cx="2521858" cy="375027"/>
          </a:xfrm>
          <a:prstGeom prst="chevron">
            <a:avLst/>
          </a:prstGeom>
          <a:solidFill>
            <a:srgbClr val="A4946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17" name="Arrow: Chevron 516">
            <a:extLst>
              <a:ext uri="{FF2B5EF4-FFF2-40B4-BE49-F238E27FC236}">
                <a16:creationId xmlns:a16="http://schemas.microsoft.com/office/drawing/2014/main" id="{518F05C6-3301-52EB-BC86-62A83E137BE4}"/>
              </a:ext>
            </a:extLst>
          </p:cNvPr>
          <p:cNvSpPr/>
          <p:nvPr/>
        </p:nvSpPr>
        <p:spPr>
          <a:xfrm>
            <a:off x="6791702" y="1386036"/>
            <a:ext cx="4287804" cy="395726"/>
          </a:xfrm>
          <a:prstGeom prst="chevron">
            <a:avLst/>
          </a:prstGeom>
          <a:solidFill>
            <a:srgbClr val="92BF7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FBC75808-810D-61A6-C2A6-4962C4EA4E39}"/>
              </a:ext>
            </a:extLst>
          </p:cNvPr>
          <p:cNvSpPr txBox="1"/>
          <p:nvPr/>
        </p:nvSpPr>
        <p:spPr>
          <a:xfrm>
            <a:off x="6075586" y="2409028"/>
            <a:ext cx="1224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4,200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3078AD0E-910A-DF8D-8A9B-8E9A40BE3149}"/>
              </a:ext>
            </a:extLst>
          </p:cNvPr>
          <p:cNvSpPr txBox="1"/>
          <p:nvPr/>
        </p:nvSpPr>
        <p:spPr>
          <a:xfrm>
            <a:off x="5154631" y="1438524"/>
            <a:ext cx="858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az-Cyrl-AZ" sz="1200" b="1" i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Тратить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576FD955-9900-35AF-43B5-7C14435AEFB1}"/>
              </a:ext>
            </a:extLst>
          </p:cNvPr>
          <p:cNvSpPr txBox="1"/>
          <p:nvPr/>
        </p:nvSpPr>
        <p:spPr>
          <a:xfrm rot="16200000">
            <a:off x="-175946" y="2336835"/>
            <a:ext cx="9631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az-Cyrl-AZ" sz="1200" b="1" i="1" dirty="0">
                <a:solidFill>
                  <a:srgbClr val="9BBB59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Здоровье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7E16D1D8-F88D-2F2F-66CD-590CD924F10F}"/>
              </a:ext>
            </a:extLst>
          </p:cNvPr>
          <p:cNvSpPr txBox="1"/>
          <p:nvPr/>
        </p:nvSpPr>
        <p:spPr>
          <a:xfrm>
            <a:off x="-9397" y="1432582"/>
            <a:ext cx="1326806" cy="28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az-Cyrl-AZ" sz="1200" b="1" i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Выделить в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25" name="TextBox 524">
            <a:extLst>
              <a:ext uri="{FF2B5EF4-FFF2-40B4-BE49-F238E27FC236}">
                <a16:creationId xmlns:a16="http://schemas.microsoft.com/office/drawing/2014/main" id="{DFDD3FA4-4793-C071-0BB7-6E35EEBEB40C}"/>
              </a:ext>
            </a:extLst>
          </p:cNvPr>
          <p:cNvSpPr txBox="1"/>
          <p:nvPr/>
        </p:nvSpPr>
        <p:spPr>
          <a:xfrm>
            <a:off x="1504055" y="1447850"/>
            <a:ext cx="2446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az-Cyrl-AZ" sz="1200" b="1" i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Распределение внутри секторов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45" name="Rectangle 544">
            <a:extLst>
              <a:ext uri="{FF2B5EF4-FFF2-40B4-BE49-F238E27FC236}">
                <a16:creationId xmlns:a16="http://schemas.microsoft.com/office/drawing/2014/main" id="{E4814EDB-1C1F-261E-55A1-58598243D9F6}"/>
              </a:ext>
            </a:extLst>
          </p:cNvPr>
          <p:cNvSpPr/>
          <p:nvPr/>
        </p:nvSpPr>
        <p:spPr>
          <a:xfrm>
            <a:off x="1311258" y="3394691"/>
            <a:ext cx="1310900" cy="248826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Service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54" name="TextBox 553">
            <a:extLst>
              <a:ext uri="{FF2B5EF4-FFF2-40B4-BE49-F238E27FC236}">
                <a16:creationId xmlns:a16="http://schemas.microsoft.com/office/drawing/2014/main" id="{DDEDEE65-2B84-0C74-9541-60C30ADC4FC2}"/>
              </a:ext>
            </a:extLst>
          </p:cNvPr>
          <p:cNvSpPr txBox="1"/>
          <p:nvPr/>
        </p:nvSpPr>
        <p:spPr>
          <a:xfrm>
            <a:off x="2766236" y="3862329"/>
            <a:ext cx="505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Учителей</a:t>
            </a:r>
            <a:endParaRPr kumimoji="0" lang="en-GB" sz="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56" name="Arrow: Up 555">
            <a:extLst>
              <a:ext uri="{FF2B5EF4-FFF2-40B4-BE49-F238E27FC236}">
                <a16:creationId xmlns:a16="http://schemas.microsoft.com/office/drawing/2014/main" id="{8A4CBE1C-BBD4-984C-BF00-452B5F2E7384}"/>
              </a:ext>
            </a:extLst>
          </p:cNvPr>
          <p:cNvSpPr/>
          <p:nvPr/>
        </p:nvSpPr>
        <p:spPr>
          <a:xfrm rot="10800000">
            <a:off x="5861666" y="4315235"/>
            <a:ext cx="179879" cy="245883"/>
          </a:xfrm>
          <a:prstGeom prst="upArrow">
            <a:avLst/>
          </a:prstGeom>
          <a:solidFill>
            <a:srgbClr val="71A74D"/>
          </a:solidFill>
          <a:ln>
            <a:solidFill>
              <a:srgbClr val="71A7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1561595C-17D1-C16C-723E-AC60C3506D2F}"/>
              </a:ext>
            </a:extLst>
          </p:cNvPr>
          <p:cNvSpPr/>
          <p:nvPr/>
        </p:nvSpPr>
        <p:spPr>
          <a:xfrm>
            <a:off x="5534823" y="4315038"/>
            <a:ext cx="301491" cy="226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5" name="Rectangle 564">
            <a:extLst>
              <a:ext uri="{FF2B5EF4-FFF2-40B4-BE49-F238E27FC236}">
                <a16:creationId xmlns:a16="http://schemas.microsoft.com/office/drawing/2014/main" id="{CE9CBCB7-DA47-63AE-2E84-455B839D4325}"/>
              </a:ext>
            </a:extLst>
          </p:cNvPr>
          <p:cNvSpPr/>
          <p:nvPr/>
        </p:nvSpPr>
        <p:spPr>
          <a:xfrm>
            <a:off x="682847" y="4291248"/>
            <a:ext cx="207877" cy="158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6" name="TextBox 565">
            <a:extLst>
              <a:ext uri="{FF2B5EF4-FFF2-40B4-BE49-F238E27FC236}">
                <a16:creationId xmlns:a16="http://schemas.microsoft.com/office/drawing/2014/main" id="{06D5066B-2407-51DF-9A78-6F3FC243B526}"/>
              </a:ext>
            </a:extLst>
          </p:cNvPr>
          <p:cNvSpPr txBox="1"/>
          <p:nvPr/>
        </p:nvSpPr>
        <p:spPr>
          <a:xfrm>
            <a:off x="656413" y="4252005"/>
            <a:ext cx="28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67" name="Rectangle: Top Corners Rounded 566">
            <a:extLst>
              <a:ext uri="{FF2B5EF4-FFF2-40B4-BE49-F238E27FC236}">
                <a16:creationId xmlns:a16="http://schemas.microsoft.com/office/drawing/2014/main" id="{85906E17-AD99-9E37-2323-1119DA9D736C}"/>
              </a:ext>
            </a:extLst>
          </p:cNvPr>
          <p:cNvSpPr/>
          <p:nvPr/>
        </p:nvSpPr>
        <p:spPr>
          <a:xfrm rot="10800000">
            <a:off x="589564" y="3775306"/>
            <a:ext cx="612000" cy="946534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68" name="Straight Connector 567">
            <a:extLst>
              <a:ext uri="{FF2B5EF4-FFF2-40B4-BE49-F238E27FC236}">
                <a16:creationId xmlns:a16="http://schemas.microsoft.com/office/drawing/2014/main" id="{F67AAC30-CCED-AF88-E021-6CB50C3F8DA5}"/>
              </a:ext>
            </a:extLst>
          </p:cNvPr>
          <p:cNvCxnSpPr>
            <a:cxnSpLocks/>
          </p:cNvCxnSpPr>
          <p:nvPr/>
        </p:nvCxnSpPr>
        <p:spPr>
          <a:xfrm>
            <a:off x="712019" y="4241350"/>
            <a:ext cx="375171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9" name="Rectangle: Top Corners Rounded 568">
            <a:extLst>
              <a:ext uri="{FF2B5EF4-FFF2-40B4-BE49-F238E27FC236}">
                <a16:creationId xmlns:a16="http://schemas.microsoft.com/office/drawing/2014/main" id="{57E9C20F-6C2C-01D9-84A7-3CA43A4919C8}"/>
              </a:ext>
            </a:extLst>
          </p:cNvPr>
          <p:cNvSpPr/>
          <p:nvPr/>
        </p:nvSpPr>
        <p:spPr>
          <a:xfrm rot="10800000">
            <a:off x="5291220" y="3764543"/>
            <a:ext cx="945394" cy="96315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70" name="Straight Connector 569">
            <a:extLst>
              <a:ext uri="{FF2B5EF4-FFF2-40B4-BE49-F238E27FC236}">
                <a16:creationId xmlns:a16="http://schemas.microsoft.com/office/drawing/2014/main" id="{1D2DBD56-2E7B-DAE0-91AA-AE6DD49372A8}"/>
              </a:ext>
            </a:extLst>
          </p:cNvPr>
          <p:cNvCxnSpPr>
            <a:cxnSpLocks/>
          </p:cNvCxnSpPr>
          <p:nvPr/>
        </p:nvCxnSpPr>
        <p:spPr>
          <a:xfrm>
            <a:off x="5347227" y="4252787"/>
            <a:ext cx="821392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1" name="TextBox 570">
            <a:extLst>
              <a:ext uri="{FF2B5EF4-FFF2-40B4-BE49-F238E27FC236}">
                <a16:creationId xmlns:a16="http://schemas.microsoft.com/office/drawing/2014/main" id="{C3FE06EE-E2E0-E99B-A60B-EEE755F18D94}"/>
              </a:ext>
            </a:extLst>
          </p:cNvPr>
          <p:cNvSpPr txBox="1"/>
          <p:nvPr/>
        </p:nvSpPr>
        <p:spPr>
          <a:xfrm>
            <a:off x="5364863" y="4338484"/>
            <a:ext cx="391583" cy="27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80</a:t>
            </a:r>
          </a:p>
        </p:txBody>
      </p:sp>
      <p:sp>
        <p:nvSpPr>
          <p:cNvPr id="583" name="Rectangle: Top Corners Rounded 582">
            <a:extLst>
              <a:ext uri="{FF2B5EF4-FFF2-40B4-BE49-F238E27FC236}">
                <a16:creationId xmlns:a16="http://schemas.microsoft.com/office/drawing/2014/main" id="{2273E982-6944-1ED4-D7A8-E5461E3B552A}"/>
              </a:ext>
            </a:extLst>
          </p:cNvPr>
          <p:cNvSpPr/>
          <p:nvPr/>
        </p:nvSpPr>
        <p:spPr>
          <a:xfrm rot="10800000">
            <a:off x="4170415" y="3773497"/>
            <a:ext cx="1068681" cy="96315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84" name="Straight Connector 583">
            <a:extLst>
              <a:ext uri="{FF2B5EF4-FFF2-40B4-BE49-F238E27FC236}">
                <a16:creationId xmlns:a16="http://schemas.microsoft.com/office/drawing/2014/main" id="{B662CEA0-78F0-16D7-260A-50E133F598AF}"/>
              </a:ext>
            </a:extLst>
          </p:cNvPr>
          <p:cNvCxnSpPr>
            <a:cxnSpLocks/>
          </p:cNvCxnSpPr>
          <p:nvPr/>
        </p:nvCxnSpPr>
        <p:spPr>
          <a:xfrm>
            <a:off x="4237326" y="4283532"/>
            <a:ext cx="863661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5" name="TextBox 584">
            <a:extLst>
              <a:ext uri="{FF2B5EF4-FFF2-40B4-BE49-F238E27FC236}">
                <a16:creationId xmlns:a16="http://schemas.microsoft.com/office/drawing/2014/main" id="{17E74D4C-D1D0-9378-42D9-F54729CCDB65}"/>
              </a:ext>
            </a:extLst>
          </p:cNvPr>
          <p:cNvSpPr txBox="1"/>
          <p:nvPr/>
        </p:nvSpPr>
        <p:spPr>
          <a:xfrm>
            <a:off x="4192737" y="3869038"/>
            <a:ext cx="60122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 dirty="0">
                <a:effectLst/>
                <a:latin typeface="Segoe UI Web (Cyrillic)"/>
              </a:rPr>
              <a:t>Зарплаты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87" name="TextBox 586">
            <a:extLst>
              <a:ext uri="{FF2B5EF4-FFF2-40B4-BE49-F238E27FC236}">
                <a16:creationId xmlns:a16="http://schemas.microsoft.com/office/drawing/2014/main" id="{6223C5C2-2960-4F13-E7BC-151F11E9E0EE}"/>
              </a:ext>
            </a:extLst>
          </p:cNvPr>
          <p:cNvSpPr txBox="1"/>
          <p:nvPr/>
        </p:nvSpPr>
        <p:spPr>
          <a:xfrm>
            <a:off x="4222708" y="4360049"/>
            <a:ext cx="460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103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88" name="TextBox 587">
            <a:extLst>
              <a:ext uri="{FF2B5EF4-FFF2-40B4-BE49-F238E27FC236}">
                <a16:creationId xmlns:a16="http://schemas.microsoft.com/office/drawing/2014/main" id="{AC51F24D-D9AE-9E1F-C833-34F5693016BC}"/>
              </a:ext>
            </a:extLst>
          </p:cNvPr>
          <p:cNvSpPr txBox="1"/>
          <p:nvPr/>
        </p:nvSpPr>
        <p:spPr>
          <a:xfrm>
            <a:off x="4695233" y="4329271"/>
            <a:ext cx="460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44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90" name="Rectangle: Top Corners Rounded 589">
            <a:extLst>
              <a:ext uri="{FF2B5EF4-FFF2-40B4-BE49-F238E27FC236}">
                <a16:creationId xmlns:a16="http://schemas.microsoft.com/office/drawing/2014/main" id="{A8D89C1E-CD11-54E0-1217-B6F83C0C75C3}"/>
              </a:ext>
            </a:extLst>
          </p:cNvPr>
          <p:cNvSpPr/>
          <p:nvPr/>
        </p:nvSpPr>
        <p:spPr>
          <a:xfrm rot="10800000">
            <a:off x="2771943" y="3786729"/>
            <a:ext cx="1346687" cy="933735"/>
          </a:xfrm>
          <a:prstGeom prst="round2SameRect">
            <a:avLst/>
          </a:prstGeom>
          <a:noFill/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91" name="Straight Connector 590">
            <a:extLst>
              <a:ext uri="{FF2B5EF4-FFF2-40B4-BE49-F238E27FC236}">
                <a16:creationId xmlns:a16="http://schemas.microsoft.com/office/drawing/2014/main" id="{ED204851-5765-075E-6312-B5537D87B43C}"/>
              </a:ext>
            </a:extLst>
          </p:cNvPr>
          <p:cNvCxnSpPr>
            <a:cxnSpLocks/>
          </p:cNvCxnSpPr>
          <p:nvPr/>
        </p:nvCxnSpPr>
        <p:spPr>
          <a:xfrm>
            <a:off x="2795429" y="4251646"/>
            <a:ext cx="1262847" cy="0"/>
          </a:xfrm>
          <a:prstGeom prst="line">
            <a:avLst/>
          </a:prstGeom>
          <a:noFill/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" name="TextBox 592">
            <a:extLst>
              <a:ext uri="{FF2B5EF4-FFF2-40B4-BE49-F238E27FC236}">
                <a16:creationId xmlns:a16="http://schemas.microsoft.com/office/drawing/2014/main" id="{CD7306FE-9B25-16D9-84D9-4021782C8932}"/>
              </a:ext>
            </a:extLst>
          </p:cNvPr>
          <p:cNvSpPr txBox="1"/>
          <p:nvPr/>
        </p:nvSpPr>
        <p:spPr>
          <a:xfrm>
            <a:off x="3104059" y="3852497"/>
            <a:ext cx="595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Не учителя</a:t>
            </a:r>
            <a:endParaRPr kumimoji="0" lang="en-GB" sz="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94" name="TextBox 593">
            <a:extLst>
              <a:ext uri="{FF2B5EF4-FFF2-40B4-BE49-F238E27FC236}">
                <a16:creationId xmlns:a16="http://schemas.microsoft.com/office/drawing/2014/main" id="{3209D544-3015-1992-87E7-422A9A4C6A2D}"/>
              </a:ext>
            </a:extLst>
          </p:cNvPr>
          <p:cNvSpPr txBox="1"/>
          <p:nvPr/>
        </p:nvSpPr>
        <p:spPr>
          <a:xfrm>
            <a:off x="3487924" y="3863806"/>
            <a:ext cx="745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Учебные материалы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97" name="TextBox 596">
            <a:extLst>
              <a:ext uri="{FF2B5EF4-FFF2-40B4-BE49-F238E27FC236}">
                <a16:creationId xmlns:a16="http://schemas.microsoft.com/office/drawing/2014/main" id="{A86D53A7-CA2D-0E9C-A98D-3588F935329B}"/>
              </a:ext>
            </a:extLst>
          </p:cNvPr>
          <p:cNvSpPr txBox="1"/>
          <p:nvPr/>
        </p:nvSpPr>
        <p:spPr>
          <a:xfrm>
            <a:off x="3203440" y="4338038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B049FB03-AB47-4CE5-986A-DE0C71A1A115}"/>
              </a:ext>
            </a:extLst>
          </p:cNvPr>
          <p:cNvSpPr txBox="1"/>
          <p:nvPr/>
        </p:nvSpPr>
        <p:spPr>
          <a:xfrm>
            <a:off x="2843066" y="4358615"/>
            <a:ext cx="38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60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99" name="TextBox 598">
            <a:extLst>
              <a:ext uri="{FF2B5EF4-FFF2-40B4-BE49-F238E27FC236}">
                <a16:creationId xmlns:a16="http://schemas.microsoft.com/office/drawing/2014/main" id="{B302605B-6DCC-B6D0-0DF5-4475790D8EB0}"/>
              </a:ext>
            </a:extLst>
          </p:cNvPr>
          <p:cNvSpPr txBox="1"/>
          <p:nvPr/>
        </p:nvSpPr>
        <p:spPr>
          <a:xfrm>
            <a:off x="3729543" y="4314005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B1334736-B48B-FFF8-8A8B-C7D132494B5C}"/>
              </a:ext>
            </a:extLst>
          </p:cNvPr>
          <p:cNvSpPr txBox="1"/>
          <p:nvPr/>
        </p:nvSpPr>
        <p:spPr>
          <a:xfrm>
            <a:off x="5653576" y="4303731"/>
            <a:ext cx="621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7933C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36" name="TextBox 635">
            <a:extLst>
              <a:ext uri="{FF2B5EF4-FFF2-40B4-BE49-F238E27FC236}">
                <a16:creationId xmlns:a16="http://schemas.microsoft.com/office/drawing/2014/main" id="{F51183E1-77A0-5EE3-0F57-D760C623A386}"/>
              </a:ext>
            </a:extLst>
          </p:cNvPr>
          <p:cNvSpPr txBox="1"/>
          <p:nvPr/>
        </p:nvSpPr>
        <p:spPr>
          <a:xfrm>
            <a:off x="598679" y="3807017"/>
            <a:ext cx="62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GEE % GGE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37" name="TextBox 636">
            <a:extLst>
              <a:ext uri="{FF2B5EF4-FFF2-40B4-BE49-F238E27FC236}">
                <a16:creationId xmlns:a16="http://schemas.microsoft.com/office/drawing/2014/main" id="{668EB486-9C48-CCB1-46AF-0BE1803520D6}"/>
              </a:ext>
            </a:extLst>
          </p:cNvPr>
          <p:cNvSpPr txBox="1"/>
          <p:nvPr/>
        </p:nvSpPr>
        <p:spPr>
          <a:xfrm>
            <a:off x="675446" y="4264708"/>
            <a:ext cx="410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38" name="TextBox 637">
            <a:extLst>
              <a:ext uri="{FF2B5EF4-FFF2-40B4-BE49-F238E27FC236}">
                <a16:creationId xmlns:a16="http://schemas.microsoft.com/office/drawing/2014/main" id="{0D8EF8A7-B459-910D-B5EB-E93F56581524}"/>
              </a:ext>
            </a:extLst>
          </p:cNvPr>
          <p:cNvSpPr txBox="1"/>
          <p:nvPr/>
        </p:nvSpPr>
        <p:spPr>
          <a:xfrm rot="16200000">
            <a:off x="-237619" y="3737596"/>
            <a:ext cx="10755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az-Cyrl-AZ" sz="1200" b="1" i="1" dirty="0">
                <a:solidFill>
                  <a:srgbClr val="9BBB59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Образование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40" name="Rectangle 639">
            <a:extLst>
              <a:ext uri="{FF2B5EF4-FFF2-40B4-BE49-F238E27FC236}">
                <a16:creationId xmlns:a16="http://schemas.microsoft.com/office/drawing/2014/main" id="{FD0B04FD-D9BC-EA03-A8DE-64885FA3E432}"/>
              </a:ext>
            </a:extLst>
          </p:cNvPr>
          <p:cNvSpPr/>
          <p:nvPr/>
        </p:nvSpPr>
        <p:spPr>
          <a:xfrm>
            <a:off x="1570528" y="4294321"/>
            <a:ext cx="318314" cy="158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1" name="TextBox 640">
            <a:extLst>
              <a:ext uri="{FF2B5EF4-FFF2-40B4-BE49-F238E27FC236}">
                <a16:creationId xmlns:a16="http://schemas.microsoft.com/office/drawing/2014/main" id="{F356C545-6575-BD75-A114-E2E639ED0693}"/>
              </a:ext>
            </a:extLst>
          </p:cNvPr>
          <p:cNvSpPr txBox="1"/>
          <p:nvPr/>
        </p:nvSpPr>
        <p:spPr>
          <a:xfrm>
            <a:off x="1544094" y="4255078"/>
            <a:ext cx="437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42" name="Rectangle: Top Corners Rounded 641">
            <a:extLst>
              <a:ext uri="{FF2B5EF4-FFF2-40B4-BE49-F238E27FC236}">
                <a16:creationId xmlns:a16="http://schemas.microsoft.com/office/drawing/2014/main" id="{F0C8476D-A1E9-90AD-D2EC-E68CADF25779}"/>
              </a:ext>
            </a:extLst>
          </p:cNvPr>
          <p:cNvSpPr/>
          <p:nvPr/>
        </p:nvSpPr>
        <p:spPr>
          <a:xfrm rot="10800000">
            <a:off x="1301120" y="3778379"/>
            <a:ext cx="1328184" cy="946534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43" name="Straight Connector 642">
            <a:extLst>
              <a:ext uri="{FF2B5EF4-FFF2-40B4-BE49-F238E27FC236}">
                <a16:creationId xmlns:a16="http://schemas.microsoft.com/office/drawing/2014/main" id="{9903AF9F-AB9B-7050-5C9E-345657D9195E}"/>
              </a:ext>
            </a:extLst>
          </p:cNvPr>
          <p:cNvCxnSpPr>
            <a:cxnSpLocks/>
          </p:cNvCxnSpPr>
          <p:nvPr/>
        </p:nvCxnSpPr>
        <p:spPr>
          <a:xfrm>
            <a:off x="1365469" y="4251646"/>
            <a:ext cx="1225909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4" name="TextBox 643">
            <a:extLst>
              <a:ext uri="{FF2B5EF4-FFF2-40B4-BE49-F238E27FC236}">
                <a16:creationId xmlns:a16="http://schemas.microsoft.com/office/drawing/2014/main" id="{E41BE651-5030-14E1-773F-892B95FDC740}"/>
              </a:ext>
            </a:extLst>
          </p:cNvPr>
          <p:cNvSpPr txBox="1"/>
          <p:nvPr/>
        </p:nvSpPr>
        <p:spPr>
          <a:xfrm>
            <a:off x="1403395" y="3848529"/>
            <a:ext cx="3995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ДО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45" name="TextBox 644">
            <a:extLst>
              <a:ext uri="{FF2B5EF4-FFF2-40B4-BE49-F238E27FC236}">
                <a16:creationId xmlns:a16="http://schemas.microsoft.com/office/drawing/2014/main" id="{375E10F5-EEB1-AFB3-7291-A28E38FCF34D}"/>
              </a:ext>
            </a:extLst>
          </p:cNvPr>
          <p:cNvSpPr txBox="1"/>
          <p:nvPr/>
        </p:nvSpPr>
        <p:spPr>
          <a:xfrm>
            <a:off x="1730652" y="4346332"/>
            <a:ext cx="38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56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1828AD17-64C1-5F21-7153-ED8339FD8CBE}"/>
              </a:ext>
            </a:extLst>
          </p:cNvPr>
          <p:cNvSpPr/>
          <p:nvPr/>
        </p:nvSpPr>
        <p:spPr>
          <a:xfrm>
            <a:off x="586512" y="3385066"/>
            <a:ext cx="612000" cy="254348"/>
          </a:xfrm>
          <a:prstGeom prst="rect">
            <a:avLst/>
          </a:prstGeom>
          <a:solidFill>
            <a:srgbClr val="4F62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CAD238-C81E-445A-4A79-4E2B65F323FF}"/>
              </a:ext>
            </a:extLst>
          </p:cNvPr>
          <p:cNvSpPr txBox="1"/>
          <p:nvPr/>
        </p:nvSpPr>
        <p:spPr>
          <a:xfrm rot="16200000">
            <a:off x="-589571" y="5196393"/>
            <a:ext cx="17934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az-Cyrl-AZ" sz="1200" b="1" i="1" dirty="0">
                <a:solidFill>
                  <a:srgbClr val="9BBB59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Социальная защита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DF6204-D5A4-DC03-EDA1-2740C8052354}"/>
              </a:ext>
            </a:extLst>
          </p:cNvPr>
          <p:cNvSpPr/>
          <p:nvPr/>
        </p:nvSpPr>
        <p:spPr>
          <a:xfrm>
            <a:off x="4204747" y="5025614"/>
            <a:ext cx="2065780" cy="246970"/>
          </a:xfrm>
          <a:prstGeom prst="rect">
            <a:avLst/>
          </a:prstGeom>
          <a:solidFill>
            <a:srgbClr val="A9A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2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% Источник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FE0A9A-E3BD-07C9-135F-59C9D1D3012B}"/>
              </a:ext>
            </a:extLst>
          </p:cNvPr>
          <p:cNvSpPr/>
          <p:nvPr/>
        </p:nvSpPr>
        <p:spPr>
          <a:xfrm>
            <a:off x="1259393" y="5021339"/>
            <a:ext cx="2768782" cy="246970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2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 группам бенефициаров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2FD350-C244-492D-2147-7F37F1ED0FD2}"/>
              </a:ext>
            </a:extLst>
          </p:cNvPr>
          <p:cNvSpPr/>
          <p:nvPr/>
        </p:nvSpPr>
        <p:spPr>
          <a:xfrm>
            <a:off x="591225" y="5039196"/>
            <a:ext cx="612000" cy="212996"/>
          </a:xfrm>
          <a:prstGeom prst="rect">
            <a:avLst/>
          </a:prstGeom>
          <a:solidFill>
            <a:srgbClr val="4F62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0076F6CF-8BC8-76AC-DAE3-9C56A7F0A00A}"/>
              </a:ext>
            </a:extLst>
          </p:cNvPr>
          <p:cNvSpPr/>
          <p:nvPr/>
        </p:nvSpPr>
        <p:spPr>
          <a:xfrm rot="10800000">
            <a:off x="4965128" y="5966464"/>
            <a:ext cx="179879" cy="245883"/>
          </a:xfrm>
          <a:prstGeom prst="upArrow">
            <a:avLst/>
          </a:prstGeom>
          <a:solidFill>
            <a:srgbClr val="71A74D"/>
          </a:solidFill>
          <a:ln>
            <a:solidFill>
              <a:srgbClr val="71A7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0E2C6A-9C11-9375-AAF9-0E7EE370FA7C}"/>
              </a:ext>
            </a:extLst>
          </p:cNvPr>
          <p:cNvSpPr/>
          <p:nvPr/>
        </p:nvSpPr>
        <p:spPr>
          <a:xfrm>
            <a:off x="4638285" y="5966267"/>
            <a:ext cx="301491" cy="226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5C02CCCE-3BC0-9717-C717-7DEEEF3F09BB}"/>
              </a:ext>
            </a:extLst>
          </p:cNvPr>
          <p:cNvSpPr/>
          <p:nvPr/>
        </p:nvSpPr>
        <p:spPr>
          <a:xfrm rot="10800000">
            <a:off x="4204747" y="5349791"/>
            <a:ext cx="2048112" cy="96315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3631565-7578-F4E9-6BD9-19BD21761F79}"/>
              </a:ext>
            </a:extLst>
          </p:cNvPr>
          <p:cNvCxnSpPr>
            <a:cxnSpLocks/>
          </p:cNvCxnSpPr>
          <p:nvPr/>
        </p:nvCxnSpPr>
        <p:spPr>
          <a:xfrm>
            <a:off x="4450689" y="5904016"/>
            <a:ext cx="1546321" cy="8661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E2745FD-7584-0535-61D1-3BE9A844B246}"/>
              </a:ext>
            </a:extLst>
          </p:cNvPr>
          <p:cNvSpPr txBox="1"/>
          <p:nvPr/>
        </p:nvSpPr>
        <p:spPr>
          <a:xfrm>
            <a:off x="4331349" y="5958295"/>
            <a:ext cx="391583" cy="27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D5ED48-2C5A-6F98-D9F1-0BCC1303170D}"/>
              </a:ext>
            </a:extLst>
          </p:cNvPr>
          <p:cNvSpPr txBox="1"/>
          <p:nvPr/>
        </p:nvSpPr>
        <p:spPr>
          <a:xfrm>
            <a:off x="4713625" y="5480254"/>
            <a:ext cx="82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Официальное трудоустройство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57FC90-EBB5-770F-58F1-DEC757582F51}"/>
              </a:ext>
            </a:extLst>
          </p:cNvPr>
          <p:cNvSpPr txBox="1"/>
          <p:nvPr/>
        </p:nvSpPr>
        <p:spPr>
          <a:xfrm>
            <a:off x="4859908" y="5943680"/>
            <a:ext cx="621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686FDAA-A706-CEFE-7652-BF9E1A0721CE}"/>
              </a:ext>
            </a:extLst>
          </p:cNvPr>
          <p:cNvSpPr/>
          <p:nvPr/>
        </p:nvSpPr>
        <p:spPr>
          <a:xfrm>
            <a:off x="697318" y="5894232"/>
            <a:ext cx="207877" cy="158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F940CB-8164-56C1-FA02-CFDAC78AFD05}"/>
              </a:ext>
            </a:extLst>
          </p:cNvPr>
          <p:cNvSpPr txBox="1"/>
          <p:nvPr/>
        </p:nvSpPr>
        <p:spPr>
          <a:xfrm>
            <a:off x="670884" y="5854989"/>
            <a:ext cx="28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F978A0A6-2C2A-6376-F72B-BAE2FC2F9E12}"/>
              </a:ext>
            </a:extLst>
          </p:cNvPr>
          <p:cNvSpPr/>
          <p:nvPr/>
        </p:nvSpPr>
        <p:spPr>
          <a:xfrm rot="10800000">
            <a:off x="604035" y="5378290"/>
            <a:ext cx="612000" cy="946534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4E7F5DC-024A-A450-328D-B5482699A292}"/>
              </a:ext>
            </a:extLst>
          </p:cNvPr>
          <p:cNvCxnSpPr>
            <a:cxnSpLocks/>
          </p:cNvCxnSpPr>
          <p:nvPr/>
        </p:nvCxnSpPr>
        <p:spPr>
          <a:xfrm>
            <a:off x="726490" y="5844334"/>
            <a:ext cx="375171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A1C9258-2B72-B22B-1E22-B4C467F14B48}"/>
              </a:ext>
            </a:extLst>
          </p:cNvPr>
          <p:cNvSpPr txBox="1"/>
          <p:nvPr/>
        </p:nvSpPr>
        <p:spPr>
          <a:xfrm>
            <a:off x="613150" y="5410001"/>
            <a:ext cx="62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SP% GEE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1DD6C8A-7678-FE05-936E-C1A8A6CC1B14}"/>
              </a:ext>
            </a:extLst>
          </p:cNvPr>
          <p:cNvSpPr txBox="1"/>
          <p:nvPr/>
        </p:nvSpPr>
        <p:spPr>
          <a:xfrm>
            <a:off x="689917" y="5867692"/>
            <a:ext cx="410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16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8967760-E17C-7602-3660-4740E3AD3E0F}"/>
              </a:ext>
            </a:extLst>
          </p:cNvPr>
          <p:cNvSpPr txBox="1"/>
          <p:nvPr/>
        </p:nvSpPr>
        <p:spPr>
          <a:xfrm>
            <a:off x="6028948" y="5315995"/>
            <a:ext cx="122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42,000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F1917DA-5DCF-06B2-9692-97E99FC3CFFD}"/>
              </a:ext>
            </a:extLst>
          </p:cNvPr>
          <p:cNvSpPr txBox="1"/>
          <p:nvPr/>
        </p:nvSpPr>
        <p:spPr>
          <a:xfrm>
            <a:off x="1727883" y="3848022"/>
            <a:ext cx="3925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ШО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65" name="Google Shape;163;g30e946edf00_0_572">
            <a:extLst>
              <a:ext uri="{FF2B5EF4-FFF2-40B4-BE49-F238E27FC236}">
                <a16:creationId xmlns:a16="http://schemas.microsoft.com/office/drawing/2014/main" id="{0572BB25-24FE-2D35-0BC4-16B29B60E3B0}"/>
              </a:ext>
            </a:extLst>
          </p:cNvPr>
          <p:cNvSpPr txBox="1"/>
          <p:nvPr/>
        </p:nvSpPr>
        <p:spPr>
          <a:xfrm>
            <a:off x="1971686" y="3851557"/>
            <a:ext cx="4656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Condensed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TVET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66" name="Google Shape;164;g30e946edf00_0_572">
            <a:extLst>
              <a:ext uri="{FF2B5EF4-FFF2-40B4-BE49-F238E27FC236}">
                <a16:creationId xmlns:a16="http://schemas.microsoft.com/office/drawing/2014/main" id="{33E75D30-EDF9-8D90-C652-489B96F7DD86}"/>
              </a:ext>
            </a:extLst>
          </p:cNvPr>
          <p:cNvSpPr txBox="1"/>
          <p:nvPr/>
        </p:nvSpPr>
        <p:spPr>
          <a:xfrm>
            <a:off x="2229526" y="3854185"/>
            <a:ext cx="4656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Condensed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ВО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D830F2DE-1AF8-E1F7-81BF-8810C86921B6}"/>
              </a:ext>
            </a:extLst>
          </p:cNvPr>
          <p:cNvSpPr txBox="1"/>
          <p:nvPr/>
        </p:nvSpPr>
        <p:spPr>
          <a:xfrm>
            <a:off x="1384631" y="4338381"/>
            <a:ext cx="38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15ED417C-DE3C-7286-445D-ADB13204249F}"/>
              </a:ext>
            </a:extLst>
          </p:cNvPr>
          <p:cNvSpPr txBox="1"/>
          <p:nvPr/>
        </p:nvSpPr>
        <p:spPr>
          <a:xfrm>
            <a:off x="1976163" y="4344788"/>
            <a:ext cx="38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6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8BEE40BB-E24A-2E8C-2CE6-B8D1A1705AA6}"/>
              </a:ext>
            </a:extLst>
          </p:cNvPr>
          <p:cNvSpPr txBox="1"/>
          <p:nvPr/>
        </p:nvSpPr>
        <p:spPr>
          <a:xfrm>
            <a:off x="2222395" y="4355407"/>
            <a:ext cx="38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98" name="Rectangle: Top Corners Rounded 497">
            <a:extLst>
              <a:ext uri="{FF2B5EF4-FFF2-40B4-BE49-F238E27FC236}">
                <a16:creationId xmlns:a16="http://schemas.microsoft.com/office/drawing/2014/main" id="{71C786A1-F6EC-3916-2877-10FB06BDC2D7}"/>
              </a:ext>
            </a:extLst>
          </p:cNvPr>
          <p:cNvSpPr/>
          <p:nvPr/>
        </p:nvSpPr>
        <p:spPr>
          <a:xfrm>
            <a:off x="2790461" y="2256758"/>
            <a:ext cx="1323639" cy="931331"/>
          </a:xfrm>
          <a:prstGeom prst="round2SameRect">
            <a:avLst/>
          </a:prstGeom>
          <a:noFill/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FE3FEE63-575A-9DB8-0DBB-18C7ABA13DAF}"/>
              </a:ext>
            </a:extLst>
          </p:cNvPr>
          <p:cNvSpPr txBox="1"/>
          <p:nvPr/>
        </p:nvSpPr>
        <p:spPr>
          <a:xfrm>
            <a:off x="4635655" y="4018265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1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Столица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2AF48457-043E-BBDD-033F-F89004717A94}"/>
              </a:ext>
            </a:extLst>
          </p:cNvPr>
          <p:cNvGrpSpPr/>
          <p:nvPr/>
        </p:nvGrpSpPr>
        <p:grpSpPr>
          <a:xfrm>
            <a:off x="1160125" y="5349478"/>
            <a:ext cx="2887622" cy="963473"/>
            <a:chOff x="1570587" y="4430131"/>
            <a:chExt cx="2887622" cy="923604"/>
          </a:xfrm>
        </p:grpSpPr>
        <p:sp>
          <p:nvSpPr>
            <p:cNvPr id="507" name="Google Shape;328;g30f1f9f5935_1_269">
              <a:extLst>
                <a:ext uri="{FF2B5EF4-FFF2-40B4-BE49-F238E27FC236}">
                  <a16:creationId xmlns:a16="http://schemas.microsoft.com/office/drawing/2014/main" id="{40694409-A207-834B-CA9B-E4D41F2AD33D}"/>
                </a:ext>
              </a:extLst>
            </p:cNvPr>
            <p:cNvSpPr/>
            <p:nvPr/>
          </p:nvSpPr>
          <p:spPr>
            <a:xfrm rot="10800000">
              <a:off x="1678271" y="4462524"/>
              <a:ext cx="2769224" cy="891211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800"/>
                <a:buFont typeface="Montserrat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9" name="Google Shape;333;g30f1f9f5935_1_269">
              <a:extLst>
                <a:ext uri="{FF2B5EF4-FFF2-40B4-BE49-F238E27FC236}">
                  <a16:creationId xmlns:a16="http://schemas.microsoft.com/office/drawing/2014/main" id="{C14659BC-818C-9F2E-E8B7-C59F453D8B5F}"/>
                </a:ext>
              </a:extLst>
            </p:cNvPr>
            <p:cNvCxnSpPr>
              <a:cxnSpLocks/>
            </p:cNvCxnSpPr>
            <p:nvPr/>
          </p:nvCxnSpPr>
          <p:spPr>
            <a:xfrm>
              <a:off x="1743057" y="4932574"/>
              <a:ext cx="2638894" cy="0"/>
            </a:xfrm>
            <a:prstGeom prst="straightConnector1">
              <a:avLst/>
            </a:prstGeom>
            <a:noFill/>
            <a:ln w="9525" cap="flat" cmpd="sng">
              <a:solidFill>
                <a:srgbClr val="A9A09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10" name="Google Shape;427;g30f1f9f5935_1_269">
              <a:extLst>
                <a:ext uri="{FF2B5EF4-FFF2-40B4-BE49-F238E27FC236}">
                  <a16:creationId xmlns:a16="http://schemas.microsoft.com/office/drawing/2014/main" id="{B6BCFE87-04DB-CE2E-6556-B646EDBEBB16}"/>
                </a:ext>
              </a:extLst>
            </p:cNvPr>
            <p:cNvSpPr txBox="1"/>
            <p:nvPr/>
          </p:nvSpPr>
          <p:spPr>
            <a:xfrm>
              <a:off x="1570587" y="4561170"/>
              <a:ext cx="841500" cy="383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buClr>
                  <a:srgbClr val="000000"/>
                </a:buClr>
                <a:buSzPts val="1000"/>
                <a:defRPr/>
              </a:pPr>
              <a:r>
                <a:rPr lang="az-Cyrl-AZ" sz="1000" dirty="0">
                  <a:solidFill>
                    <a:prstClr val="black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Пенсии по старости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11" name="Google Shape;435;g30f1f9f5935_1_269">
              <a:extLst>
                <a:ext uri="{FF2B5EF4-FFF2-40B4-BE49-F238E27FC236}">
                  <a16:creationId xmlns:a16="http://schemas.microsoft.com/office/drawing/2014/main" id="{FD55FF62-07A4-A812-9F45-982F27CBD829}"/>
                </a:ext>
              </a:extLst>
            </p:cNvPr>
            <p:cNvSpPr txBox="1"/>
            <p:nvPr/>
          </p:nvSpPr>
          <p:spPr>
            <a:xfrm>
              <a:off x="1635594" y="5005388"/>
              <a:ext cx="783190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70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Google Shape;435;g30f1f9f5935_1_269">
              <a:extLst>
                <a:ext uri="{FF2B5EF4-FFF2-40B4-BE49-F238E27FC236}">
                  <a16:creationId xmlns:a16="http://schemas.microsoft.com/office/drawing/2014/main" id="{95C0BF38-1D9D-E63F-D9BF-FDA6AB0A80D6}"/>
                </a:ext>
              </a:extLst>
            </p:cNvPr>
            <p:cNvSpPr txBox="1"/>
            <p:nvPr/>
          </p:nvSpPr>
          <p:spPr>
            <a:xfrm>
              <a:off x="3396715" y="5009074"/>
              <a:ext cx="271906" cy="324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1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Google Shape;427;g30f1f9f5935_1_269">
              <a:extLst>
                <a:ext uri="{FF2B5EF4-FFF2-40B4-BE49-F238E27FC236}">
                  <a16:creationId xmlns:a16="http://schemas.microsoft.com/office/drawing/2014/main" id="{D1EDDB1D-0E8D-5676-B437-1FFC310A1043}"/>
                </a:ext>
              </a:extLst>
            </p:cNvPr>
            <p:cNvSpPr txBox="1"/>
            <p:nvPr/>
          </p:nvSpPr>
          <p:spPr>
            <a:xfrm>
              <a:off x="3093666" y="4430131"/>
              <a:ext cx="914266" cy="531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buClr>
                  <a:srgbClr val="000000"/>
                </a:buClr>
                <a:buSzPts val="1000"/>
                <a:defRPr/>
              </a:pPr>
              <a:r>
                <a:rPr lang="az-Cyrl-AZ" sz="1000" dirty="0">
                  <a:solidFill>
                    <a:prstClr val="black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Программы на рынке труда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6" name="Google Shape;427;g30f1f9f5935_1_269">
              <a:extLst>
                <a:ext uri="{FF2B5EF4-FFF2-40B4-BE49-F238E27FC236}">
                  <a16:creationId xmlns:a16="http://schemas.microsoft.com/office/drawing/2014/main" id="{BA203B82-06EE-2451-3D44-46D78C2FEE94}"/>
                </a:ext>
              </a:extLst>
            </p:cNvPr>
            <p:cNvSpPr txBox="1"/>
            <p:nvPr/>
          </p:nvSpPr>
          <p:spPr>
            <a:xfrm>
              <a:off x="3784761" y="4575697"/>
              <a:ext cx="673448" cy="383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buClr>
                  <a:srgbClr val="000000"/>
                </a:buClr>
                <a:buSzPts val="1000"/>
                <a:defRPr/>
              </a:pPr>
              <a:r>
                <a:rPr lang="az-Cyrl-AZ" sz="1000" dirty="0">
                  <a:solidFill>
                    <a:prstClr val="black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Материнство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8" name="Google Shape;435;g30f1f9f5935_1_269">
              <a:extLst>
                <a:ext uri="{FF2B5EF4-FFF2-40B4-BE49-F238E27FC236}">
                  <a16:creationId xmlns:a16="http://schemas.microsoft.com/office/drawing/2014/main" id="{77A8EF70-0F0F-EE52-D38A-FE7C44892924}"/>
                </a:ext>
              </a:extLst>
            </p:cNvPr>
            <p:cNvSpPr txBox="1"/>
            <p:nvPr/>
          </p:nvSpPr>
          <p:spPr>
            <a:xfrm>
              <a:off x="3867975" y="5009074"/>
              <a:ext cx="383649" cy="324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&lt;1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427;g30f1f9f5935_1_269">
              <a:extLst>
                <a:ext uri="{FF2B5EF4-FFF2-40B4-BE49-F238E27FC236}">
                  <a16:creationId xmlns:a16="http://schemas.microsoft.com/office/drawing/2014/main" id="{122ED0B8-9253-5778-C443-1C829A1EC715}"/>
                </a:ext>
              </a:extLst>
            </p:cNvPr>
            <p:cNvSpPr txBox="1"/>
            <p:nvPr/>
          </p:nvSpPr>
          <p:spPr>
            <a:xfrm>
              <a:off x="2722949" y="4631917"/>
              <a:ext cx="673448" cy="235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buClr>
                  <a:srgbClr val="000000"/>
                </a:buClr>
                <a:buSzPts val="1000"/>
                <a:defRPr/>
              </a:pPr>
              <a:r>
                <a:rPr lang="az-Cyrl-AZ" sz="1000" dirty="0">
                  <a:solidFill>
                    <a:prstClr val="black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Дети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71" name="Google Shape;427;g30f1f9f5935_1_269">
              <a:extLst>
                <a:ext uri="{FF2B5EF4-FFF2-40B4-BE49-F238E27FC236}">
                  <a16:creationId xmlns:a16="http://schemas.microsoft.com/office/drawing/2014/main" id="{1DE13BFD-453B-23D9-6CB2-AEE69528C2AD}"/>
                </a:ext>
              </a:extLst>
            </p:cNvPr>
            <p:cNvSpPr txBox="1"/>
            <p:nvPr/>
          </p:nvSpPr>
          <p:spPr>
            <a:xfrm>
              <a:off x="2217291" y="4561032"/>
              <a:ext cx="673448" cy="235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buClr>
                  <a:srgbClr val="000000"/>
                </a:buClr>
                <a:buSzPts val="1000"/>
                <a:defRPr/>
              </a:pPr>
              <a:r>
                <a:rPr lang="ru-RU" sz="1000" dirty="0">
                  <a:solidFill>
                    <a:prstClr val="black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ЛОВЗ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76" name="Google Shape;435;g30f1f9f5935_1_269">
              <a:extLst>
                <a:ext uri="{FF2B5EF4-FFF2-40B4-BE49-F238E27FC236}">
                  <a16:creationId xmlns:a16="http://schemas.microsoft.com/office/drawing/2014/main" id="{7497733F-EB70-68CF-68E6-4ABBAA8A15F7}"/>
                </a:ext>
              </a:extLst>
            </p:cNvPr>
            <p:cNvSpPr txBox="1"/>
            <p:nvPr/>
          </p:nvSpPr>
          <p:spPr>
            <a:xfrm>
              <a:off x="2872788" y="4998718"/>
              <a:ext cx="383649" cy="324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7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Google Shape;435;g30f1f9f5935_1_269">
              <a:extLst>
                <a:ext uri="{FF2B5EF4-FFF2-40B4-BE49-F238E27FC236}">
                  <a16:creationId xmlns:a16="http://schemas.microsoft.com/office/drawing/2014/main" id="{C975CEE0-FFD2-4CDA-7AB7-787049ED4C9B}"/>
                </a:ext>
              </a:extLst>
            </p:cNvPr>
            <p:cNvSpPr txBox="1"/>
            <p:nvPr/>
          </p:nvSpPr>
          <p:spPr>
            <a:xfrm>
              <a:off x="2350054" y="4986243"/>
              <a:ext cx="383649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21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0C9305E2-FAF4-70BE-618D-86D331CF3332}"/>
              </a:ext>
            </a:extLst>
          </p:cNvPr>
          <p:cNvSpPr/>
          <p:nvPr/>
        </p:nvSpPr>
        <p:spPr>
          <a:xfrm>
            <a:off x="7072574" y="3398988"/>
            <a:ext cx="1773868" cy="234620"/>
          </a:xfrm>
          <a:prstGeom prst="rect">
            <a:avLst/>
          </a:prstGeom>
          <a:solidFill>
            <a:srgbClr val="92BF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1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Доступность ресурсов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4F8EDA2-C439-539D-A42B-E2D79A148F5D}"/>
              </a:ext>
            </a:extLst>
          </p:cNvPr>
          <p:cNvSpPr txBox="1"/>
          <p:nvPr/>
        </p:nvSpPr>
        <p:spPr>
          <a:xfrm>
            <a:off x="7428725" y="1435446"/>
            <a:ext cx="3507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200" b="1" i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Предоставление услуг в социальном секторе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8317006-42CB-4F7E-E73C-0EF5DDEAD8DE}"/>
              </a:ext>
            </a:extLst>
          </p:cNvPr>
          <p:cNvGrpSpPr/>
          <p:nvPr/>
        </p:nvGrpSpPr>
        <p:grpSpPr>
          <a:xfrm>
            <a:off x="6930775" y="5348272"/>
            <a:ext cx="1763113" cy="951364"/>
            <a:chOff x="8947411" y="3763434"/>
            <a:chExt cx="1350946" cy="951364"/>
          </a:xfrm>
        </p:grpSpPr>
        <p:grpSp>
          <p:nvGrpSpPr>
            <p:cNvPr id="84" name="Google Shape;431;g30f1f9f5935_1_269">
              <a:extLst>
                <a:ext uri="{FF2B5EF4-FFF2-40B4-BE49-F238E27FC236}">
                  <a16:creationId xmlns:a16="http://schemas.microsoft.com/office/drawing/2014/main" id="{79068547-C5B7-EE6E-836E-3329E34E3D30}"/>
                </a:ext>
              </a:extLst>
            </p:cNvPr>
            <p:cNvGrpSpPr/>
            <p:nvPr/>
          </p:nvGrpSpPr>
          <p:grpSpPr>
            <a:xfrm rot="10800000">
              <a:off x="9038747" y="3764066"/>
              <a:ext cx="1205276" cy="950732"/>
              <a:chOff x="3308725" y="2439944"/>
              <a:chExt cx="618025" cy="877200"/>
            </a:xfrm>
          </p:grpSpPr>
          <p:sp>
            <p:nvSpPr>
              <p:cNvPr id="99" name="Google Shape;432;g30f1f9f5935_1_269">
                <a:extLst>
                  <a:ext uri="{FF2B5EF4-FFF2-40B4-BE49-F238E27FC236}">
                    <a16:creationId xmlns:a16="http://schemas.microsoft.com/office/drawing/2014/main" id="{B73214B9-73F5-3D23-03CA-4300682C0133}"/>
                  </a:ext>
                </a:extLst>
              </p:cNvPr>
              <p:cNvSpPr/>
              <p:nvPr/>
            </p:nvSpPr>
            <p:spPr>
              <a:xfrm>
                <a:off x="3308725" y="2439944"/>
                <a:ext cx="618025" cy="8772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noFill/>
              <a:ln w="19050" cap="flat" cmpd="sng">
                <a:solidFill>
                  <a:srgbClr val="A4946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Pts val="1800"/>
                  <a:buFont typeface="Montserrat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0" name="Google Shape;434;g30f1f9f5935_1_269">
                <a:extLst>
                  <a:ext uri="{FF2B5EF4-FFF2-40B4-BE49-F238E27FC236}">
                    <a16:creationId xmlns:a16="http://schemas.microsoft.com/office/drawing/2014/main" id="{369A3D2A-6998-D972-111A-205D71D2C7B6}"/>
                  </a:ext>
                </a:extLst>
              </p:cNvPr>
              <p:cNvCxnSpPr/>
              <p:nvPr/>
            </p:nvCxnSpPr>
            <p:spPr>
              <a:xfrm>
                <a:off x="3365039" y="2747934"/>
                <a:ext cx="484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9A09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2708705-25BE-CE5D-FFCD-201DEE848AA7}"/>
                </a:ext>
              </a:extLst>
            </p:cNvPr>
            <p:cNvSpPr txBox="1"/>
            <p:nvPr/>
          </p:nvSpPr>
          <p:spPr>
            <a:xfrm>
              <a:off x="8947411" y="3832746"/>
              <a:ext cx="832944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buClr>
                  <a:srgbClr val="000000"/>
                </a:buClr>
                <a:buSzPts val="1050"/>
                <a:defRPr/>
              </a:pPr>
              <a:r>
                <a:rPr lang="ru-RU" sz="900" dirty="0">
                  <a:solidFill>
                    <a:prstClr val="black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Социальные работники 
на 10 000 детей</a:t>
              </a:r>
              <a:endPara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A6CF0B6-86F7-4ED4-AE79-0D4A830893C0}"/>
                </a:ext>
              </a:extLst>
            </p:cNvPr>
            <p:cNvSpPr txBox="1"/>
            <p:nvPr/>
          </p:nvSpPr>
          <p:spPr>
            <a:xfrm>
              <a:off x="9566147" y="3763434"/>
              <a:ext cx="73221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buClr>
                  <a:srgbClr val="000000"/>
                </a:buClr>
                <a:buSzPts val="1050"/>
                <a:defRPr/>
              </a:pPr>
              <a:r>
                <a:rPr lang="ru-RU" sz="900" dirty="0">
                  <a:solidFill>
                    <a:prstClr val="black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Инспекторы труда 
на 10 000 работников</a:t>
              </a:r>
              <a:endPara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Google Shape;435;g30f1f9f5935_1_269">
              <a:extLst>
                <a:ext uri="{FF2B5EF4-FFF2-40B4-BE49-F238E27FC236}">
                  <a16:creationId xmlns:a16="http://schemas.microsoft.com/office/drawing/2014/main" id="{2B9F8A6D-0665-A6A7-B290-414ED54B3D3A}"/>
                </a:ext>
              </a:extLst>
            </p:cNvPr>
            <p:cNvSpPr txBox="1"/>
            <p:nvPr/>
          </p:nvSpPr>
          <p:spPr>
            <a:xfrm>
              <a:off x="9135536" y="4390414"/>
              <a:ext cx="49063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4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3" name="Google Shape;435;g30f1f9f5935_1_269">
            <a:extLst>
              <a:ext uri="{FF2B5EF4-FFF2-40B4-BE49-F238E27FC236}">
                <a16:creationId xmlns:a16="http://schemas.microsoft.com/office/drawing/2014/main" id="{D95779D4-F839-120E-FCD3-4B35E7D1622B}"/>
              </a:ext>
            </a:extLst>
          </p:cNvPr>
          <p:cNvSpPr txBox="1"/>
          <p:nvPr/>
        </p:nvSpPr>
        <p:spPr>
          <a:xfrm>
            <a:off x="7960450" y="5978434"/>
            <a:ext cx="4906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0.1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5" name="Google Shape;431;g30f1f9f5935_1_269">
            <a:extLst>
              <a:ext uri="{FF2B5EF4-FFF2-40B4-BE49-F238E27FC236}">
                <a16:creationId xmlns:a16="http://schemas.microsoft.com/office/drawing/2014/main" id="{F2C04679-C5C3-8DA7-DF55-5F842448E2F2}"/>
              </a:ext>
            </a:extLst>
          </p:cNvPr>
          <p:cNvGrpSpPr/>
          <p:nvPr/>
        </p:nvGrpSpPr>
        <p:grpSpPr>
          <a:xfrm rot="10800000">
            <a:off x="7692134" y="3783040"/>
            <a:ext cx="1195690" cy="950732"/>
            <a:chOff x="3256089" y="2439944"/>
            <a:chExt cx="605715" cy="877200"/>
          </a:xfrm>
        </p:grpSpPr>
        <p:sp>
          <p:nvSpPr>
            <p:cNvPr id="110" name="Google Shape;432;g30f1f9f5935_1_269">
              <a:extLst>
                <a:ext uri="{FF2B5EF4-FFF2-40B4-BE49-F238E27FC236}">
                  <a16:creationId xmlns:a16="http://schemas.microsoft.com/office/drawing/2014/main" id="{2398DBEB-D20C-6134-31ED-EAAABE09086C}"/>
                </a:ext>
              </a:extLst>
            </p:cNvPr>
            <p:cNvSpPr/>
            <p:nvPr/>
          </p:nvSpPr>
          <p:spPr>
            <a:xfrm>
              <a:off x="3256089" y="2439944"/>
              <a:ext cx="605715" cy="8772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rgbClr val="A4946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800"/>
                <a:buFont typeface="Montserrat"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1" name="Google Shape;434;g30f1f9f5935_1_269">
              <a:extLst>
                <a:ext uri="{FF2B5EF4-FFF2-40B4-BE49-F238E27FC236}">
                  <a16:creationId xmlns:a16="http://schemas.microsoft.com/office/drawing/2014/main" id="{C4281B8B-74D0-AC76-E31A-56459BA444A6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3341812" y="2739237"/>
              <a:ext cx="445554" cy="6151"/>
            </a:xfrm>
            <a:prstGeom prst="straightConnector1">
              <a:avLst/>
            </a:prstGeom>
            <a:noFill/>
            <a:ln w="9525" cap="flat" cmpd="sng">
              <a:solidFill>
                <a:srgbClr val="A9A09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4B9EF930-8D32-4020-E349-E68D801853DE}"/>
              </a:ext>
            </a:extLst>
          </p:cNvPr>
          <p:cNvSpPr txBox="1"/>
          <p:nvPr/>
        </p:nvSpPr>
        <p:spPr>
          <a:xfrm>
            <a:off x="7634837" y="4137009"/>
            <a:ext cx="3968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Roboto Condensed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ECE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435;g30f1f9f5935_1_269">
            <a:extLst>
              <a:ext uri="{FF2B5EF4-FFF2-40B4-BE49-F238E27FC236}">
                <a16:creationId xmlns:a16="http://schemas.microsoft.com/office/drawing/2014/main" id="{45DF1BF6-B491-25CD-9350-80D37AEC50EF}"/>
              </a:ext>
            </a:extLst>
          </p:cNvPr>
          <p:cNvSpPr txBox="1"/>
          <p:nvPr/>
        </p:nvSpPr>
        <p:spPr>
          <a:xfrm>
            <a:off x="7509626" y="4414929"/>
            <a:ext cx="63723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24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435;g30f1f9f5935_1_269">
            <a:extLst>
              <a:ext uri="{FF2B5EF4-FFF2-40B4-BE49-F238E27FC236}">
                <a16:creationId xmlns:a16="http://schemas.microsoft.com/office/drawing/2014/main" id="{EB56A642-7213-9FF3-8F63-5338A842C561}"/>
              </a:ext>
            </a:extLst>
          </p:cNvPr>
          <p:cNvSpPr txBox="1"/>
          <p:nvPr/>
        </p:nvSpPr>
        <p:spPr>
          <a:xfrm>
            <a:off x="7951512" y="4409406"/>
            <a:ext cx="4906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26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435;g30f1f9f5935_1_269">
            <a:extLst>
              <a:ext uri="{FF2B5EF4-FFF2-40B4-BE49-F238E27FC236}">
                <a16:creationId xmlns:a16="http://schemas.microsoft.com/office/drawing/2014/main" id="{A5B2CC42-28AD-4ED5-2EE0-21144F67EBF9}"/>
              </a:ext>
            </a:extLst>
          </p:cNvPr>
          <p:cNvSpPr txBox="1"/>
          <p:nvPr/>
        </p:nvSpPr>
        <p:spPr>
          <a:xfrm>
            <a:off x="8388035" y="4409388"/>
            <a:ext cx="4906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13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046E474-A379-DBE9-5407-D698AD9347C4}"/>
              </a:ext>
            </a:extLst>
          </p:cNvPr>
          <p:cNvSpPr txBox="1"/>
          <p:nvPr/>
        </p:nvSpPr>
        <p:spPr>
          <a:xfrm>
            <a:off x="7887408" y="4133637"/>
            <a:ext cx="5526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050"/>
              <a:defRPr/>
            </a:pPr>
            <a:r>
              <a:rPr lang="az-Cyrl-AZ" sz="80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Первичный</a:t>
            </a: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B2D9B57-B2A3-53D6-55F3-2DD698427271}"/>
              </a:ext>
            </a:extLst>
          </p:cNvPr>
          <p:cNvSpPr txBox="1"/>
          <p:nvPr/>
        </p:nvSpPr>
        <p:spPr>
          <a:xfrm>
            <a:off x="8262746" y="4142990"/>
            <a:ext cx="7173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050"/>
              <a:defRPr/>
            </a:pPr>
            <a:r>
              <a:rPr lang="az-Cyrl-AZ" sz="800" dirty="0">
                <a:solidFill>
                  <a:prstClr val="black"/>
                </a:solidFill>
                <a:latin typeface="Roboto Condensed"/>
                <a:ea typeface="Roboto Condensed"/>
                <a:sym typeface="Roboto Condensed"/>
              </a:rPr>
              <a:t>Вторичный</a:t>
            </a: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25E5E9D-AADA-91F5-6E86-18BD2314F73B}"/>
              </a:ext>
            </a:extLst>
          </p:cNvPr>
          <p:cNvSpPr txBox="1"/>
          <p:nvPr/>
        </p:nvSpPr>
        <p:spPr>
          <a:xfrm>
            <a:off x="7673169" y="3834589"/>
            <a:ext cx="1224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050"/>
              <a:defRPr/>
            </a:pPr>
            <a:r>
              <a:rPr lang="az-Cyrl-AZ" sz="900" i="1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Соотношение учеников и учителей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6008982-F9A4-9C18-5019-4F50972B8ADC}"/>
              </a:ext>
            </a:extLst>
          </p:cNvPr>
          <p:cNvSpPr/>
          <p:nvPr/>
        </p:nvSpPr>
        <p:spPr>
          <a:xfrm>
            <a:off x="7049984" y="4987640"/>
            <a:ext cx="1573002" cy="272756"/>
          </a:xfrm>
          <a:prstGeom prst="rect">
            <a:avLst/>
          </a:prstGeom>
          <a:solidFill>
            <a:srgbClr val="92BF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1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Доступность ресурсов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27" name="Rectangle: Top Corners Rounded 126">
            <a:extLst>
              <a:ext uri="{FF2B5EF4-FFF2-40B4-BE49-F238E27FC236}">
                <a16:creationId xmlns:a16="http://schemas.microsoft.com/office/drawing/2014/main" id="{30C861C9-A58C-13E2-CA02-B3323EBA981C}"/>
              </a:ext>
            </a:extLst>
          </p:cNvPr>
          <p:cNvSpPr/>
          <p:nvPr/>
        </p:nvSpPr>
        <p:spPr>
          <a:xfrm>
            <a:off x="7098048" y="2316287"/>
            <a:ext cx="1501635" cy="86382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13" name="Straight Connector 512">
            <a:extLst>
              <a:ext uri="{FF2B5EF4-FFF2-40B4-BE49-F238E27FC236}">
                <a16:creationId xmlns:a16="http://schemas.microsoft.com/office/drawing/2014/main" id="{95F46EA8-ECD9-9DA4-7045-428A712A20AC}"/>
              </a:ext>
            </a:extLst>
          </p:cNvPr>
          <p:cNvCxnSpPr>
            <a:cxnSpLocks/>
          </p:cNvCxnSpPr>
          <p:nvPr/>
        </p:nvCxnSpPr>
        <p:spPr>
          <a:xfrm>
            <a:off x="7219174" y="2911084"/>
            <a:ext cx="1352157" cy="2023"/>
          </a:xfrm>
          <a:prstGeom prst="line">
            <a:avLst/>
          </a:prstGeom>
          <a:ln w="12700"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9" name="TextBox 518">
            <a:extLst>
              <a:ext uri="{FF2B5EF4-FFF2-40B4-BE49-F238E27FC236}">
                <a16:creationId xmlns:a16="http://schemas.microsoft.com/office/drawing/2014/main" id="{5D33A5C2-A0BD-F8FA-7464-40F71BD6C825}"/>
              </a:ext>
            </a:extLst>
          </p:cNvPr>
          <p:cNvSpPr txBox="1"/>
          <p:nvPr/>
        </p:nvSpPr>
        <p:spPr>
          <a:xfrm>
            <a:off x="7195962" y="2933413"/>
            <a:ext cx="380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19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28" name="TextBox 527">
            <a:extLst>
              <a:ext uri="{FF2B5EF4-FFF2-40B4-BE49-F238E27FC236}">
                <a16:creationId xmlns:a16="http://schemas.microsoft.com/office/drawing/2014/main" id="{9D10DF6A-DC61-D240-15A6-062BF54B88F7}"/>
              </a:ext>
            </a:extLst>
          </p:cNvPr>
          <p:cNvSpPr txBox="1"/>
          <p:nvPr/>
        </p:nvSpPr>
        <p:spPr>
          <a:xfrm>
            <a:off x="7226149" y="2300579"/>
            <a:ext cx="1298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9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Количество врачей на 100 000 человек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0935AED8-3660-EA58-0846-095CBAADA096}"/>
              </a:ext>
            </a:extLst>
          </p:cNvPr>
          <p:cNvSpPr txBox="1"/>
          <p:nvPr/>
        </p:nvSpPr>
        <p:spPr>
          <a:xfrm>
            <a:off x="10722548" y="2683531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1.3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3EEF770B-095A-4FDA-BF10-0E672CBBE365}"/>
              </a:ext>
            </a:extLst>
          </p:cNvPr>
          <p:cNvSpPr txBox="1"/>
          <p:nvPr/>
        </p:nvSpPr>
        <p:spPr>
          <a:xfrm>
            <a:off x="10303878" y="2842483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2.5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E14DB89E-7173-AFCE-0886-7D3EBFF7BE45}"/>
              </a:ext>
            </a:extLst>
          </p:cNvPr>
          <p:cNvSpPr txBox="1"/>
          <p:nvPr/>
        </p:nvSpPr>
        <p:spPr>
          <a:xfrm>
            <a:off x="7062093" y="2591525"/>
            <a:ext cx="6442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az-Cyrl-AZ" sz="9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Национальный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FD0334D6-8D31-4873-45D0-6FEF3EAC9161}"/>
              </a:ext>
            </a:extLst>
          </p:cNvPr>
          <p:cNvSpPr txBox="1"/>
          <p:nvPr/>
        </p:nvSpPr>
        <p:spPr>
          <a:xfrm>
            <a:off x="7604762" y="2617316"/>
            <a:ext cx="6442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az-Cyrl-AZ" sz="9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Низший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4" name="TextBox 533">
            <a:extLst>
              <a:ext uri="{FF2B5EF4-FFF2-40B4-BE49-F238E27FC236}">
                <a16:creationId xmlns:a16="http://schemas.microsoft.com/office/drawing/2014/main" id="{A5388593-C2C7-6EF6-6E2F-FF702391E79B}"/>
              </a:ext>
            </a:extLst>
          </p:cNvPr>
          <p:cNvSpPr txBox="1"/>
          <p:nvPr/>
        </p:nvSpPr>
        <p:spPr>
          <a:xfrm>
            <a:off x="8073039" y="2617316"/>
            <a:ext cx="6442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az-Cyrl-AZ" sz="9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Высший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3AA861F5-6BB3-7F5A-A36C-710A1C51009D}"/>
              </a:ext>
            </a:extLst>
          </p:cNvPr>
          <p:cNvSpPr txBox="1"/>
          <p:nvPr/>
        </p:nvSpPr>
        <p:spPr>
          <a:xfrm>
            <a:off x="7727192" y="2944522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13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93CD33CA-C136-F11C-2B1D-D507B4C4030E}"/>
              </a:ext>
            </a:extLst>
          </p:cNvPr>
          <p:cNvSpPr txBox="1"/>
          <p:nvPr/>
        </p:nvSpPr>
        <p:spPr>
          <a:xfrm>
            <a:off x="8214006" y="2957629"/>
            <a:ext cx="38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25</a:t>
            </a:r>
            <a:endParaRPr kumimoji="0" lang="en-GB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48" name="TextBox 547">
            <a:extLst>
              <a:ext uri="{FF2B5EF4-FFF2-40B4-BE49-F238E27FC236}">
                <a16:creationId xmlns:a16="http://schemas.microsoft.com/office/drawing/2014/main" id="{D5F733F9-CEF6-FBE1-D608-0CC9802FB820}"/>
              </a:ext>
            </a:extLst>
          </p:cNvPr>
          <p:cNvSpPr txBox="1"/>
          <p:nvPr/>
        </p:nvSpPr>
        <p:spPr>
          <a:xfrm>
            <a:off x="5405068" y="5477381"/>
            <a:ext cx="82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Неформально трудоустроенные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AD52EAC5-4A8B-C5BC-B363-11673DACFA8C}"/>
              </a:ext>
            </a:extLst>
          </p:cNvPr>
          <p:cNvSpPr txBox="1"/>
          <p:nvPr/>
        </p:nvSpPr>
        <p:spPr>
          <a:xfrm>
            <a:off x="5444562" y="5920357"/>
            <a:ext cx="621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51" name="Google Shape;185;g30e946edf00_0_572">
            <a:extLst>
              <a:ext uri="{FF2B5EF4-FFF2-40B4-BE49-F238E27FC236}">
                <a16:creationId xmlns:a16="http://schemas.microsoft.com/office/drawing/2014/main" id="{4BEAB4AF-1A39-CF64-DD4A-A621DB1E38AC}"/>
              </a:ext>
            </a:extLst>
          </p:cNvPr>
          <p:cNvSpPr/>
          <p:nvPr/>
        </p:nvSpPr>
        <p:spPr>
          <a:xfrm rot="10800000">
            <a:off x="8924567" y="3794917"/>
            <a:ext cx="874707" cy="947562"/>
          </a:xfrm>
          <a:prstGeom prst="round2Same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rgbClr val="A9A0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Montserrat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186;g30e946edf00_0_572">
            <a:extLst>
              <a:ext uri="{FF2B5EF4-FFF2-40B4-BE49-F238E27FC236}">
                <a16:creationId xmlns:a16="http://schemas.microsoft.com/office/drawing/2014/main" id="{7C159620-60B9-0C66-AD62-A6932974EA37}"/>
              </a:ext>
            </a:extLst>
          </p:cNvPr>
          <p:cNvSpPr txBox="1"/>
          <p:nvPr/>
        </p:nvSpPr>
        <p:spPr>
          <a:xfrm>
            <a:off x="8846442" y="3784910"/>
            <a:ext cx="107820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900"/>
              <a:defRPr/>
            </a:pPr>
            <a:r>
              <a:rPr lang="ru-RU" sz="90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От учителя к административному персоналу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53" name="Google Shape;188;g30e946edf00_0_572">
            <a:extLst>
              <a:ext uri="{FF2B5EF4-FFF2-40B4-BE49-F238E27FC236}">
                <a16:creationId xmlns:a16="http://schemas.microsoft.com/office/drawing/2014/main" id="{56F4DABF-E33F-B32C-CAAC-31C167E1ED03}"/>
              </a:ext>
            </a:extLst>
          </p:cNvPr>
          <p:cNvCxnSpPr>
            <a:cxnSpLocks/>
          </p:cNvCxnSpPr>
          <p:nvPr/>
        </p:nvCxnSpPr>
        <p:spPr>
          <a:xfrm rot="10800000" flipH="1">
            <a:off x="9386934" y="4228845"/>
            <a:ext cx="2100" cy="481800"/>
          </a:xfrm>
          <a:prstGeom prst="straightConnector1">
            <a:avLst/>
          </a:prstGeom>
          <a:noFill/>
          <a:ln w="9525" cap="flat" cmpd="sng">
            <a:solidFill>
              <a:srgbClr val="A9A09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5" name="Google Shape;189;g30e946edf00_0_572">
            <a:extLst>
              <a:ext uri="{FF2B5EF4-FFF2-40B4-BE49-F238E27FC236}">
                <a16:creationId xmlns:a16="http://schemas.microsoft.com/office/drawing/2014/main" id="{AA9D039B-3586-3641-DCC5-C299405062B2}"/>
              </a:ext>
            </a:extLst>
          </p:cNvPr>
          <p:cNvSpPr txBox="1"/>
          <p:nvPr/>
        </p:nvSpPr>
        <p:spPr>
          <a:xfrm>
            <a:off x="9406426" y="4220942"/>
            <a:ext cx="451200" cy="55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1:3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3:1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0" name="Google Shape;187;g30e946edf00_0_572">
            <a:extLst>
              <a:ext uri="{FF2B5EF4-FFF2-40B4-BE49-F238E27FC236}">
                <a16:creationId xmlns:a16="http://schemas.microsoft.com/office/drawing/2014/main" id="{E61860EE-D104-D535-15A7-2519F58CFBB9}"/>
              </a:ext>
            </a:extLst>
          </p:cNvPr>
          <p:cNvSpPr txBox="1"/>
          <p:nvPr/>
        </p:nvSpPr>
        <p:spPr>
          <a:xfrm>
            <a:off x="8838590" y="4223184"/>
            <a:ext cx="587593" cy="52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ECE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r"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900"/>
              <a:defRPr/>
            </a:pPr>
            <a:r>
              <a:rPr lang="az-Cyrl-AZ" sz="100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Школа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32" name="Graphic 131" descr="Graduation cap with solid fill">
            <a:extLst>
              <a:ext uri="{FF2B5EF4-FFF2-40B4-BE49-F238E27FC236}">
                <a16:creationId xmlns:a16="http://schemas.microsoft.com/office/drawing/2014/main" id="{21F54952-C14E-F9E7-026C-CC91257F0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511" y="4249617"/>
            <a:ext cx="406508" cy="472775"/>
          </a:xfrm>
          <a:prstGeom prst="rect">
            <a:avLst/>
          </a:prstGeom>
        </p:spPr>
      </p:pic>
      <p:pic>
        <p:nvPicPr>
          <p:cNvPr id="134" name="Graphic 133" descr="Heart with pulse with solid fill">
            <a:extLst>
              <a:ext uri="{FF2B5EF4-FFF2-40B4-BE49-F238E27FC236}">
                <a16:creationId xmlns:a16="http://schemas.microsoft.com/office/drawing/2014/main" id="{D1CF9165-B3CE-0CAF-6A03-8F9AA9287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777" y="2869024"/>
            <a:ext cx="439896" cy="374950"/>
          </a:xfrm>
          <a:prstGeom prst="rect">
            <a:avLst/>
          </a:prstGeom>
        </p:spPr>
      </p:pic>
      <p:pic>
        <p:nvPicPr>
          <p:cNvPr id="139" name="Graphic 138" descr="Shield Tick with solid fill">
            <a:extLst>
              <a:ext uri="{FF2B5EF4-FFF2-40B4-BE49-F238E27FC236}">
                <a16:creationId xmlns:a16="http://schemas.microsoft.com/office/drawing/2014/main" id="{9219A850-B8A4-989F-08EF-D958811B38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552" y="6113480"/>
            <a:ext cx="458042" cy="406927"/>
          </a:xfrm>
          <a:prstGeom prst="rect">
            <a:avLst/>
          </a:prstGeom>
        </p:spPr>
      </p:pic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8F2110E-C1DA-04C5-892B-748899EFEE2C}"/>
              </a:ext>
            </a:extLst>
          </p:cNvPr>
          <p:cNvGrpSpPr/>
          <p:nvPr/>
        </p:nvGrpSpPr>
        <p:grpSpPr>
          <a:xfrm>
            <a:off x="9766935" y="3793824"/>
            <a:ext cx="716614" cy="944483"/>
            <a:chOff x="8549643" y="5762507"/>
            <a:chExt cx="887594" cy="694864"/>
          </a:xfrm>
        </p:grpSpPr>
        <p:sp>
          <p:nvSpPr>
            <p:cNvPr id="141" name="Google Shape;230;g30e946edf00_0_572">
              <a:extLst>
                <a:ext uri="{FF2B5EF4-FFF2-40B4-BE49-F238E27FC236}">
                  <a16:creationId xmlns:a16="http://schemas.microsoft.com/office/drawing/2014/main" id="{DB3CF366-6FC8-8B0A-E272-462321CF0A14}"/>
                </a:ext>
              </a:extLst>
            </p:cNvPr>
            <p:cNvSpPr/>
            <p:nvPr/>
          </p:nvSpPr>
          <p:spPr>
            <a:xfrm rot="10800000">
              <a:off x="8632504" y="5766628"/>
              <a:ext cx="719783" cy="690743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rgbClr val="A9A0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800"/>
                <a:buFont typeface="Montserrat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32;g30e946edf00_0_572">
              <a:extLst>
                <a:ext uri="{FF2B5EF4-FFF2-40B4-BE49-F238E27FC236}">
                  <a16:creationId xmlns:a16="http://schemas.microsoft.com/office/drawing/2014/main" id="{D9DB6993-A716-67FF-FA96-A7DD78782B0A}"/>
                </a:ext>
              </a:extLst>
            </p:cNvPr>
            <p:cNvSpPr txBox="1"/>
            <p:nvPr/>
          </p:nvSpPr>
          <p:spPr>
            <a:xfrm>
              <a:off x="8549643" y="5762507"/>
              <a:ext cx="887594" cy="520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buClr>
                  <a:srgbClr val="000000"/>
                </a:buClr>
                <a:buSzPts val="900"/>
                <a:defRPr/>
              </a:pPr>
              <a:r>
                <a:rPr lang="ru-RU" sz="800" dirty="0">
                  <a:solidFill>
                    <a:prstClr val="black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% учителей, обучающихся по учебной программе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43" name="Google Shape;233;g30e946edf00_0_572">
              <a:extLst>
                <a:ext uri="{FF2B5EF4-FFF2-40B4-BE49-F238E27FC236}">
                  <a16:creationId xmlns:a16="http://schemas.microsoft.com/office/drawing/2014/main" id="{CC6181B0-D587-9B22-1AC8-C9FFE81BD0AF}"/>
                </a:ext>
              </a:extLst>
            </p:cNvPr>
            <p:cNvSpPr txBox="1"/>
            <p:nvPr/>
          </p:nvSpPr>
          <p:spPr>
            <a:xfrm>
              <a:off x="8773301" y="6207343"/>
              <a:ext cx="460730" cy="243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44</a:t>
              </a:r>
              <a:endPara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23E8958-10A2-52CB-CD6C-BFC99EC8A3B4}"/>
              </a:ext>
            </a:extLst>
          </p:cNvPr>
          <p:cNvSpPr/>
          <p:nvPr/>
        </p:nvSpPr>
        <p:spPr>
          <a:xfrm>
            <a:off x="8898092" y="3405862"/>
            <a:ext cx="2161148" cy="226352"/>
          </a:xfrm>
          <a:prstGeom prst="rect">
            <a:avLst/>
          </a:prstGeom>
          <a:solidFill>
            <a:srgbClr val="92BF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1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Микс , Использование, Качество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A9D6FCA-FF53-1920-86A9-7D6180416198}"/>
              </a:ext>
            </a:extLst>
          </p:cNvPr>
          <p:cNvGrpSpPr/>
          <p:nvPr/>
        </p:nvGrpSpPr>
        <p:grpSpPr>
          <a:xfrm>
            <a:off x="10395986" y="3794916"/>
            <a:ext cx="714000" cy="1082180"/>
            <a:chOff x="7225881" y="6016623"/>
            <a:chExt cx="714000" cy="108218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789AC1D2-A261-F6F3-1F25-3FCE13124FA7}"/>
                </a:ext>
              </a:extLst>
            </p:cNvPr>
            <p:cNvGrpSpPr/>
            <p:nvPr/>
          </p:nvGrpSpPr>
          <p:grpSpPr>
            <a:xfrm>
              <a:off x="7225881" y="6016623"/>
              <a:ext cx="714000" cy="950549"/>
              <a:chOff x="6040013" y="6016623"/>
              <a:chExt cx="714000" cy="950549"/>
            </a:xfrm>
          </p:grpSpPr>
          <p:sp>
            <p:nvSpPr>
              <p:cNvPr id="151" name="Google Shape;242;g30e946edf00_0_572">
                <a:extLst>
                  <a:ext uri="{FF2B5EF4-FFF2-40B4-BE49-F238E27FC236}">
                    <a16:creationId xmlns:a16="http://schemas.microsoft.com/office/drawing/2014/main" id="{DDE8B445-BAE1-C8D4-32BE-796AA9B90679}"/>
                  </a:ext>
                </a:extLst>
              </p:cNvPr>
              <p:cNvSpPr/>
              <p:nvPr/>
            </p:nvSpPr>
            <p:spPr>
              <a:xfrm rot="10800000">
                <a:off x="6090667" y="6016623"/>
                <a:ext cx="612600" cy="950549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noFill/>
              <a:ln w="19050" cap="flat" cmpd="sng">
                <a:solidFill>
                  <a:srgbClr val="A9A0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Pts val="1800"/>
                  <a:buFont typeface="Montserrat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244;g30e946edf00_0_572">
                <a:extLst>
                  <a:ext uri="{FF2B5EF4-FFF2-40B4-BE49-F238E27FC236}">
                    <a16:creationId xmlns:a16="http://schemas.microsoft.com/office/drawing/2014/main" id="{3EA20C20-04E4-3DEA-E398-2222226C0A69}"/>
                  </a:ext>
                </a:extLst>
              </p:cNvPr>
              <p:cNvSpPr txBox="1"/>
              <p:nvPr/>
            </p:nvSpPr>
            <p:spPr>
              <a:xfrm>
                <a:off x="6040013" y="6023520"/>
                <a:ext cx="714000" cy="7078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ctr">
                  <a:buClr>
                    <a:srgbClr val="000000"/>
                  </a:buClr>
                  <a:buSzPts val="900"/>
                  <a:defRPr/>
                </a:pPr>
                <a:r>
                  <a:rPr lang="ru-RU" sz="800" dirty="0">
                    <a:solidFill>
                      <a:prstClr val="black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% школ, работающих в несколько смен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  <p:sp>
          <p:nvSpPr>
            <p:cNvPr id="149" name="Google Shape;245;g30e946edf00_0_572">
              <a:extLst>
                <a:ext uri="{FF2B5EF4-FFF2-40B4-BE49-F238E27FC236}">
                  <a16:creationId xmlns:a16="http://schemas.microsoft.com/office/drawing/2014/main" id="{D2A5B35F-DA25-0091-ED40-096722E65DA2}"/>
                </a:ext>
              </a:extLst>
            </p:cNvPr>
            <p:cNvSpPr txBox="1"/>
            <p:nvPr/>
          </p:nvSpPr>
          <p:spPr>
            <a:xfrm>
              <a:off x="7350631" y="6629484"/>
              <a:ext cx="498900" cy="469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75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 Condensed"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endParaRPr kumimoji="0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F4D325D-99AE-E710-78F5-555BD5307A3D}"/>
              </a:ext>
            </a:extLst>
          </p:cNvPr>
          <p:cNvSpPr/>
          <p:nvPr/>
        </p:nvSpPr>
        <p:spPr>
          <a:xfrm>
            <a:off x="8685513" y="4985457"/>
            <a:ext cx="2373727" cy="261941"/>
          </a:xfrm>
          <a:prstGeom prst="rect">
            <a:avLst/>
          </a:prstGeom>
          <a:solidFill>
            <a:srgbClr val="92BF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2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Микс , Использование, Качество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CFECCC7-D0CF-9E03-F74D-5B6F834CCBC2}"/>
              </a:ext>
            </a:extLst>
          </p:cNvPr>
          <p:cNvSpPr txBox="1"/>
          <p:nvPr/>
        </p:nvSpPr>
        <p:spPr>
          <a:xfrm>
            <a:off x="9962889" y="2344475"/>
            <a:ext cx="11175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7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Количество госпитализаций на 100 000 человек</a:t>
            </a:r>
            <a:endParaRPr kumimoji="0" lang="en-GB" sz="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2" name="Rectangle: Top Corners Rounded 161">
            <a:extLst>
              <a:ext uri="{FF2B5EF4-FFF2-40B4-BE49-F238E27FC236}">
                <a16:creationId xmlns:a16="http://schemas.microsoft.com/office/drawing/2014/main" id="{5F647C0A-0973-0743-1863-1FA58EB76A91}"/>
              </a:ext>
            </a:extLst>
          </p:cNvPr>
          <p:cNvSpPr/>
          <p:nvPr/>
        </p:nvSpPr>
        <p:spPr>
          <a:xfrm>
            <a:off x="9982311" y="2330943"/>
            <a:ext cx="1082741" cy="847934"/>
          </a:xfrm>
          <a:prstGeom prst="round2SameRect">
            <a:avLst/>
          </a:prstGeom>
          <a:noFill/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C48A78B6-6256-AE95-74B4-3B97A897A6C9}"/>
              </a:ext>
            </a:extLst>
          </p:cNvPr>
          <p:cNvCxnSpPr>
            <a:cxnSpLocks/>
          </p:cNvCxnSpPr>
          <p:nvPr/>
        </p:nvCxnSpPr>
        <p:spPr>
          <a:xfrm>
            <a:off x="10083539" y="2860258"/>
            <a:ext cx="885803" cy="0"/>
          </a:xfrm>
          <a:prstGeom prst="line">
            <a:avLst/>
          </a:prstGeom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68D0173E-6E25-BC59-FEDA-D37B7A5FF4CD}"/>
              </a:ext>
            </a:extLst>
          </p:cNvPr>
          <p:cNvSpPr txBox="1"/>
          <p:nvPr/>
        </p:nvSpPr>
        <p:spPr>
          <a:xfrm>
            <a:off x="9924699" y="2681870"/>
            <a:ext cx="5505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7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Диабет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5083C8B-2D66-8951-1D09-1A8C277718FC}"/>
              </a:ext>
            </a:extLst>
          </p:cNvPr>
          <p:cNvSpPr txBox="1"/>
          <p:nvPr/>
        </p:nvSpPr>
        <p:spPr>
          <a:xfrm>
            <a:off x="10284893" y="2680299"/>
            <a:ext cx="5505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COPD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DE09EA40-7314-17EB-1315-1AC47EDC231A}"/>
              </a:ext>
            </a:extLst>
          </p:cNvPr>
          <p:cNvSpPr txBox="1"/>
          <p:nvPr/>
        </p:nvSpPr>
        <p:spPr>
          <a:xfrm>
            <a:off x="10571726" y="2684697"/>
            <a:ext cx="5505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HTN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8DA04FA9-71E5-E8B5-75A2-3199AACB697C}"/>
              </a:ext>
            </a:extLst>
          </p:cNvPr>
          <p:cNvSpPr txBox="1"/>
          <p:nvPr/>
        </p:nvSpPr>
        <p:spPr>
          <a:xfrm>
            <a:off x="10582226" y="2876263"/>
            <a:ext cx="550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176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31E2C57-46E8-E007-6A59-0E4F39A02CF9}"/>
              </a:ext>
            </a:extLst>
          </p:cNvPr>
          <p:cNvSpPr txBox="1"/>
          <p:nvPr/>
        </p:nvSpPr>
        <p:spPr>
          <a:xfrm>
            <a:off x="10277417" y="2875824"/>
            <a:ext cx="550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573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FA3F48A-FB20-D59A-90CA-4E92337D4EF6}"/>
              </a:ext>
            </a:extLst>
          </p:cNvPr>
          <p:cNvSpPr txBox="1"/>
          <p:nvPr/>
        </p:nvSpPr>
        <p:spPr>
          <a:xfrm>
            <a:off x="9920311" y="2872832"/>
            <a:ext cx="550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705</a:t>
            </a:r>
          </a:p>
        </p:txBody>
      </p:sp>
      <p:sp>
        <p:nvSpPr>
          <p:cNvPr id="175" name="Rectangle: Top Corners Rounded 174">
            <a:extLst>
              <a:ext uri="{FF2B5EF4-FFF2-40B4-BE49-F238E27FC236}">
                <a16:creationId xmlns:a16="http://schemas.microsoft.com/office/drawing/2014/main" id="{931AAFEE-6682-D657-1D12-7E23CACFC741}"/>
              </a:ext>
            </a:extLst>
          </p:cNvPr>
          <p:cNvSpPr/>
          <p:nvPr/>
        </p:nvSpPr>
        <p:spPr>
          <a:xfrm>
            <a:off x="8669883" y="2316437"/>
            <a:ext cx="607572" cy="86382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42658E62-4A8B-5AB8-3CB2-24530B5A94B4}"/>
              </a:ext>
            </a:extLst>
          </p:cNvPr>
          <p:cNvCxnSpPr>
            <a:cxnSpLocks/>
          </p:cNvCxnSpPr>
          <p:nvPr/>
        </p:nvCxnSpPr>
        <p:spPr>
          <a:xfrm>
            <a:off x="8790456" y="2833415"/>
            <a:ext cx="380629" cy="0"/>
          </a:xfrm>
          <a:prstGeom prst="line">
            <a:avLst/>
          </a:prstGeom>
          <a:ln w="12700"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5D0AFE23-2A46-94E8-934D-A36769B385FD}"/>
              </a:ext>
            </a:extLst>
          </p:cNvPr>
          <p:cNvSpPr txBox="1"/>
          <p:nvPr/>
        </p:nvSpPr>
        <p:spPr>
          <a:xfrm>
            <a:off x="8663877" y="2865166"/>
            <a:ext cx="6463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9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Высокий</a:t>
            </a:r>
            <a:endParaRPr kumimoji="0" lang="en-GB" sz="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6B32043E-DDA4-6F9C-A11B-D0A0268FB1E6}"/>
              </a:ext>
            </a:extLst>
          </p:cNvPr>
          <p:cNvSpPr txBox="1"/>
          <p:nvPr/>
        </p:nvSpPr>
        <p:spPr>
          <a:xfrm>
            <a:off x="8593721" y="2341536"/>
            <a:ext cx="7334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az-Cyrl-AZ" sz="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Применение фирменных лекарств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80" name="Rectangle: Top Corners Rounded 179">
            <a:extLst>
              <a:ext uri="{FF2B5EF4-FFF2-40B4-BE49-F238E27FC236}">
                <a16:creationId xmlns:a16="http://schemas.microsoft.com/office/drawing/2014/main" id="{B80AB8C6-EFAA-C062-8305-7B340DD6101C}"/>
              </a:ext>
            </a:extLst>
          </p:cNvPr>
          <p:cNvSpPr/>
          <p:nvPr/>
        </p:nvSpPr>
        <p:spPr>
          <a:xfrm>
            <a:off x="9329798" y="2319551"/>
            <a:ext cx="607572" cy="863821"/>
          </a:xfrm>
          <a:prstGeom prst="round2SameRect">
            <a:avLst/>
          </a:prstGeom>
          <a:solidFill>
            <a:schemeClr val="bg1"/>
          </a:solidFill>
          <a:ln w="19050">
            <a:solidFill>
              <a:srgbClr val="A9A0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B72AAF07-6566-A051-05E3-CF84E0C9D644}"/>
              </a:ext>
            </a:extLst>
          </p:cNvPr>
          <p:cNvCxnSpPr>
            <a:cxnSpLocks/>
          </p:cNvCxnSpPr>
          <p:nvPr/>
        </p:nvCxnSpPr>
        <p:spPr>
          <a:xfrm>
            <a:off x="9450371" y="2882249"/>
            <a:ext cx="380629" cy="0"/>
          </a:xfrm>
          <a:prstGeom prst="line">
            <a:avLst/>
          </a:prstGeom>
          <a:ln w="12700"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E0D6D0FD-95FD-ED00-5165-6A4C11B676F3}"/>
              </a:ext>
            </a:extLst>
          </p:cNvPr>
          <p:cNvSpPr txBox="1"/>
          <p:nvPr/>
        </p:nvSpPr>
        <p:spPr>
          <a:xfrm>
            <a:off x="9406903" y="2906093"/>
            <a:ext cx="459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</a:t>
            </a:r>
            <a:endParaRPr kumimoji="0" lang="en-GB" sz="9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E124EB89-C4EE-776B-18FA-B89663685054}"/>
              </a:ext>
            </a:extLst>
          </p:cNvPr>
          <p:cNvSpPr txBox="1"/>
          <p:nvPr/>
        </p:nvSpPr>
        <p:spPr>
          <a:xfrm>
            <a:off x="9253636" y="2344650"/>
            <a:ext cx="7334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Амбулаторные контакты на душу населения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D27AA1BF-42DF-DAF7-27E3-E65DB7BBF7CD}"/>
              </a:ext>
            </a:extLst>
          </p:cNvPr>
          <p:cNvCxnSpPr>
            <a:cxnSpLocks/>
          </p:cNvCxnSpPr>
          <p:nvPr/>
        </p:nvCxnSpPr>
        <p:spPr>
          <a:xfrm>
            <a:off x="2851253" y="2912717"/>
            <a:ext cx="1262847" cy="0"/>
          </a:xfrm>
          <a:prstGeom prst="line">
            <a:avLst/>
          </a:prstGeom>
          <a:noFill/>
          <a:ln>
            <a:solidFill>
              <a:srgbClr val="A9A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Box 227">
            <a:extLst>
              <a:ext uri="{FF2B5EF4-FFF2-40B4-BE49-F238E27FC236}">
                <a16:creationId xmlns:a16="http://schemas.microsoft.com/office/drawing/2014/main" id="{3C6EC1E2-3941-50B1-EFBA-D7253B64C43C}"/>
              </a:ext>
            </a:extLst>
          </p:cNvPr>
          <p:cNvSpPr txBox="1"/>
          <p:nvPr/>
        </p:nvSpPr>
        <p:spPr>
          <a:xfrm>
            <a:off x="8630924" y="5488931"/>
            <a:ext cx="9124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050"/>
              <a:defRPr/>
            </a:pPr>
            <a:r>
              <a:rPr lang="az-Cyrl-AZ" sz="100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Точность таргетинга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D75529D8-D6CE-216E-9E30-A834D6BFF9EF}"/>
              </a:ext>
            </a:extLst>
          </p:cNvPr>
          <p:cNvGrpSpPr/>
          <p:nvPr/>
        </p:nvGrpSpPr>
        <p:grpSpPr>
          <a:xfrm>
            <a:off x="8609895" y="5348272"/>
            <a:ext cx="824999" cy="950732"/>
            <a:chOff x="8896634" y="3764066"/>
            <a:chExt cx="1347389" cy="950732"/>
          </a:xfrm>
        </p:grpSpPr>
        <p:grpSp>
          <p:nvGrpSpPr>
            <p:cNvPr id="232" name="Google Shape;431;g30f1f9f5935_1_269">
              <a:extLst>
                <a:ext uri="{FF2B5EF4-FFF2-40B4-BE49-F238E27FC236}">
                  <a16:creationId xmlns:a16="http://schemas.microsoft.com/office/drawing/2014/main" id="{BCE0CC7B-82D6-085B-A81B-689C7A7D0046}"/>
                </a:ext>
              </a:extLst>
            </p:cNvPr>
            <p:cNvGrpSpPr/>
            <p:nvPr/>
          </p:nvGrpSpPr>
          <p:grpSpPr>
            <a:xfrm rot="10800000">
              <a:off x="9038747" y="3764066"/>
              <a:ext cx="1205276" cy="950732"/>
              <a:chOff x="3308725" y="2439944"/>
              <a:chExt cx="618025" cy="877200"/>
            </a:xfrm>
          </p:grpSpPr>
          <p:sp>
            <p:nvSpPr>
              <p:cNvPr id="239" name="Google Shape;432;g30f1f9f5935_1_269">
                <a:extLst>
                  <a:ext uri="{FF2B5EF4-FFF2-40B4-BE49-F238E27FC236}">
                    <a16:creationId xmlns:a16="http://schemas.microsoft.com/office/drawing/2014/main" id="{D75D6051-90B1-8CFB-9EE6-B21B8A2E4AE8}"/>
                  </a:ext>
                </a:extLst>
              </p:cNvPr>
              <p:cNvSpPr/>
              <p:nvPr/>
            </p:nvSpPr>
            <p:spPr>
              <a:xfrm>
                <a:off x="3308725" y="2439944"/>
                <a:ext cx="618025" cy="8772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noFill/>
              <a:ln w="19050" cap="flat" cmpd="sng">
                <a:solidFill>
                  <a:srgbClr val="A4946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Pts val="1800"/>
                  <a:buFont typeface="Montserrat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40" name="Google Shape;434;g30f1f9f5935_1_269">
                <a:extLst>
                  <a:ext uri="{FF2B5EF4-FFF2-40B4-BE49-F238E27FC236}">
                    <a16:creationId xmlns:a16="http://schemas.microsoft.com/office/drawing/2014/main" id="{9F02D3F3-C805-B131-E70B-B4AB1CD0855A}"/>
                  </a:ext>
                </a:extLst>
              </p:cNvPr>
              <p:cNvCxnSpPr/>
              <p:nvPr/>
            </p:nvCxnSpPr>
            <p:spPr>
              <a:xfrm>
                <a:off x="3365039" y="2766685"/>
                <a:ext cx="484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9A09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080B30CC-D6C0-2D74-5683-F116DDF4EB78}"/>
                </a:ext>
              </a:extLst>
            </p:cNvPr>
            <p:cNvSpPr txBox="1"/>
            <p:nvPr/>
          </p:nvSpPr>
          <p:spPr>
            <a:xfrm>
              <a:off x="8896634" y="3874061"/>
              <a:ext cx="83294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 Condensed"/>
                <a:buNone/>
                <a:tabLst/>
                <a:defRPr/>
              </a:pPr>
              <a:endPara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435;g30f1f9f5935_1_269">
              <a:extLst>
                <a:ext uri="{FF2B5EF4-FFF2-40B4-BE49-F238E27FC236}">
                  <a16:creationId xmlns:a16="http://schemas.microsoft.com/office/drawing/2014/main" id="{0678E9BF-731B-1FB3-2309-E0BF9920EF4B}"/>
                </a:ext>
              </a:extLst>
            </p:cNvPr>
            <p:cNvSpPr txBox="1"/>
            <p:nvPr/>
          </p:nvSpPr>
          <p:spPr>
            <a:xfrm>
              <a:off x="9275157" y="4391337"/>
              <a:ext cx="768771" cy="275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Low 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4" name="Arrow: Chevron 253">
            <a:extLst>
              <a:ext uri="{FF2B5EF4-FFF2-40B4-BE49-F238E27FC236}">
                <a16:creationId xmlns:a16="http://schemas.microsoft.com/office/drawing/2014/main" id="{F37A5112-1D69-A6D9-5640-A2DF316FC1B2}"/>
              </a:ext>
            </a:extLst>
          </p:cNvPr>
          <p:cNvSpPr/>
          <p:nvPr/>
        </p:nvSpPr>
        <p:spPr>
          <a:xfrm>
            <a:off x="10957115" y="1387717"/>
            <a:ext cx="1347591" cy="373881"/>
          </a:xfrm>
          <a:prstGeom prst="chevron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200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Результаты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47" name="TextBox 646">
            <a:extLst>
              <a:ext uri="{FF2B5EF4-FFF2-40B4-BE49-F238E27FC236}">
                <a16:creationId xmlns:a16="http://schemas.microsoft.com/office/drawing/2014/main" id="{43E2435D-8AD5-F645-FBF7-38F54C691DAF}"/>
              </a:ext>
            </a:extLst>
          </p:cNvPr>
          <p:cNvSpPr txBox="1"/>
          <p:nvPr/>
        </p:nvSpPr>
        <p:spPr>
          <a:xfrm>
            <a:off x="6074249" y="2787915"/>
            <a:ext cx="1224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12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На душу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48" name="TextBox 647">
            <a:extLst>
              <a:ext uri="{FF2B5EF4-FFF2-40B4-BE49-F238E27FC236}">
                <a16:creationId xmlns:a16="http://schemas.microsoft.com/office/drawing/2014/main" id="{F811E655-FDB1-F389-8566-C5F0900D7352}"/>
              </a:ext>
            </a:extLst>
          </p:cNvPr>
          <p:cNvSpPr txBox="1"/>
          <p:nvPr/>
        </p:nvSpPr>
        <p:spPr>
          <a:xfrm>
            <a:off x="6139544" y="5665248"/>
            <a:ext cx="1067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11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На одного получателя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49" name="TextBox 648">
            <a:extLst>
              <a:ext uri="{FF2B5EF4-FFF2-40B4-BE49-F238E27FC236}">
                <a16:creationId xmlns:a16="http://schemas.microsoft.com/office/drawing/2014/main" id="{1FE4DE97-E3FF-0936-449C-9003347E504F}"/>
              </a:ext>
            </a:extLst>
          </p:cNvPr>
          <p:cNvSpPr txBox="1"/>
          <p:nvPr/>
        </p:nvSpPr>
        <p:spPr>
          <a:xfrm>
            <a:off x="6074033" y="3838469"/>
            <a:ext cx="122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38,000</a:t>
            </a:r>
          </a:p>
        </p:txBody>
      </p:sp>
      <p:sp>
        <p:nvSpPr>
          <p:cNvPr id="650" name="TextBox 649">
            <a:extLst>
              <a:ext uri="{FF2B5EF4-FFF2-40B4-BE49-F238E27FC236}">
                <a16:creationId xmlns:a16="http://schemas.microsoft.com/office/drawing/2014/main" id="{95243B2E-5463-C89D-56F1-016D8CCEC592}"/>
              </a:ext>
            </a:extLst>
          </p:cNvPr>
          <p:cNvSpPr txBox="1"/>
          <p:nvPr/>
        </p:nvSpPr>
        <p:spPr>
          <a:xfrm>
            <a:off x="6127343" y="4133131"/>
            <a:ext cx="107914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105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За одного зачисленного студента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51" name="TextBox 650">
            <a:extLst>
              <a:ext uri="{FF2B5EF4-FFF2-40B4-BE49-F238E27FC236}">
                <a16:creationId xmlns:a16="http://schemas.microsoft.com/office/drawing/2014/main" id="{58BEB387-FC13-399B-6355-A1139F083841}"/>
              </a:ext>
            </a:extLst>
          </p:cNvPr>
          <p:cNvSpPr txBox="1"/>
          <p:nvPr/>
        </p:nvSpPr>
        <p:spPr>
          <a:xfrm>
            <a:off x="6144456" y="1976567"/>
            <a:ext cx="1031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b="1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сом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66" name="TextBox 665">
            <a:extLst>
              <a:ext uri="{FF2B5EF4-FFF2-40B4-BE49-F238E27FC236}">
                <a16:creationId xmlns:a16="http://schemas.microsoft.com/office/drawing/2014/main" id="{0AD9D51B-CA01-87F8-6234-C938B8F82E5B}"/>
              </a:ext>
            </a:extLst>
          </p:cNvPr>
          <p:cNvSpPr txBox="1"/>
          <p:nvPr/>
        </p:nvSpPr>
        <p:spPr>
          <a:xfrm>
            <a:off x="11039181" y="3797096"/>
            <a:ext cx="1183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105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Оценка 8 ниже базового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67" name="Google Shape;300;g30e946edf00_0_572">
            <a:extLst>
              <a:ext uri="{FF2B5EF4-FFF2-40B4-BE49-F238E27FC236}">
                <a16:creationId xmlns:a16="http://schemas.microsoft.com/office/drawing/2014/main" id="{86392197-3B24-E9AC-23A6-2349075AF49E}"/>
              </a:ext>
            </a:extLst>
          </p:cNvPr>
          <p:cNvSpPr txBox="1"/>
          <p:nvPr/>
        </p:nvSpPr>
        <p:spPr>
          <a:xfrm>
            <a:off x="10846996" y="4193426"/>
            <a:ext cx="99589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000000"/>
              </a:buClr>
              <a:buSzPts val="900"/>
              <a:defRPr/>
            </a:pPr>
            <a:r>
              <a:rPr lang="az-Cyrl-AZ" sz="90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Чтение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r">
              <a:spcBef>
                <a:spcPts val="500"/>
              </a:spcBef>
              <a:buClr>
                <a:srgbClr val="000000"/>
              </a:buClr>
              <a:buSzPts val="900"/>
              <a:defRPr/>
            </a:pPr>
            <a:r>
              <a:rPr lang="az-Cyrl-AZ" sz="90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Математика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668" name="Google Shape;301;g30e946edf00_0_572">
            <a:extLst>
              <a:ext uri="{FF2B5EF4-FFF2-40B4-BE49-F238E27FC236}">
                <a16:creationId xmlns:a16="http://schemas.microsoft.com/office/drawing/2014/main" id="{FD21397C-9B37-AE70-56A8-59B50083C2A8}"/>
              </a:ext>
            </a:extLst>
          </p:cNvPr>
          <p:cNvCxnSpPr>
            <a:cxnSpLocks/>
          </p:cNvCxnSpPr>
          <p:nvPr/>
        </p:nvCxnSpPr>
        <p:spPr>
          <a:xfrm flipV="1">
            <a:off x="11780227" y="4165684"/>
            <a:ext cx="0" cy="462800"/>
          </a:xfrm>
          <a:prstGeom prst="straightConnector1">
            <a:avLst/>
          </a:prstGeom>
          <a:noFill/>
          <a:ln w="9525" cap="flat" cmpd="sng">
            <a:solidFill>
              <a:srgbClr val="A9A09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9" name="Google Shape;302;g30e946edf00_0_572">
            <a:extLst>
              <a:ext uri="{FF2B5EF4-FFF2-40B4-BE49-F238E27FC236}">
                <a16:creationId xmlns:a16="http://schemas.microsoft.com/office/drawing/2014/main" id="{9495F9B2-9635-3941-9647-FDB326FDF66B}"/>
              </a:ext>
            </a:extLst>
          </p:cNvPr>
          <p:cNvSpPr txBox="1"/>
          <p:nvPr/>
        </p:nvSpPr>
        <p:spPr>
          <a:xfrm>
            <a:off x="11736917" y="4155238"/>
            <a:ext cx="417033" cy="494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900"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39%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53%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0" name="TextBox 669">
            <a:extLst>
              <a:ext uri="{FF2B5EF4-FFF2-40B4-BE49-F238E27FC236}">
                <a16:creationId xmlns:a16="http://schemas.microsoft.com/office/drawing/2014/main" id="{C8FA44F2-729D-7915-00A1-950F582B5034}"/>
              </a:ext>
            </a:extLst>
          </p:cNvPr>
          <p:cNvSpPr txBox="1"/>
          <p:nvPr/>
        </p:nvSpPr>
        <p:spPr>
          <a:xfrm>
            <a:off x="11079506" y="2329754"/>
            <a:ext cx="1099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Ожидаемая продолжительность здоровой жизни при рождении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92" name="TextBox 691">
            <a:extLst>
              <a:ext uri="{FF2B5EF4-FFF2-40B4-BE49-F238E27FC236}">
                <a16:creationId xmlns:a16="http://schemas.microsoft.com/office/drawing/2014/main" id="{476C4178-AEEA-3735-CD38-DAC881180862}"/>
              </a:ext>
            </a:extLst>
          </p:cNvPr>
          <p:cNvSpPr txBox="1"/>
          <p:nvPr/>
        </p:nvSpPr>
        <p:spPr>
          <a:xfrm>
            <a:off x="11459574" y="2876858"/>
            <a:ext cx="6060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63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0DB4E8-2FC0-7032-6200-43182AA3AA41}"/>
              </a:ext>
            </a:extLst>
          </p:cNvPr>
          <p:cNvSpPr txBox="1"/>
          <p:nvPr/>
        </p:nvSpPr>
        <p:spPr>
          <a:xfrm>
            <a:off x="272937" y="216090"/>
            <a:ext cx="11334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Montserrat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Расходуйте достаточно и расходуйте правильно (с экономической отдачей, эффективно и справедливо) в социальных секторах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Montserrat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76F42-A05D-824D-E79D-611E0A07F34C}"/>
              </a:ext>
            </a:extLst>
          </p:cNvPr>
          <p:cNvSpPr txBox="1"/>
          <p:nvPr/>
        </p:nvSpPr>
        <p:spPr>
          <a:xfrm>
            <a:off x="11007651" y="5422891"/>
            <a:ext cx="11462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105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Денежная бедность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9B11C2-0095-7EC0-8980-2E02071FD9E8}"/>
              </a:ext>
            </a:extLst>
          </p:cNvPr>
          <p:cNvSpPr/>
          <p:nvPr/>
        </p:nvSpPr>
        <p:spPr>
          <a:xfrm>
            <a:off x="11132729" y="2330943"/>
            <a:ext cx="987294" cy="84113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D3AFAB-9683-8071-C68C-CC7BE2D02360}"/>
              </a:ext>
            </a:extLst>
          </p:cNvPr>
          <p:cNvSpPr/>
          <p:nvPr/>
        </p:nvSpPr>
        <p:spPr>
          <a:xfrm>
            <a:off x="11132052" y="3805182"/>
            <a:ext cx="987294" cy="950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D44AA7-A547-992C-02ED-76FF66035C18}"/>
              </a:ext>
            </a:extLst>
          </p:cNvPr>
          <p:cNvSpPr/>
          <p:nvPr/>
        </p:nvSpPr>
        <p:spPr>
          <a:xfrm>
            <a:off x="11111190" y="5400537"/>
            <a:ext cx="987294" cy="95054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BCD2974-7112-72D0-3C3E-6350E0F04BB0}"/>
              </a:ext>
            </a:extLst>
          </p:cNvPr>
          <p:cNvSpPr/>
          <p:nvPr/>
        </p:nvSpPr>
        <p:spPr>
          <a:xfrm>
            <a:off x="5321975" y="1958902"/>
            <a:ext cx="951860" cy="217015"/>
          </a:xfrm>
          <a:prstGeom prst="rect">
            <a:avLst/>
          </a:prstGeom>
          <a:solidFill>
            <a:srgbClr val="A9A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2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% Источник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4BD34C-97A5-0379-54E3-C5806E068345}"/>
              </a:ext>
            </a:extLst>
          </p:cNvPr>
          <p:cNvSpPr/>
          <p:nvPr/>
        </p:nvSpPr>
        <p:spPr>
          <a:xfrm>
            <a:off x="4170660" y="1939498"/>
            <a:ext cx="1068680" cy="236616"/>
          </a:xfrm>
          <a:prstGeom prst="rect">
            <a:avLst/>
          </a:prstGeom>
          <a:solidFill>
            <a:srgbClr val="A9A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2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Исполнение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23696E-D7FA-FCA5-459D-A80E118DC5D0}"/>
              </a:ext>
            </a:extLst>
          </p:cNvPr>
          <p:cNvSpPr/>
          <p:nvPr/>
        </p:nvSpPr>
        <p:spPr>
          <a:xfrm>
            <a:off x="2778785" y="1942262"/>
            <a:ext cx="1346689" cy="236616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2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 категориям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E52269E-7787-1862-FFA9-F2777F0CE122}"/>
              </a:ext>
            </a:extLst>
          </p:cNvPr>
          <p:cNvSpPr/>
          <p:nvPr/>
        </p:nvSpPr>
        <p:spPr>
          <a:xfrm>
            <a:off x="1319279" y="1930052"/>
            <a:ext cx="1310900" cy="248826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2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 услугам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2F6336E-D194-61CE-8C52-44AE9E2A9609}"/>
              </a:ext>
            </a:extLst>
          </p:cNvPr>
          <p:cNvSpPr/>
          <p:nvPr/>
        </p:nvSpPr>
        <p:spPr>
          <a:xfrm>
            <a:off x="594533" y="1930052"/>
            <a:ext cx="612000" cy="254348"/>
          </a:xfrm>
          <a:prstGeom prst="rect">
            <a:avLst/>
          </a:prstGeom>
          <a:solidFill>
            <a:srgbClr val="4F62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33D06CF-F256-BCF2-5877-5B12EC6B3475}"/>
              </a:ext>
            </a:extLst>
          </p:cNvPr>
          <p:cNvSpPr/>
          <p:nvPr/>
        </p:nvSpPr>
        <p:spPr>
          <a:xfrm>
            <a:off x="7080595" y="1963785"/>
            <a:ext cx="1550411" cy="227714"/>
          </a:xfrm>
          <a:prstGeom prst="rect">
            <a:avLst/>
          </a:prstGeom>
          <a:solidFill>
            <a:srgbClr val="92BF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1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Доступность ресурсов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76BFB6-05AC-F490-F544-FBE777ADF1E1}"/>
              </a:ext>
            </a:extLst>
          </p:cNvPr>
          <p:cNvSpPr/>
          <p:nvPr/>
        </p:nvSpPr>
        <p:spPr>
          <a:xfrm>
            <a:off x="8693534" y="1972467"/>
            <a:ext cx="2373727" cy="209224"/>
          </a:xfrm>
          <a:prstGeom prst="rect">
            <a:avLst/>
          </a:prstGeom>
          <a:solidFill>
            <a:srgbClr val="92BF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2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Микс , Использование, Качество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03DB815-3E73-04F5-3309-531DE15BA879}"/>
              </a:ext>
            </a:extLst>
          </p:cNvPr>
          <p:cNvGrpSpPr/>
          <p:nvPr/>
        </p:nvGrpSpPr>
        <p:grpSpPr>
          <a:xfrm>
            <a:off x="7013612" y="3781264"/>
            <a:ext cx="716614" cy="938882"/>
            <a:chOff x="8574612" y="5766628"/>
            <a:chExt cx="887594" cy="690743"/>
          </a:xfrm>
        </p:grpSpPr>
        <p:sp>
          <p:nvSpPr>
            <p:cNvPr id="60" name="Google Shape;230;g30e946edf00_0_572">
              <a:extLst>
                <a:ext uri="{FF2B5EF4-FFF2-40B4-BE49-F238E27FC236}">
                  <a16:creationId xmlns:a16="http://schemas.microsoft.com/office/drawing/2014/main" id="{3F1EE7DD-E8C0-76ED-9D62-335C1F633AB4}"/>
                </a:ext>
              </a:extLst>
            </p:cNvPr>
            <p:cNvSpPr/>
            <p:nvPr/>
          </p:nvSpPr>
          <p:spPr>
            <a:xfrm rot="10800000">
              <a:off x="8632504" y="5766628"/>
              <a:ext cx="719783" cy="690743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rgbClr val="A9A0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800"/>
                <a:buFont typeface="Montserrat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32;g30e946edf00_0_572">
              <a:extLst>
                <a:ext uri="{FF2B5EF4-FFF2-40B4-BE49-F238E27FC236}">
                  <a16:creationId xmlns:a16="http://schemas.microsoft.com/office/drawing/2014/main" id="{6ABEA27E-1E1B-3516-178C-50B25B14AAC6}"/>
                </a:ext>
              </a:extLst>
            </p:cNvPr>
            <p:cNvSpPr txBox="1"/>
            <p:nvPr/>
          </p:nvSpPr>
          <p:spPr>
            <a:xfrm>
              <a:off x="8574612" y="5768693"/>
              <a:ext cx="887594" cy="4754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buClr>
                  <a:srgbClr val="000000"/>
                </a:buClr>
                <a:buSzPts val="900"/>
                <a:defRPr/>
              </a:pPr>
              <a:r>
                <a:rPr lang="ru-RU" sz="900" dirty="0">
                  <a:solidFill>
                    <a:prstClr val="black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Чистая посещаемость ECE (3-5 лет)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3" name="Google Shape;233;g30e946edf00_0_572">
              <a:extLst>
                <a:ext uri="{FF2B5EF4-FFF2-40B4-BE49-F238E27FC236}">
                  <a16:creationId xmlns:a16="http://schemas.microsoft.com/office/drawing/2014/main" id="{65FA95F8-9419-8F1C-57AF-26BEE3585B50}"/>
                </a:ext>
              </a:extLst>
            </p:cNvPr>
            <p:cNvSpPr txBox="1"/>
            <p:nvPr/>
          </p:nvSpPr>
          <p:spPr>
            <a:xfrm>
              <a:off x="8773301" y="6207344"/>
              <a:ext cx="460730" cy="226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39</a:t>
              </a:r>
              <a:endPara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2" name="Google Shape;300;g30e946edf00_0_572">
            <a:extLst>
              <a:ext uri="{FF2B5EF4-FFF2-40B4-BE49-F238E27FC236}">
                <a16:creationId xmlns:a16="http://schemas.microsoft.com/office/drawing/2014/main" id="{F6B70071-A48F-46B8-7009-E7C4363DE55C}"/>
              </a:ext>
            </a:extLst>
          </p:cNvPr>
          <p:cNvSpPr txBox="1"/>
          <p:nvPr/>
        </p:nvSpPr>
        <p:spPr>
          <a:xfrm>
            <a:off x="10886050" y="5789346"/>
            <a:ext cx="995890" cy="57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000000"/>
              </a:buClr>
              <a:buSzPts val="900"/>
              <a:defRPr/>
            </a:pPr>
            <a:r>
              <a:rPr lang="az-Cyrl-AZ" sz="90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Дети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r">
              <a:spcBef>
                <a:spcPts val="500"/>
              </a:spcBef>
              <a:buClr>
                <a:srgbClr val="000000"/>
              </a:buClr>
              <a:buSzPts val="900"/>
              <a:defRPr/>
            </a:pPr>
            <a:r>
              <a:rPr lang="az-Cyrl-AZ" sz="90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Трудоспосо</a:t>
            </a:r>
            <a:r>
              <a:rPr lang="en-US" sz="90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</a:t>
            </a:r>
            <a:r>
              <a:rPr lang="az-Cyrl-AZ" sz="90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бный возраст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75" name="Google Shape;301;g30e946edf00_0_572">
            <a:extLst>
              <a:ext uri="{FF2B5EF4-FFF2-40B4-BE49-F238E27FC236}">
                <a16:creationId xmlns:a16="http://schemas.microsoft.com/office/drawing/2014/main" id="{0BB74E12-A1DE-D99A-F028-8397C73DC4A2}"/>
              </a:ext>
            </a:extLst>
          </p:cNvPr>
          <p:cNvCxnSpPr>
            <a:cxnSpLocks/>
          </p:cNvCxnSpPr>
          <p:nvPr/>
        </p:nvCxnSpPr>
        <p:spPr>
          <a:xfrm flipV="1">
            <a:off x="11816829" y="5840654"/>
            <a:ext cx="0" cy="462800"/>
          </a:xfrm>
          <a:prstGeom prst="straightConnector1">
            <a:avLst/>
          </a:prstGeom>
          <a:noFill/>
          <a:ln w="9525" cap="flat" cmpd="sng">
            <a:solidFill>
              <a:srgbClr val="A9A09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302;g30e946edf00_0_572">
            <a:extLst>
              <a:ext uri="{FF2B5EF4-FFF2-40B4-BE49-F238E27FC236}">
                <a16:creationId xmlns:a16="http://schemas.microsoft.com/office/drawing/2014/main" id="{3266677A-0D65-AFD3-4322-46DFF894DBD0}"/>
              </a:ext>
            </a:extLst>
          </p:cNvPr>
          <p:cNvSpPr txBox="1"/>
          <p:nvPr/>
        </p:nvSpPr>
        <p:spPr>
          <a:xfrm>
            <a:off x="11758279" y="5830208"/>
            <a:ext cx="417033" cy="494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900"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37%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Condensed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27%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D744543-0A86-0CFD-7798-23520FBDCC35}"/>
              </a:ext>
            </a:extLst>
          </p:cNvPr>
          <p:cNvSpPr txBox="1"/>
          <p:nvPr/>
        </p:nvSpPr>
        <p:spPr>
          <a:xfrm>
            <a:off x="9426183" y="5389515"/>
            <a:ext cx="9124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050"/>
              <a:defRPr/>
            </a:pPr>
            <a:r>
              <a:rPr lang="az-Cyrl-AZ" sz="100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Уровень социального реестра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86E16BA-8039-6A33-219A-8BE443659974}"/>
              </a:ext>
            </a:extLst>
          </p:cNvPr>
          <p:cNvGrpSpPr/>
          <p:nvPr/>
        </p:nvGrpSpPr>
        <p:grpSpPr>
          <a:xfrm>
            <a:off x="9378173" y="5352110"/>
            <a:ext cx="882998" cy="950732"/>
            <a:chOff x="8896634" y="3764066"/>
            <a:chExt cx="1347389" cy="950732"/>
          </a:xfrm>
        </p:grpSpPr>
        <p:grpSp>
          <p:nvGrpSpPr>
            <p:cNvPr id="116" name="Google Shape;431;g30f1f9f5935_1_269">
              <a:extLst>
                <a:ext uri="{FF2B5EF4-FFF2-40B4-BE49-F238E27FC236}">
                  <a16:creationId xmlns:a16="http://schemas.microsoft.com/office/drawing/2014/main" id="{0878E798-6A90-42BE-14A9-9A4F022B6DFE}"/>
                </a:ext>
              </a:extLst>
            </p:cNvPr>
            <p:cNvGrpSpPr/>
            <p:nvPr/>
          </p:nvGrpSpPr>
          <p:grpSpPr>
            <a:xfrm rot="10800000">
              <a:off x="9038747" y="3764066"/>
              <a:ext cx="1205276" cy="950732"/>
              <a:chOff x="3308725" y="2439944"/>
              <a:chExt cx="618025" cy="877200"/>
            </a:xfrm>
          </p:grpSpPr>
          <p:sp>
            <p:nvSpPr>
              <p:cNvPr id="120" name="Google Shape;432;g30f1f9f5935_1_269">
                <a:extLst>
                  <a:ext uri="{FF2B5EF4-FFF2-40B4-BE49-F238E27FC236}">
                    <a16:creationId xmlns:a16="http://schemas.microsoft.com/office/drawing/2014/main" id="{6AEE2A7C-69FB-C92C-9C84-EFD71AEFA5EE}"/>
                  </a:ext>
                </a:extLst>
              </p:cNvPr>
              <p:cNvSpPr/>
              <p:nvPr/>
            </p:nvSpPr>
            <p:spPr>
              <a:xfrm>
                <a:off x="3308725" y="2439944"/>
                <a:ext cx="618025" cy="8772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noFill/>
              <a:ln w="19050" cap="flat" cmpd="sng">
                <a:solidFill>
                  <a:srgbClr val="A4946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Pts val="1800"/>
                  <a:buFont typeface="Montserrat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28" name="Google Shape;434;g30f1f9f5935_1_269">
                <a:extLst>
                  <a:ext uri="{FF2B5EF4-FFF2-40B4-BE49-F238E27FC236}">
                    <a16:creationId xmlns:a16="http://schemas.microsoft.com/office/drawing/2014/main" id="{53EBB678-7BB4-3874-30BD-FED51C7F7A0D}"/>
                  </a:ext>
                </a:extLst>
              </p:cNvPr>
              <p:cNvCxnSpPr/>
              <p:nvPr/>
            </p:nvCxnSpPr>
            <p:spPr>
              <a:xfrm>
                <a:off x="3365039" y="2766685"/>
                <a:ext cx="484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9A09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01E92EAC-B94F-6CFF-FE41-B31C5DCC6C53}"/>
                </a:ext>
              </a:extLst>
            </p:cNvPr>
            <p:cNvSpPr txBox="1"/>
            <p:nvPr/>
          </p:nvSpPr>
          <p:spPr>
            <a:xfrm>
              <a:off x="8896634" y="3874061"/>
              <a:ext cx="83294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 Condensed"/>
                <a:buNone/>
                <a:tabLst/>
                <a:defRPr/>
              </a:pPr>
              <a:endPara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Google Shape;435;g30f1f9f5935_1_269">
              <a:extLst>
                <a:ext uri="{FF2B5EF4-FFF2-40B4-BE49-F238E27FC236}">
                  <a16:creationId xmlns:a16="http://schemas.microsoft.com/office/drawing/2014/main" id="{1329C546-E835-A09E-76E1-EB754A4B75B4}"/>
                </a:ext>
              </a:extLst>
            </p:cNvPr>
            <p:cNvSpPr txBox="1"/>
            <p:nvPr/>
          </p:nvSpPr>
          <p:spPr>
            <a:xfrm>
              <a:off x="9275157" y="4391337"/>
              <a:ext cx="768771" cy="275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Low 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5F8EC1FB-378C-C62E-65A3-4EB94D4B37F4}"/>
              </a:ext>
            </a:extLst>
          </p:cNvPr>
          <p:cNvSpPr txBox="1"/>
          <p:nvPr/>
        </p:nvSpPr>
        <p:spPr>
          <a:xfrm>
            <a:off x="10219554" y="5451016"/>
            <a:ext cx="9124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050"/>
              <a:defRPr/>
            </a:pPr>
            <a:r>
              <a:rPr lang="az-Cyrl-AZ" sz="100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Досрочные 
пенсионеры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5B49053-2C78-6C30-7C39-C7584031C922}"/>
              </a:ext>
            </a:extLst>
          </p:cNvPr>
          <p:cNvGrpSpPr/>
          <p:nvPr/>
        </p:nvGrpSpPr>
        <p:grpSpPr>
          <a:xfrm>
            <a:off x="10215962" y="5350850"/>
            <a:ext cx="824999" cy="950732"/>
            <a:chOff x="8896634" y="3764066"/>
            <a:chExt cx="1347389" cy="950732"/>
          </a:xfrm>
        </p:grpSpPr>
        <p:grpSp>
          <p:nvGrpSpPr>
            <p:cNvPr id="150" name="Google Shape;431;g30f1f9f5935_1_269">
              <a:extLst>
                <a:ext uri="{FF2B5EF4-FFF2-40B4-BE49-F238E27FC236}">
                  <a16:creationId xmlns:a16="http://schemas.microsoft.com/office/drawing/2014/main" id="{D3F02ED0-5921-692C-B48E-BBF31A4C5ED8}"/>
                </a:ext>
              </a:extLst>
            </p:cNvPr>
            <p:cNvGrpSpPr/>
            <p:nvPr/>
          </p:nvGrpSpPr>
          <p:grpSpPr>
            <a:xfrm rot="10800000">
              <a:off x="9038747" y="3764066"/>
              <a:ext cx="1205276" cy="950732"/>
              <a:chOff x="3308725" y="2439944"/>
              <a:chExt cx="618025" cy="877200"/>
            </a:xfrm>
          </p:grpSpPr>
          <p:sp>
            <p:nvSpPr>
              <p:cNvPr id="156" name="Google Shape;432;g30f1f9f5935_1_269">
                <a:extLst>
                  <a:ext uri="{FF2B5EF4-FFF2-40B4-BE49-F238E27FC236}">
                    <a16:creationId xmlns:a16="http://schemas.microsoft.com/office/drawing/2014/main" id="{754DCE38-001E-06BC-3FEC-9CB8CBD589CF}"/>
                  </a:ext>
                </a:extLst>
              </p:cNvPr>
              <p:cNvSpPr/>
              <p:nvPr/>
            </p:nvSpPr>
            <p:spPr>
              <a:xfrm>
                <a:off x="3308725" y="2439944"/>
                <a:ext cx="618025" cy="8772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noFill/>
              <a:ln w="19050" cap="flat" cmpd="sng">
                <a:solidFill>
                  <a:srgbClr val="A4946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Pts val="1800"/>
                  <a:buFont typeface="Montserrat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7" name="Google Shape;434;g30f1f9f5935_1_269">
                <a:extLst>
                  <a:ext uri="{FF2B5EF4-FFF2-40B4-BE49-F238E27FC236}">
                    <a16:creationId xmlns:a16="http://schemas.microsoft.com/office/drawing/2014/main" id="{99FAE05F-1AF3-C768-AF41-F0D38DB59F44}"/>
                  </a:ext>
                </a:extLst>
              </p:cNvPr>
              <p:cNvCxnSpPr/>
              <p:nvPr/>
            </p:nvCxnSpPr>
            <p:spPr>
              <a:xfrm>
                <a:off x="3365039" y="2766685"/>
                <a:ext cx="484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9A09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183FCC1C-C208-15E0-691A-D57D7183B114}"/>
                </a:ext>
              </a:extLst>
            </p:cNvPr>
            <p:cNvSpPr txBox="1"/>
            <p:nvPr/>
          </p:nvSpPr>
          <p:spPr>
            <a:xfrm>
              <a:off x="8896634" y="3874061"/>
              <a:ext cx="83294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 Condensed"/>
                <a:buNone/>
                <a:tabLst/>
                <a:defRPr/>
              </a:pPr>
              <a:endPara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35;g30f1f9f5935_1_269">
              <a:extLst>
                <a:ext uri="{FF2B5EF4-FFF2-40B4-BE49-F238E27FC236}">
                  <a16:creationId xmlns:a16="http://schemas.microsoft.com/office/drawing/2014/main" id="{22E0FD2C-67D9-FC95-9510-D62546579E19}"/>
                </a:ext>
              </a:extLst>
            </p:cNvPr>
            <p:cNvSpPr txBox="1"/>
            <p:nvPr/>
          </p:nvSpPr>
          <p:spPr>
            <a:xfrm>
              <a:off x="9275157" y="4391337"/>
              <a:ext cx="768771" cy="275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 Condensed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 Condensed"/>
                  <a:ea typeface="Roboto Condensed"/>
                  <a:cs typeface="Roboto Condensed"/>
                  <a:sym typeface="Roboto Condensed"/>
                </a:rPr>
                <a:t>59% 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973932A-D30B-208C-55C1-D8AD31E7C8E9}"/>
              </a:ext>
            </a:extLst>
          </p:cNvPr>
          <p:cNvSpPr txBox="1"/>
          <p:nvPr/>
        </p:nvSpPr>
        <p:spPr>
          <a:xfrm>
            <a:off x="5232761" y="3817382"/>
            <a:ext cx="617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1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Правительство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E7846E-E5FC-0C8C-EB6D-9F9E85AA3B1E}"/>
              </a:ext>
            </a:extLst>
          </p:cNvPr>
          <p:cNvSpPr txBox="1"/>
          <p:nvPr/>
        </p:nvSpPr>
        <p:spPr>
          <a:xfrm>
            <a:off x="4228358" y="5480197"/>
            <a:ext cx="617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1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Правительство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A9B28B-664D-BC6B-D70F-7BC4485B2F5B}"/>
              </a:ext>
            </a:extLst>
          </p:cNvPr>
          <p:cNvSpPr txBox="1"/>
          <p:nvPr/>
        </p:nvSpPr>
        <p:spPr>
          <a:xfrm>
            <a:off x="5673858" y="3818307"/>
            <a:ext cx="676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1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Домохозяйств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AA4B01-74D8-69D9-6F9C-7613B01AECCD}"/>
              </a:ext>
            </a:extLst>
          </p:cNvPr>
          <p:cNvSpPr/>
          <p:nvPr/>
        </p:nvSpPr>
        <p:spPr>
          <a:xfrm>
            <a:off x="5313954" y="3417409"/>
            <a:ext cx="951860" cy="217015"/>
          </a:xfrm>
          <a:prstGeom prst="rect">
            <a:avLst/>
          </a:prstGeom>
          <a:solidFill>
            <a:srgbClr val="A9A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2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% Источник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ED940B-0C25-97CA-CC6A-418F6B596529}"/>
              </a:ext>
            </a:extLst>
          </p:cNvPr>
          <p:cNvSpPr/>
          <p:nvPr/>
        </p:nvSpPr>
        <p:spPr>
          <a:xfrm>
            <a:off x="4162639" y="3398005"/>
            <a:ext cx="1068680" cy="236616"/>
          </a:xfrm>
          <a:prstGeom prst="rect">
            <a:avLst/>
          </a:prstGeom>
          <a:solidFill>
            <a:srgbClr val="A9A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2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Исполнение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A1ECBD-8B9A-D4A4-124C-5CB39FC61A8A}"/>
              </a:ext>
            </a:extLst>
          </p:cNvPr>
          <p:cNvSpPr/>
          <p:nvPr/>
        </p:nvSpPr>
        <p:spPr>
          <a:xfrm>
            <a:off x="2770764" y="3400769"/>
            <a:ext cx="1346689" cy="236616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2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 категориям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827FD3-43B0-433A-BCF6-195CA6CE301F}"/>
              </a:ext>
            </a:extLst>
          </p:cNvPr>
          <p:cNvSpPr/>
          <p:nvPr/>
        </p:nvSpPr>
        <p:spPr>
          <a:xfrm>
            <a:off x="1311258" y="3388559"/>
            <a:ext cx="1310900" cy="248826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2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 услугам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51A52A-B6BD-B287-73D3-74D09C07667F}"/>
              </a:ext>
            </a:extLst>
          </p:cNvPr>
          <p:cNvSpPr txBox="1"/>
          <p:nvPr/>
        </p:nvSpPr>
        <p:spPr>
          <a:xfrm>
            <a:off x="603315" y="3185124"/>
            <a:ext cx="622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НСК</a:t>
            </a:r>
            <a:endParaRPr lang="en-GB" sz="9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1DDD0A-D43B-3369-7C39-C8341D2CFD50}"/>
              </a:ext>
            </a:extLst>
          </p:cNvPr>
          <p:cNvSpPr txBox="1"/>
          <p:nvPr/>
        </p:nvSpPr>
        <p:spPr>
          <a:xfrm>
            <a:off x="1250162" y="3194736"/>
            <a:ext cx="14021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ВОЗ</a:t>
            </a:r>
            <a:r>
              <a:rPr lang="en-US" sz="900" dirty="0"/>
              <a:t> (GHED, HAPT)</a:t>
            </a:r>
            <a:endParaRPr lang="en-GB" sz="9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65BD1D-A947-379D-734C-927361D18D32}"/>
              </a:ext>
            </a:extLst>
          </p:cNvPr>
          <p:cNvSpPr txBox="1"/>
          <p:nvPr/>
        </p:nvSpPr>
        <p:spPr>
          <a:xfrm>
            <a:off x="2667792" y="3195074"/>
            <a:ext cx="13760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ВОЗ</a:t>
            </a:r>
            <a:r>
              <a:rPr lang="en-US" sz="900" dirty="0"/>
              <a:t> (GHED, HAPT)</a:t>
            </a:r>
            <a:endParaRPr lang="en-GB" sz="9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5DE48E-BFF2-D804-A6B1-5D87B3CD4255}"/>
              </a:ext>
            </a:extLst>
          </p:cNvPr>
          <p:cNvSpPr txBox="1"/>
          <p:nvPr/>
        </p:nvSpPr>
        <p:spPr>
          <a:xfrm>
            <a:off x="3811558" y="3195722"/>
            <a:ext cx="17738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 ВОЗ</a:t>
            </a:r>
            <a:r>
              <a:rPr lang="en-US" sz="900" dirty="0"/>
              <a:t> (5Yr Avg.)</a:t>
            </a:r>
            <a:endParaRPr lang="en-GB" sz="9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1B7AC40-2851-C3C8-8FA9-F53303151AC0}"/>
              </a:ext>
            </a:extLst>
          </p:cNvPr>
          <p:cNvSpPr txBox="1"/>
          <p:nvPr/>
        </p:nvSpPr>
        <p:spPr>
          <a:xfrm>
            <a:off x="5334221" y="3180204"/>
            <a:ext cx="14021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ВОЗ</a:t>
            </a:r>
            <a:r>
              <a:rPr lang="en-US" sz="900" dirty="0"/>
              <a:t> (GHED, HAPT)</a:t>
            </a:r>
            <a:endParaRPr lang="en-GB" sz="9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FF2BE3-5F4C-E7A4-D39C-954762B97B5C}"/>
              </a:ext>
            </a:extLst>
          </p:cNvPr>
          <p:cNvSpPr txBox="1"/>
          <p:nvPr/>
        </p:nvSpPr>
        <p:spPr>
          <a:xfrm>
            <a:off x="7606474" y="3171690"/>
            <a:ext cx="622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НСК</a:t>
            </a:r>
            <a:endParaRPr lang="en-GB" sz="9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C15EC59-3E36-0BA7-E435-21930A504650}"/>
              </a:ext>
            </a:extLst>
          </p:cNvPr>
          <p:cNvSpPr txBox="1"/>
          <p:nvPr/>
        </p:nvSpPr>
        <p:spPr>
          <a:xfrm>
            <a:off x="11314667" y="3191219"/>
            <a:ext cx="622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ВОЗ</a:t>
            </a:r>
            <a:endParaRPr lang="en-GB" sz="9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01D7E6-91CD-4ACA-ED3C-57F9A672FB96}"/>
              </a:ext>
            </a:extLst>
          </p:cNvPr>
          <p:cNvSpPr txBox="1"/>
          <p:nvPr/>
        </p:nvSpPr>
        <p:spPr>
          <a:xfrm>
            <a:off x="583466" y="4754246"/>
            <a:ext cx="622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МФ</a:t>
            </a:r>
            <a:endParaRPr lang="en-GB" sz="9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F0820C7-7D70-F98E-B6EF-791DD8576EEE}"/>
              </a:ext>
            </a:extLst>
          </p:cNvPr>
          <p:cNvSpPr txBox="1"/>
          <p:nvPr/>
        </p:nvSpPr>
        <p:spPr>
          <a:xfrm>
            <a:off x="1608711" y="4763858"/>
            <a:ext cx="622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</a:t>
            </a:r>
            <a:r>
              <a:rPr lang="ru-RU" sz="900" dirty="0"/>
              <a:t>Ф</a:t>
            </a:r>
            <a:endParaRPr lang="en-GB" sz="9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6B82A5E-233A-8D5B-51B6-2B60216B7C7D}"/>
              </a:ext>
            </a:extLst>
          </p:cNvPr>
          <p:cNvSpPr txBox="1"/>
          <p:nvPr/>
        </p:nvSpPr>
        <p:spPr>
          <a:xfrm>
            <a:off x="2910834" y="4754425"/>
            <a:ext cx="9750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</a:t>
            </a:r>
            <a:r>
              <a:rPr lang="ru-RU" sz="900" dirty="0"/>
              <a:t>Ф</a:t>
            </a:r>
            <a:r>
              <a:rPr lang="en-US" sz="900" dirty="0"/>
              <a:t>; </a:t>
            </a:r>
            <a:r>
              <a:rPr lang="ru-RU" sz="900" dirty="0"/>
              <a:t>НСК</a:t>
            </a:r>
            <a:endParaRPr lang="en-GB" sz="9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FD83953-CC99-D6E5-0C91-209A609E8DC1}"/>
              </a:ext>
            </a:extLst>
          </p:cNvPr>
          <p:cNvSpPr txBox="1"/>
          <p:nvPr/>
        </p:nvSpPr>
        <p:spPr>
          <a:xfrm>
            <a:off x="4328452" y="4764844"/>
            <a:ext cx="622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МФ</a:t>
            </a:r>
            <a:endParaRPr lang="en-GB" sz="9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E6567C9-4B1C-89D4-23F0-2898374857E6}"/>
              </a:ext>
            </a:extLst>
          </p:cNvPr>
          <p:cNvSpPr txBox="1"/>
          <p:nvPr/>
        </p:nvSpPr>
        <p:spPr>
          <a:xfrm>
            <a:off x="4910141" y="4749751"/>
            <a:ext cx="1802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НСК</a:t>
            </a:r>
            <a:r>
              <a:rPr lang="en-US" sz="800" dirty="0"/>
              <a:t>; </a:t>
            </a:r>
            <a:r>
              <a:rPr lang="ru-RU" sz="800" dirty="0"/>
              <a:t>ВБ</a:t>
            </a:r>
            <a:r>
              <a:rPr lang="en-US" sz="800" dirty="0"/>
              <a:t> (2021)</a:t>
            </a:r>
            <a:endParaRPr lang="en-GB" sz="8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9874C14-3440-4F27-769D-856408585D68}"/>
              </a:ext>
            </a:extLst>
          </p:cNvPr>
          <p:cNvSpPr txBox="1"/>
          <p:nvPr/>
        </p:nvSpPr>
        <p:spPr>
          <a:xfrm>
            <a:off x="7929738" y="4740812"/>
            <a:ext cx="622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ВОЗ</a:t>
            </a:r>
            <a:endParaRPr lang="en-GB" sz="9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70B4F2F-78F7-51C9-96E5-9869CC0D0CA3}"/>
              </a:ext>
            </a:extLst>
          </p:cNvPr>
          <p:cNvSpPr txBox="1"/>
          <p:nvPr/>
        </p:nvSpPr>
        <p:spPr>
          <a:xfrm>
            <a:off x="9336234" y="3189430"/>
            <a:ext cx="622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НСК</a:t>
            </a:r>
            <a:endParaRPr lang="en-GB" sz="9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98DDAAF-FC60-970B-081E-1912C8A2E09A}"/>
              </a:ext>
            </a:extLst>
          </p:cNvPr>
          <p:cNvSpPr txBox="1"/>
          <p:nvPr/>
        </p:nvSpPr>
        <p:spPr>
          <a:xfrm>
            <a:off x="8534298" y="3173522"/>
            <a:ext cx="7626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ВОЗ</a:t>
            </a:r>
            <a:r>
              <a:rPr lang="en-US" sz="900" dirty="0"/>
              <a:t>/HAI</a:t>
            </a:r>
            <a:endParaRPr lang="en-GB" sz="9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4FCBBD0-E54A-E415-3A5B-6A4EC149EFAB}"/>
              </a:ext>
            </a:extLst>
          </p:cNvPr>
          <p:cNvSpPr txBox="1"/>
          <p:nvPr/>
        </p:nvSpPr>
        <p:spPr>
          <a:xfrm>
            <a:off x="10169425" y="3182659"/>
            <a:ext cx="622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ВОЗ</a:t>
            </a:r>
            <a:endParaRPr lang="en-GB" sz="9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9863699-E807-B5FB-EC02-293BDE55FC7F}"/>
              </a:ext>
            </a:extLst>
          </p:cNvPr>
          <p:cNvSpPr txBox="1"/>
          <p:nvPr/>
        </p:nvSpPr>
        <p:spPr>
          <a:xfrm>
            <a:off x="6939259" y="4740812"/>
            <a:ext cx="799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MICS 2023</a:t>
            </a:r>
            <a:endParaRPr lang="en-GB" sz="9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7B370D4-EE07-D5B5-BD28-8A39097B28FB}"/>
              </a:ext>
            </a:extLst>
          </p:cNvPr>
          <p:cNvSpPr txBox="1"/>
          <p:nvPr/>
        </p:nvSpPr>
        <p:spPr>
          <a:xfrm>
            <a:off x="8500855" y="4741136"/>
            <a:ext cx="1802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M</a:t>
            </a:r>
            <a:r>
              <a:rPr lang="ru-RU" sz="800" dirty="0"/>
              <a:t>Ф</a:t>
            </a:r>
            <a:r>
              <a:rPr lang="en-US" sz="800" dirty="0"/>
              <a:t>; </a:t>
            </a:r>
            <a:r>
              <a:rPr lang="ru-RU" sz="800" dirty="0"/>
              <a:t>АБР</a:t>
            </a:r>
            <a:r>
              <a:rPr lang="en-US" sz="800" dirty="0"/>
              <a:t> (202)</a:t>
            </a:r>
            <a:endParaRPr lang="en-GB" sz="8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3974924-97BA-AFF5-F189-A8E324F579E0}"/>
              </a:ext>
            </a:extLst>
          </p:cNvPr>
          <p:cNvSpPr txBox="1"/>
          <p:nvPr/>
        </p:nvSpPr>
        <p:spPr>
          <a:xfrm>
            <a:off x="9273593" y="4743983"/>
            <a:ext cx="1802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NSBA 2021</a:t>
            </a:r>
            <a:endParaRPr lang="en-GB" sz="8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90EB9ED-9832-54DB-14AD-25B38C6C5DFA}"/>
              </a:ext>
            </a:extLst>
          </p:cNvPr>
          <p:cNvSpPr txBox="1"/>
          <p:nvPr/>
        </p:nvSpPr>
        <p:spPr>
          <a:xfrm>
            <a:off x="10025381" y="4737967"/>
            <a:ext cx="1802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  ВБ</a:t>
            </a:r>
            <a:r>
              <a:rPr lang="en-US" sz="800" dirty="0"/>
              <a:t>(2021)</a:t>
            </a:r>
            <a:endParaRPr lang="en-GB" sz="8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812C879-3F25-813E-11C4-6183C554AB91}"/>
              </a:ext>
            </a:extLst>
          </p:cNvPr>
          <p:cNvSpPr txBox="1"/>
          <p:nvPr/>
        </p:nvSpPr>
        <p:spPr>
          <a:xfrm>
            <a:off x="10941567" y="4748506"/>
            <a:ext cx="1802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NSBA 2021</a:t>
            </a:r>
            <a:endParaRPr lang="en-GB" sz="80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6555586-3CAB-FCC5-944D-14E3520F2779}"/>
              </a:ext>
            </a:extLst>
          </p:cNvPr>
          <p:cNvSpPr txBox="1"/>
          <p:nvPr/>
        </p:nvSpPr>
        <p:spPr>
          <a:xfrm>
            <a:off x="10846977" y="6273982"/>
            <a:ext cx="1802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dirty="0"/>
          </a:p>
          <a:p>
            <a:pPr algn="ctr"/>
            <a:r>
              <a:rPr lang="ru-RU" sz="800" dirty="0"/>
              <a:t>НСК</a:t>
            </a:r>
            <a:endParaRPr lang="en-GB" sz="800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83B1D05-C9CA-BA92-9874-7AD3C0079EEB}"/>
              </a:ext>
            </a:extLst>
          </p:cNvPr>
          <p:cNvSpPr txBox="1"/>
          <p:nvPr/>
        </p:nvSpPr>
        <p:spPr>
          <a:xfrm>
            <a:off x="9821229" y="6314567"/>
            <a:ext cx="1802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ВБ</a:t>
            </a:r>
            <a:r>
              <a:rPr lang="en-US" sz="800" dirty="0"/>
              <a:t> (2021)</a:t>
            </a:r>
            <a:endParaRPr lang="en-GB" sz="80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842D81F-25A6-7E8A-DC26-B6D5AA8E225D}"/>
              </a:ext>
            </a:extLst>
          </p:cNvPr>
          <p:cNvSpPr txBox="1"/>
          <p:nvPr/>
        </p:nvSpPr>
        <p:spPr>
          <a:xfrm>
            <a:off x="8255359" y="6339590"/>
            <a:ext cx="1802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  ВБ</a:t>
            </a:r>
            <a:r>
              <a:rPr lang="en-US" sz="800" dirty="0"/>
              <a:t> (2024)</a:t>
            </a:r>
            <a:endParaRPr lang="en-GB" sz="800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6BDDDC9-845F-BDC6-D22B-B53F491484B8}"/>
              </a:ext>
            </a:extLst>
          </p:cNvPr>
          <p:cNvSpPr txBox="1"/>
          <p:nvPr/>
        </p:nvSpPr>
        <p:spPr>
          <a:xfrm>
            <a:off x="6879084" y="6347875"/>
            <a:ext cx="1802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МОТ</a:t>
            </a:r>
            <a:r>
              <a:rPr lang="en-US" sz="800" dirty="0"/>
              <a:t>/</a:t>
            </a:r>
            <a:r>
              <a:rPr lang="ru-RU" sz="800" dirty="0"/>
              <a:t>ЮНИСЕФ</a:t>
            </a:r>
            <a:r>
              <a:rPr lang="en-US" sz="800" dirty="0"/>
              <a:t>/</a:t>
            </a:r>
            <a:r>
              <a:rPr lang="ru-RU" sz="800" dirty="0"/>
              <a:t>ВПП</a:t>
            </a:r>
            <a:r>
              <a:rPr lang="en-US" sz="800" dirty="0"/>
              <a:t>/</a:t>
            </a:r>
            <a:r>
              <a:rPr lang="ru-RU" sz="800" dirty="0"/>
              <a:t>ВБ</a:t>
            </a:r>
            <a:r>
              <a:rPr lang="en-US" sz="800" dirty="0"/>
              <a:t> (2023)</a:t>
            </a:r>
            <a:endParaRPr lang="en-GB" sz="8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742610A-EB3C-EC91-1188-9B549E5363BD}"/>
              </a:ext>
            </a:extLst>
          </p:cNvPr>
          <p:cNvSpPr txBox="1"/>
          <p:nvPr/>
        </p:nvSpPr>
        <p:spPr>
          <a:xfrm>
            <a:off x="2061830" y="6373701"/>
            <a:ext cx="1802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МОТ</a:t>
            </a:r>
            <a:r>
              <a:rPr lang="en-US" sz="800" dirty="0"/>
              <a:t>/</a:t>
            </a:r>
            <a:r>
              <a:rPr lang="ru-RU" sz="800" dirty="0"/>
              <a:t>ЮНИСЕФ</a:t>
            </a:r>
            <a:r>
              <a:rPr lang="en-US" sz="800" dirty="0"/>
              <a:t>/</a:t>
            </a:r>
            <a:r>
              <a:rPr lang="ru-RU" sz="800" dirty="0"/>
              <a:t>ВПП</a:t>
            </a:r>
            <a:r>
              <a:rPr lang="en-US" sz="800" dirty="0"/>
              <a:t>/</a:t>
            </a:r>
            <a:r>
              <a:rPr lang="ru-RU" sz="800" dirty="0"/>
              <a:t>ВБ</a:t>
            </a:r>
            <a:r>
              <a:rPr lang="en-US" sz="800" dirty="0"/>
              <a:t> (2023)</a:t>
            </a:r>
            <a:endParaRPr lang="en-GB" sz="800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C3558E4-1D89-CBF3-00C5-AD5F0928B9C4}"/>
              </a:ext>
            </a:extLst>
          </p:cNvPr>
          <p:cNvSpPr txBox="1"/>
          <p:nvPr/>
        </p:nvSpPr>
        <p:spPr>
          <a:xfrm>
            <a:off x="597967" y="6350554"/>
            <a:ext cx="622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МФ</a:t>
            </a:r>
            <a:endParaRPr lang="en-GB" sz="900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A21EF7B-29E4-B85D-7F24-3B75E7A2143A}"/>
              </a:ext>
            </a:extLst>
          </p:cNvPr>
          <p:cNvSpPr txBox="1"/>
          <p:nvPr/>
        </p:nvSpPr>
        <p:spPr>
          <a:xfrm>
            <a:off x="4859908" y="6335530"/>
            <a:ext cx="622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МФ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59082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EEC0455-8E93-12E4-2F12-DBE8E58E187C}"/>
              </a:ext>
            </a:extLst>
          </p:cNvPr>
          <p:cNvSpPr/>
          <p:nvPr/>
        </p:nvSpPr>
        <p:spPr>
          <a:xfrm>
            <a:off x="0" y="0"/>
            <a:ext cx="12192000" cy="128421"/>
          </a:xfrm>
          <a:prstGeom prst="rect">
            <a:avLst/>
          </a:prstGeom>
          <a:solidFill>
            <a:srgbClr val="70AD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Arial"/>
            </a:endParaRPr>
          </a:p>
        </p:txBody>
      </p:sp>
      <p:graphicFrame>
        <p:nvGraphicFramePr>
          <p:cNvPr id="2" name="Google Shape;370;g30fb1f97641_0_0">
            <a:extLst>
              <a:ext uri="{FF2B5EF4-FFF2-40B4-BE49-F238E27FC236}">
                <a16:creationId xmlns:a16="http://schemas.microsoft.com/office/drawing/2014/main" id="{4EEC3268-E574-6DA5-00EC-2F7A03F6D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052146"/>
              </p:ext>
            </p:extLst>
          </p:nvPr>
        </p:nvGraphicFramePr>
        <p:xfrm>
          <a:off x="351233" y="830927"/>
          <a:ext cx="11489533" cy="561434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3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9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Резюме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A4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91425" marB="91425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A4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438788"/>
                  </a:ext>
                </a:extLst>
              </a:tr>
              <a:tr h="181664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1200" b="0" dirty="0"/>
                        <a:t>Укрепление стратегических закупок и приоритизация Первичной медико-санитарной помощи (ПМСП)</a:t>
                      </a:r>
                      <a:endParaRPr sz="1200" b="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Пересмотр механизма финансирования ПМСП в целях обеспечения адекватного финансирования экономически эффективных профилактических программ и лечения заболеваний первого уровня (включая Неинфекционные заболевания) в рамках ПГГ, контроля за неформальными платежами, поощрения обращения за медицинской помощью в ПМСП, сокращения предотвратимых и дорогостоящих госпитализаций</a:t>
                      </a:r>
                      <a:r>
                        <a:rPr lang="en-US" sz="1300" dirty="0"/>
                        <a:t>.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Совершенствование управления эффективностью и мониторинга (в том числе с помощью стратегии цифрового здравоохранения)</a:t>
                      </a:r>
                      <a:r>
                        <a:rPr lang="en-US" sz="1300" dirty="0"/>
                        <a:t>.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Укрепление системы единого плательщика, привлечение и регулирование частных поставщиков</a:t>
                      </a:r>
                      <a:r>
                        <a:rPr lang="en-US" sz="1300" dirty="0"/>
                        <a:t>.</a:t>
                      </a: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210767"/>
                  </a:ext>
                </a:extLst>
              </a:tr>
              <a:tr h="140552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1200" dirty="0"/>
                        <a:t>Повышение доступности и качества ресурсов</a:t>
                      </a:r>
                      <a:endParaRPr sz="12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Разработать кадровую стратегию для увеличения доступности врачей и дальнейшего решения проблемы географического неравенства в распределении. Продолжение работы по повышению качества клинической помощи (в том числе контроль за соблюдением норм ПМСП)</a:t>
                      </a:r>
                      <a:endParaRPr lang="en-US" sz="1300" dirty="0"/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Обеспечить, чтобы контроль над ценами улучшал доступ к лекарственным средствам и расширял использование дженериков</a:t>
                      </a:r>
                      <a:endParaRPr sz="1300" dirty="0"/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670247"/>
                  </a:ext>
                </a:extLst>
              </a:tr>
              <a:tr h="126465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1200" dirty="0"/>
                        <a:t>Обеспечить государственное финансирование здравоохранения и налоги для профилактики заболеваний</a:t>
                      </a:r>
                      <a:endParaRPr sz="12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dirty="0"/>
                        <a:t>Обеспечить увеличение реальных расходов на здравоохранение на душу населения</a:t>
                      </a:r>
                      <a:r>
                        <a:rPr lang="en-US" sz="1300" dirty="0"/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dirty="0"/>
                        <a:t>Использование налогов для предотвращения нездорового образа жизни</a:t>
                      </a:r>
                      <a:r>
                        <a:rPr lang="en-US" sz="1300" dirty="0"/>
                        <a:t>.</a:t>
                      </a:r>
                      <a:endParaRPr sz="1300" dirty="0"/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748756"/>
                  </a:ext>
                </a:extLst>
              </a:tr>
            </a:tbl>
          </a:graphicData>
        </a:graphic>
      </p:graphicFrame>
      <p:sp>
        <p:nvSpPr>
          <p:cNvPr id="4" name="Google Shape;332;g30f202253eb_0_119">
            <a:extLst>
              <a:ext uri="{FF2B5EF4-FFF2-40B4-BE49-F238E27FC236}">
                <a16:creationId xmlns:a16="http://schemas.microsoft.com/office/drawing/2014/main" id="{3A5D1D95-21F8-EE3E-8DB3-FE3CF822744A}"/>
              </a:ext>
            </a:extLst>
          </p:cNvPr>
          <p:cNvSpPr txBox="1"/>
          <p:nvPr/>
        </p:nvSpPr>
        <p:spPr>
          <a:xfrm>
            <a:off x="351233" y="184892"/>
            <a:ext cx="11489533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b="1" dirty="0">
                <a:solidFill>
                  <a:prstClr val="black"/>
                </a:solidFill>
              </a:rPr>
              <a:t>Возможные приоритетные области здравоохранения на 2025–2030 гг.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8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EEC0455-8E93-12E4-2F12-DBE8E58E187C}"/>
              </a:ext>
            </a:extLst>
          </p:cNvPr>
          <p:cNvSpPr/>
          <p:nvPr/>
        </p:nvSpPr>
        <p:spPr>
          <a:xfrm>
            <a:off x="0" y="0"/>
            <a:ext cx="12192000" cy="128421"/>
          </a:xfrm>
          <a:prstGeom prst="rect">
            <a:avLst/>
          </a:prstGeom>
          <a:solidFill>
            <a:srgbClr val="70AD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Arial"/>
            </a:endParaRPr>
          </a:p>
        </p:txBody>
      </p:sp>
      <p:graphicFrame>
        <p:nvGraphicFramePr>
          <p:cNvPr id="2" name="Google Shape;370;g30fb1f97641_0_0">
            <a:extLst>
              <a:ext uri="{FF2B5EF4-FFF2-40B4-BE49-F238E27FC236}">
                <a16:creationId xmlns:a16="http://schemas.microsoft.com/office/drawing/2014/main" id="{4EEC3268-E574-6DA5-00EC-2F7A03F6D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1727195"/>
              </p:ext>
            </p:extLst>
          </p:nvPr>
        </p:nvGraphicFramePr>
        <p:xfrm>
          <a:off x="377868" y="815379"/>
          <a:ext cx="11436263" cy="598895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87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8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az-Cyrl-AZ" sz="1300" noProof="0" dirty="0">
                          <a:solidFill>
                            <a:schemeClr val="bg1"/>
                          </a:solidFill>
                        </a:rPr>
                        <a:t>Резюме</a:t>
                      </a:r>
                      <a:endParaRPr lang="en-GB" sz="13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A4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GB" sz="13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91425" marB="91425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A4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438788"/>
                  </a:ext>
                </a:extLst>
              </a:tr>
              <a:tr h="138991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1300" b="0" noProof="0" dirty="0"/>
                        <a:t>Повышение качества преподавания и учебных программ</a:t>
                      </a:r>
                      <a:endParaRPr lang="en-GB" sz="1300" b="0" noProof="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noProof="0" dirty="0"/>
                        <a:t>Разработка стратегии подготовки учителей до и во время работы в целях повышения регулярности и объема обучения, уделяя особое внимание компьютерному обучению и использованию новых учебников</a:t>
                      </a:r>
                      <a:r>
                        <a:rPr lang="en-GB" sz="1200" noProof="0" dirty="0"/>
                        <a:t>.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noProof="0" dirty="0"/>
                        <a:t>Выявление узких мест в закупке учебников по новейшей учебной программе. Предоставление возможности школьному руководству улучшить доступность необходимых учебников в каждой школе</a:t>
                      </a:r>
                      <a:r>
                        <a:rPr lang="en-GB" sz="1200" noProof="0" dirty="0"/>
                        <a:t>.</a:t>
                      </a: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210767"/>
                  </a:ext>
                </a:extLst>
              </a:tr>
              <a:tr h="140552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az-Cyrl-AZ" sz="1300" noProof="0" dirty="0"/>
                        <a:t>Рационализация человеческих ресурсов</a:t>
                      </a:r>
                      <a:endParaRPr lang="en-GB" sz="1300" noProof="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noProof="0" dirty="0"/>
                        <a:t>Проанализировать штатное расписание школ для определения минимально необходимого непреподавательского персонала (в соответствии с наиболее экономически эффективными школами); Соответствующим образом ограничить прием на работу новых сотрудников</a:t>
                      </a:r>
                      <a:r>
                        <a:rPr lang="en-GB" sz="1200" noProof="0" dirty="0"/>
                        <a:t>.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noProof="0" dirty="0"/>
                        <a:t>Перераспределить ресурсы на непедагогические кадры для увеличения численности персонала, занятого мониторингом и наставничеством учителей (например, участковые инспекторы образования; методисты</a:t>
                      </a:r>
                      <a:r>
                        <a:rPr lang="en-GB" sz="1200" noProof="0" dirty="0"/>
                        <a:t>).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noProof="0" dirty="0"/>
                        <a:t>Перераспределение учителей в общеобразовательных школах со средних [5-11 классы] на начальный [1-4 классы]</a:t>
                      </a:r>
                      <a:r>
                        <a:rPr lang="en-GB" sz="1200" noProof="0" dirty="0"/>
                        <a:t>.</a:t>
                      </a: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670247"/>
                  </a:ext>
                </a:extLst>
              </a:tr>
              <a:tr h="86254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az-Cyrl-AZ" sz="1300" noProof="0" dirty="0"/>
                        <a:t>Уменьшите переполненность</a:t>
                      </a:r>
                      <a:endParaRPr lang="en-GB" sz="1300" noProof="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noProof="0" dirty="0"/>
                        <a:t>Разработка плана инвестиций с указанием стоимости для сокращения числа общеобразовательных школ, работающих в две смены и/или с очень большими классами</a:t>
                      </a:r>
                      <a:r>
                        <a:rPr lang="en-GB" sz="1200" noProof="0" dirty="0"/>
                        <a:t>.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noProof="0" dirty="0"/>
                        <a:t>Увеличение числа центров дошкольного образования (ДОО); Отдавайте предпочтение методам обучения с более короткими часами обучения (например, в библиотеках и общественных центрах) – более дешевые капитальные затраты по сравнению с традиционными детскими садами</a:t>
                      </a:r>
                      <a:r>
                        <a:rPr lang="en-GB" sz="1200" noProof="0" dirty="0"/>
                        <a:t>.</a:t>
                      </a: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729496"/>
                  </a:ext>
                </a:extLst>
              </a:tr>
              <a:tr h="44865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1300" noProof="0" dirty="0"/>
                        <a:t>Повышение качества и </a:t>
                      </a:r>
                      <a:r>
                        <a:rPr lang="ru-RU" sz="1300" noProof="0"/>
                        <a:t>безопасности ДО</a:t>
                      </a:r>
                      <a:endParaRPr lang="en-GB" sz="1300" noProof="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noProof="0" dirty="0"/>
                        <a:t>Решение проблем качества и безопасности во всех формах ДОО, интеграция незарегистрированных в настоящее время поставщиков услуг (включая центры на дому) посредством поддержки в обучении</a:t>
                      </a:r>
                      <a:r>
                        <a:rPr lang="en-GB" sz="1200" noProof="0" dirty="0"/>
                        <a:t>. </a:t>
                      </a: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748756"/>
                  </a:ext>
                </a:extLst>
              </a:tr>
            </a:tbl>
          </a:graphicData>
        </a:graphic>
      </p:graphicFrame>
      <p:sp>
        <p:nvSpPr>
          <p:cNvPr id="4" name="Google Shape;332;g30f202253eb_0_119">
            <a:extLst>
              <a:ext uri="{FF2B5EF4-FFF2-40B4-BE49-F238E27FC236}">
                <a16:creationId xmlns:a16="http://schemas.microsoft.com/office/drawing/2014/main" id="{3A5D1D95-21F8-EE3E-8DB3-FE3CF822744A}"/>
              </a:ext>
            </a:extLst>
          </p:cNvPr>
          <p:cNvSpPr txBox="1"/>
          <p:nvPr/>
        </p:nvSpPr>
        <p:spPr>
          <a:xfrm>
            <a:off x="377868" y="184892"/>
            <a:ext cx="11308916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b="1" dirty="0">
                <a:solidFill>
                  <a:prstClr val="black"/>
                </a:solidFill>
              </a:rPr>
              <a:t>Возможные приоритетные направления образования на 2025 - 2030 годы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566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EEC0455-8E93-12E4-2F12-DBE8E58E187C}"/>
              </a:ext>
            </a:extLst>
          </p:cNvPr>
          <p:cNvSpPr/>
          <p:nvPr/>
        </p:nvSpPr>
        <p:spPr>
          <a:xfrm>
            <a:off x="0" y="0"/>
            <a:ext cx="12192000" cy="128421"/>
          </a:xfrm>
          <a:prstGeom prst="rect">
            <a:avLst/>
          </a:prstGeom>
          <a:solidFill>
            <a:srgbClr val="70AD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Arial"/>
            </a:endParaRPr>
          </a:p>
        </p:txBody>
      </p:sp>
      <p:graphicFrame>
        <p:nvGraphicFramePr>
          <p:cNvPr id="2" name="Google Shape;370;g30fb1f97641_0_0">
            <a:extLst>
              <a:ext uri="{FF2B5EF4-FFF2-40B4-BE49-F238E27FC236}">
                <a16:creationId xmlns:a16="http://schemas.microsoft.com/office/drawing/2014/main" id="{4EEC3268-E574-6DA5-00EC-2F7A03F6D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789378"/>
              </p:ext>
            </p:extLst>
          </p:nvPr>
        </p:nvGraphicFramePr>
        <p:xfrm>
          <a:off x="425886" y="983064"/>
          <a:ext cx="11423736" cy="52993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28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4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az-Cyrl-AZ" sz="1300" noProof="0" dirty="0">
                          <a:solidFill>
                            <a:schemeClr val="bg1"/>
                          </a:solidFill>
                        </a:rPr>
                        <a:t>Сводка</a:t>
                      </a:r>
                      <a:r>
                        <a:rPr lang="en-GB" sz="1300" noProof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68575" marR="6857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A4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GB" sz="13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91425" marB="91425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A4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438788"/>
                  </a:ext>
                </a:extLst>
              </a:tr>
              <a:tr h="166633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1300" b="0" noProof="0" dirty="0"/>
                        <a:t>Увеличение охвата социальной помощи уязвимым группам населения</a:t>
                      </a:r>
                      <a:endParaRPr lang="en-GB" sz="1300" b="0" noProof="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noProof="0" dirty="0"/>
                        <a:t>Определить оптимальное сочетание охвата и пособий для уязвимых групп, которые в значительной степени лишены доступа к социальной защите</a:t>
                      </a:r>
                      <a:r>
                        <a:rPr lang="en-GB" sz="1200" noProof="0" dirty="0"/>
                        <a:t>.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noProof="0" dirty="0"/>
                        <a:t>Обеспечение правильного выбора уязвимых лиц/домохозяйства за счет инвестиций в  единый реестр, обеспечение совместимости существующих инфрмационных систем управления ос информацией о доходах/потреблении/владении активами бенефициаров программы</a:t>
                      </a:r>
                      <a:r>
                        <a:rPr lang="en-GB" sz="1200" noProof="0" dirty="0"/>
                        <a:t>.</a:t>
                      </a: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210767"/>
                  </a:ext>
                </a:extLst>
              </a:tr>
              <a:tr h="126512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1300" noProof="0" dirty="0"/>
                        <a:t>Увеличение численности рабочей силы в сфере социальной защиты</a:t>
                      </a:r>
                      <a:endParaRPr lang="en-GB" sz="1300" noProof="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noProof="0" dirty="0"/>
                        <a:t>Расширение и подготовка кадров по социальной работе в целях сокращения детского труда и насилия в отношении детей</a:t>
                      </a:r>
                      <a:r>
                        <a:rPr lang="en-GB" sz="1200" noProof="0" dirty="0"/>
                        <a:t>.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z-Cyrl-AZ" sz="1200" noProof="0" dirty="0"/>
                        <a:t>Увеличить количество инспекторов труда</a:t>
                      </a:r>
                      <a:r>
                        <a:rPr lang="en-GB" sz="1200" noProof="0" dirty="0"/>
                        <a:t>.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noProof="0" dirty="0"/>
                        <a:t>Инвестировать в службы занятости для улучшения связи между АПРТ и спросом на рынке труда</a:t>
                      </a:r>
                      <a:r>
                        <a:rPr lang="en-GB" sz="1200" noProof="0" dirty="0"/>
                        <a:t>.</a:t>
                      </a: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670247"/>
                  </a:ext>
                </a:extLst>
              </a:tr>
              <a:tr h="126465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1300" noProof="0" dirty="0"/>
                        <a:t>Расширение базы взносов на социальное обеспечение</a:t>
                      </a:r>
                      <a:endParaRPr lang="en-GB" sz="1300" noProof="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noProof="0" dirty="0"/>
                        <a:t>Отмена стимулов для досрочного выхода на пенсию. Увеличить установленный законом пенсионный возраст</a:t>
                      </a:r>
                      <a:r>
                        <a:rPr lang="en-GB" sz="1200" noProof="0" dirty="0"/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noProof="0" dirty="0"/>
                        <a:t>Стимулирование участия женщин в рабочей силе за счет увеличения пособий по беременности и родам</a:t>
                      </a:r>
                      <a:r>
                        <a:rPr lang="en-GB" sz="1200" noProof="0" dirty="0"/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noProof="0" dirty="0"/>
                        <a:t>Устранение порочных стимулов, связанных с фрагментарными налоговыми режимами и режимами социального обеспечения, с целью увеличения декларирования работников предприятиями</a:t>
                      </a:r>
                      <a:r>
                        <a:rPr lang="en-GB" sz="1200" noProof="0" dirty="0"/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noProof="0" dirty="0"/>
                        <a:t>Создать отдельную схему социального обеспечения для работников неформального сектора. Пилотировать эту схему с привлечением бенефициаров программы социального контракта</a:t>
                      </a:r>
                      <a:r>
                        <a:rPr lang="en-US" sz="1200" noProof="0" dirty="0"/>
                        <a:t>.</a:t>
                      </a:r>
                      <a:r>
                        <a:rPr lang="ru-RU" sz="1200" noProof="0" dirty="0"/>
                        <a:t> </a:t>
                      </a:r>
                      <a:endParaRPr lang="en-GB" sz="1200" noProof="0" dirty="0"/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748756"/>
                  </a:ext>
                </a:extLst>
              </a:tr>
            </a:tbl>
          </a:graphicData>
        </a:graphic>
      </p:graphicFrame>
      <p:sp>
        <p:nvSpPr>
          <p:cNvPr id="4" name="Google Shape;332;g30f202253eb_0_119">
            <a:extLst>
              <a:ext uri="{FF2B5EF4-FFF2-40B4-BE49-F238E27FC236}">
                <a16:creationId xmlns:a16="http://schemas.microsoft.com/office/drawing/2014/main" id="{3A5D1D95-21F8-EE3E-8DB3-FE3CF822744A}"/>
              </a:ext>
            </a:extLst>
          </p:cNvPr>
          <p:cNvSpPr txBox="1"/>
          <p:nvPr/>
        </p:nvSpPr>
        <p:spPr>
          <a:xfrm>
            <a:off x="425885" y="255680"/>
            <a:ext cx="11528121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b="1" dirty="0">
                <a:solidFill>
                  <a:prstClr val="black"/>
                </a:solidFill>
              </a:rPr>
              <a:t>Возможные приоритетные направления социальной защиты на 2025 - 2030 годы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95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28E0F4-CEAD-009F-A9D4-F342D66B3A5F}"/>
              </a:ext>
            </a:extLst>
          </p:cNvPr>
          <p:cNvSpPr/>
          <p:nvPr/>
        </p:nvSpPr>
        <p:spPr>
          <a:xfrm>
            <a:off x="0" y="85704"/>
            <a:ext cx="12192000" cy="677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Object 1" descr="preencoded.png">
            <a:extLst>
              <a:ext uri="{FF2B5EF4-FFF2-40B4-BE49-F238E27FC236}">
                <a16:creationId xmlns:a16="http://schemas.microsoft.com/office/drawing/2014/main" id="{E0708F17-3CB1-D0CD-E254-41C95A16F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88952" cy="85704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5FF9C36-028F-D02D-E11E-6FF4CEF02097}"/>
              </a:ext>
            </a:extLst>
          </p:cNvPr>
          <p:cNvSpPr/>
          <p:nvPr/>
        </p:nvSpPr>
        <p:spPr>
          <a:xfrm>
            <a:off x="-561878" y="2737439"/>
            <a:ext cx="6275237" cy="2578280"/>
          </a:xfrm>
          <a:custGeom>
            <a:avLst/>
            <a:gdLst>
              <a:gd name="connsiteX0" fmla="*/ 0 w 6042243"/>
              <a:gd name="connsiteY0" fmla="*/ 2272328 h 2492902"/>
              <a:gd name="connsiteX1" fmla="*/ 160020 w 6042243"/>
              <a:gd name="connsiteY1" fmla="*/ 2348528 h 2492902"/>
              <a:gd name="connsiteX2" fmla="*/ 358140 w 6042243"/>
              <a:gd name="connsiteY2" fmla="*/ 2150408 h 2492902"/>
              <a:gd name="connsiteX3" fmla="*/ 563880 w 6042243"/>
              <a:gd name="connsiteY3" fmla="*/ 2470448 h 2492902"/>
              <a:gd name="connsiteX4" fmla="*/ 1287780 w 6042243"/>
              <a:gd name="connsiteY4" fmla="*/ 1411268 h 2492902"/>
              <a:gd name="connsiteX5" fmla="*/ 1615440 w 6042243"/>
              <a:gd name="connsiteY5" fmla="*/ 1449368 h 2492902"/>
              <a:gd name="connsiteX6" fmla="*/ 2186940 w 6042243"/>
              <a:gd name="connsiteY6" fmla="*/ 1053128 h 2492902"/>
              <a:gd name="connsiteX7" fmla="*/ 2385060 w 6042243"/>
              <a:gd name="connsiteY7" fmla="*/ 557828 h 2492902"/>
              <a:gd name="connsiteX8" fmla="*/ 2842260 w 6042243"/>
              <a:gd name="connsiteY8" fmla="*/ 1075988 h 2492902"/>
              <a:gd name="connsiteX9" fmla="*/ 3276600 w 6042243"/>
              <a:gd name="connsiteY9" fmla="*/ 16808 h 2492902"/>
              <a:gd name="connsiteX10" fmla="*/ 3886200 w 6042243"/>
              <a:gd name="connsiteY10" fmla="*/ 397808 h 2492902"/>
              <a:gd name="connsiteX11" fmla="*/ 4442460 w 6042243"/>
              <a:gd name="connsiteY11" fmla="*/ 16808 h 2492902"/>
              <a:gd name="connsiteX12" fmla="*/ 5013960 w 6042243"/>
              <a:gd name="connsiteY12" fmla="*/ 291128 h 2492902"/>
              <a:gd name="connsiteX13" fmla="*/ 5638800 w 6042243"/>
              <a:gd name="connsiteY13" fmla="*/ 275888 h 2492902"/>
              <a:gd name="connsiteX14" fmla="*/ 5928360 w 6042243"/>
              <a:gd name="connsiteY14" fmla="*/ 481628 h 2492902"/>
              <a:gd name="connsiteX0" fmla="*/ 0 w 6033880"/>
              <a:gd name="connsiteY0" fmla="*/ 2272328 h 2492902"/>
              <a:gd name="connsiteX1" fmla="*/ 160020 w 6033880"/>
              <a:gd name="connsiteY1" fmla="*/ 2348528 h 2492902"/>
              <a:gd name="connsiteX2" fmla="*/ 358140 w 6033880"/>
              <a:gd name="connsiteY2" fmla="*/ 2150408 h 2492902"/>
              <a:gd name="connsiteX3" fmla="*/ 563880 w 6033880"/>
              <a:gd name="connsiteY3" fmla="*/ 2470448 h 2492902"/>
              <a:gd name="connsiteX4" fmla="*/ 1287780 w 6033880"/>
              <a:gd name="connsiteY4" fmla="*/ 1411268 h 2492902"/>
              <a:gd name="connsiteX5" fmla="*/ 1615440 w 6033880"/>
              <a:gd name="connsiteY5" fmla="*/ 1449368 h 2492902"/>
              <a:gd name="connsiteX6" fmla="*/ 2186940 w 6033880"/>
              <a:gd name="connsiteY6" fmla="*/ 1053128 h 2492902"/>
              <a:gd name="connsiteX7" fmla="*/ 2385060 w 6033880"/>
              <a:gd name="connsiteY7" fmla="*/ 557828 h 2492902"/>
              <a:gd name="connsiteX8" fmla="*/ 2842260 w 6033880"/>
              <a:gd name="connsiteY8" fmla="*/ 1075988 h 2492902"/>
              <a:gd name="connsiteX9" fmla="*/ 3276600 w 6033880"/>
              <a:gd name="connsiteY9" fmla="*/ 16808 h 2492902"/>
              <a:gd name="connsiteX10" fmla="*/ 3886200 w 6033880"/>
              <a:gd name="connsiteY10" fmla="*/ 397808 h 2492902"/>
              <a:gd name="connsiteX11" fmla="*/ 4442460 w 6033880"/>
              <a:gd name="connsiteY11" fmla="*/ 16808 h 2492902"/>
              <a:gd name="connsiteX12" fmla="*/ 5013960 w 6033880"/>
              <a:gd name="connsiteY12" fmla="*/ 291128 h 2492902"/>
              <a:gd name="connsiteX13" fmla="*/ 5638800 w 6033880"/>
              <a:gd name="connsiteY13" fmla="*/ 275888 h 2492902"/>
              <a:gd name="connsiteX14" fmla="*/ 5918421 w 6033880"/>
              <a:gd name="connsiteY14" fmla="*/ 402115 h 2492902"/>
              <a:gd name="connsiteX0" fmla="*/ 0 w 5984645"/>
              <a:gd name="connsiteY0" fmla="*/ 2272328 h 2492902"/>
              <a:gd name="connsiteX1" fmla="*/ 160020 w 5984645"/>
              <a:gd name="connsiteY1" fmla="*/ 2348528 h 2492902"/>
              <a:gd name="connsiteX2" fmla="*/ 358140 w 5984645"/>
              <a:gd name="connsiteY2" fmla="*/ 2150408 h 2492902"/>
              <a:gd name="connsiteX3" fmla="*/ 563880 w 5984645"/>
              <a:gd name="connsiteY3" fmla="*/ 2470448 h 2492902"/>
              <a:gd name="connsiteX4" fmla="*/ 1287780 w 5984645"/>
              <a:gd name="connsiteY4" fmla="*/ 1411268 h 2492902"/>
              <a:gd name="connsiteX5" fmla="*/ 1615440 w 5984645"/>
              <a:gd name="connsiteY5" fmla="*/ 1449368 h 2492902"/>
              <a:gd name="connsiteX6" fmla="*/ 2186940 w 5984645"/>
              <a:gd name="connsiteY6" fmla="*/ 1053128 h 2492902"/>
              <a:gd name="connsiteX7" fmla="*/ 2385060 w 5984645"/>
              <a:gd name="connsiteY7" fmla="*/ 557828 h 2492902"/>
              <a:gd name="connsiteX8" fmla="*/ 2842260 w 5984645"/>
              <a:gd name="connsiteY8" fmla="*/ 1075988 h 2492902"/>
              <a:gd name="connsiteX9" fmla="*/ 3276600 w 5984645"/>
              <a:gd name="connsiteY9" fmla="*/ 16808 h 2492902"/>
              <a:gd name="connsiteX10" fmla="*/ 3886200 w 5984645"/>
              <a:gd name="connsiteY10" fmla="*/ 397808 h 2492902"/>
              <a:gd name="connsiteX11" fmla="*/ 4442460 w 5984645"/>
              <a:gd name="connsiteY11" fmla="*/ 16808 h 2492902"/>
              <a:gd name="connsiteX12" fmla="*/ 5013960 w 5984645"/>
              <a:gd name="connsiteY12" fmla="*/ 291128 h 2492902"/>
              <a:gd name="connsiteX13" fmla="*/ 5638800 w 5984645"/>
              <a:gd name="connsiteY13" fmla="*/ 275888 h 2492902"/>
              <a:gd name="connsiteX14" fmla="*/ 5858787 w 5984645"/>
              <a:gd name="connsiteY14" fmla="*/ 402115 h 2492902"/>
              <a:gd name="connsiteX0" fmla="*/ 0 w 5959856"/>
              <a:gd name="connsiteY0" fmla="*/ 2272328 h 2492902"/>
              <a:gd name="connsiteX1" fmla="*/ 160020 w 5959856"/>
              <a:gd name="connsiteY1" fmla="*/ 2348528 h 2492902"/>
              <a:gd name="connsiteX2" fmla="*/ 358140 w 5959856"/>
              <a:gd name="connsiteY2" fmla="*/ 2150408 h 2492902"/>
              <a:gd name="connsiteX3" fmla="*/ 563880 w 5959856"/>
              <a:gd name="connsiteY3" fmla="*/ 2470448 h 2492902"/>
              <a:gd name="connsiteX4" fmla="*/ 1287780 w 5959856"/>
              <a:gd name="connsiteY4" fmla="*/ 1411268 h 2492902"/>
              <a:gd name="connsiteX5" fmla="*/ 1615440 w 5959856"/>
              <a:gd name="connsiteY5" fmla="*/ 1449368 h 2492902"/>
              <a:gd name="connsiteX6" fmla="*/ 2186940 w 5959856"/>
              <a:gd name="connsiteY6" fmla="*/ 1053128 h 2492902"/>
              <a:gd name="connsiteX7" fmla="*/ 2385060 w 5959856"/>
              <a:gd name="connsiteY7" fmla="*/ 557828 h 2492902"/>
              <a:gd name="connsiteX8" fmla="*/ 2842260 w 5959856"/>
              <a:gd name="connsiteY8" fmla="*/ 1075988 h 2492902"/>
              <a:gd name="connsiteX9" fmla="*/ 3276600 w 5959856"/>
              <a:gd name="connsiteY9" fmla="*/ 16808 h 2492902"/>
              <a:gd name="connsiteX10" fmla="*/ 3886200 w 5959856"/>
              <a:gd name="connsiteY10" fmla="*/ 397808 h 2492902"/>
              <a:gd name="connsiteX11" fmla="*/ 4442460 w 5959856"/>
              <a:gd name="connsiteY11" fmla="*/ 16808 h 2492902"/>
              <a:gd name="connsiteX12" fmla="*/ 5013960 w 5959856"/>
              <a:gd name="connsiteY12" fmla="*/ 291128 h 2492902"/>
              <a:gd name="connsiteX13" fmla="*/ 5477436 w 5959856"/>
              <a:gd name="connsiteY13" fmla="*/ 306624 h 2492902"/>
              <a:gd name="connsiteX14" fmla="*/ 5858787 w 5959856"/>
              <a:gd name="connsiteY14" fmla="*/ 402115 h 249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59856" h="2492902">
                <a:moveTo>
                  <a:pt x="0" y="2272328"/>
                </a:moveTo>
                <a:cubicBezTo>
                  <a:pt x="50165" y="2320588"/>
                  <a:pt x="100330" y="2368848"/>
                  <a:pt x="160020" y="2348528"/>
                </a:cubicBezTo>
                <a:cubicBezTo>
                  <a:pt x="219710" y="2328208"/>
                  <a:pt x="290830" y="2130088"/>
                  <a:pt x="358140" y="2150408"/>
                </a:cubicBezTo>
                <a:cubicBezTo>
                  <a:pt x="425450" y="2170728"/>
                  <a:pt x="408940" y="2593638"/>
                  <a:pt x="563880" y="2470448"/>
                </a:cubicBezTo>
                <a:cubicBezTo>
                  <a:pt x="718820" y="2347258"/>
                  <a:pt x="1112520" y="1581448"/>
                  <a:pt x="1287780" y="1411268"/>
                </a:cubicBezTo>
                <a:cubicBezTo>
                  <a:pt x="1463040" y="1241088"/>
                  <a:pt x="1465580" y="1509058"/>
                  <a:pt x="1615440" y="1449368"/>
                </a:cubicBezTo>
                <a:cubicBezTo>
                  <a:pt x="1765300" y="1389678"/>
                  <a:pt x="2058670" y="1201718"/>
                  <a:pt x="2186940" y="1053128"/>
                </a:cubicBezTo>
                <a:cubicBezTo>
                  <a:pt x="2315210" y="904538"/>
                  <a:pt x="2275840" y="554018"/>
                  <a:pt x="2385060" y="557828"/>
                </a:cubicBezTo>
                <a:cubicBezTo>
                  <a:pt x="2494280" y="561638"/>
                  <a:pt x="2693670" y="1166158"/>
                  <a:pt x="2842260" y="1075988"/>
                </a:cubicBezTo>
                <a:cubicBezTo>
                  <a:pt x="2990850" y="985818"/>
                  <a:pt x="3102610" y="129838"/>
                  <a:pt x="3276600" y="16808"/>
                </a:cubicBezTo>
                <a:cubicBezTo>
                  <a:pt x="3450590" y="-96222"/>
                  <a:pt x="3691890" y="397808"/>
                  <a:pt x="3886200" y="397808"/>
                </a:cubicBezTo>
                <a:cubicBezTo>
                  <a:pt x="4080510" y="397808"/>
                  <a:pt x="4254500" y="34588"/>
                  <a:pt x="4442460" y="16808"/>
                </a:cubicBezTo>
                <a:cubicBezTo>
                  <a:pt x="4630420" y="-972"/>
                  <a:pt x="4841464" y="242825"/>
                  <a:pt x="5013960" y="291128"/>
                </a:cubicBezTo>
                <a:cubicBezTo>
                  <a:pt x="5186456" y="339431"/>
                  <a:pt x="5325036" y="274874"/>
                  <a:pt x="5477436" y="306624"/>
                </a:cubicBezTo>
                <a:cubicBezTo>
                  <a:pt x="5629836" y="338374"/>
                  <a:pt x="6185177" y="441485"/>
                  <a:pt x="5858787" y="402115"/>
                </a:cubicBezTo>
              </a:path>
            </a:pathLst>
          </a:custGeom>
          <a:noFill/>
          <a:ln>
            <a:solidFill>
              <a:srgbClr val="71A7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D1BA3DB-A25A-8D37-B85B-7F75F0162710}"/>
              </a:ext>
            </a:extLst>
          </p:cNvPr>
          <p:cNvSpPr/>
          <p:nvPr/>
        </p:nvSpPr>
        <p:spPr>
          <a:xfrm>
            <a:off x="-529784" y="3188276"/>
            <a:ext cx="6185912" cy="2345198"/>
          </a:xfrm>
          <a:custGeom>
            <a:avLst/>
            <a:gdLst>
              <a:gd name="connsiteX0" fmla="*/ 0 w 5875020"/>
              <a:gd name="connsiteY0" fmla="*/ 2263140 h 2267539"/>
              <a:gd name="connsiteX1" fmla="*/ 160020 w 5875020"/>
              <a:gd name="connsiteY1" fmla="*/ 2263140 h 2267539"/>
              <a:gd name="connsiteX2" fmla="*/ 457200 w 5875020"/>
              <a:gd name="connsiteY2" fmla="*/ 2217420 h 2267539"/>
              <a:gd name="connsiteX3" fmla="*/ 624840 w 5875020"/>
              <a:gd name="connsiteY3" fmla="*/ 2247900 h 2267539"/>
              <a:gd name="connsiteX4" fmla="*/ 701040 w 5875020"/>
              <a:gd name="connsiteY4" fmla="*/ 2156460 h 2267539"/>
              <a:gd name="connsiteX5" fmla="*/ 982980 w 5875020"/>
              <a:gd name="connsiteY5" fmla="*/ 2232660 h 2267539"/>
              <a:gd name="connsiteX6" fmla="*/ 1264920 w 5875020"/>
              <a:gd name="connsiteY6" fmla="*/ 2110740 h 2267539"/>
              <a:gd name="connsiteX7" fmla="*/ 1699260 w 5875020"/>
              <a:gd name="connsiteY7" fmla="*/ 1981200 h 2267539"/>
              <a:gd name="connsiteX8" fmla="*/ 1981200 w 5875020"/>
              <a:gd name="connsiteY8" fmla="*/ 2179320 h 2267539"/>
              <a:gd name="connsiteX9" fmla="*/ 2270760 w 5875020"/>
              <a:gd name="connsiteY9" fmla="*/ 2049780 h 2267539"/>
              <a:gd name="connsiteX10" fmla="*/ 2400300 w 5875020"/>
              <a:gd name="connsiteY10" fmla="*/ 2095500 h 2267539"/>
              <a:gd name="connsiteX11" fmla="*/ 2865120 w 5875020"/>
              <a:gd name="connsiteY11" fmla="*/ 1577340 h 2267539"/>
              <a:gd name="connsiteX12" fmla="*/ 3451860 w 5875020"/>
              <a:gd name="connsiteY12" fmla="*/ 1409700 h 2267539"/>
              <a:gd name="connsiteX13" fmla="*/ 3886200 w 5875020"/>
              <a:gd name="connsiteY13" fmla="*/ 746760 h 2267539"/>
              <a:gd name="connsiteX14" fmla="*/ 4442460 w 5875020"/>
              <a:gd name="connsiteY14" fmla="*/ 784860 h 2267539"/>
              <a:gd name="connsiteX15" fmla="*/ 4884420 w 5875020"/>
              <a:gd name="connsiteY15" fmla="*/ 91440 h 2267539"/>
              <a:gd name="connsiteX16" fmla="*/ 5311140 w 5875020"/>
              <a:gd name="connsiteY16" fmla="*/ 190500 h 2267539"/>
              <a:gd name="connsiteX17" fmla="*/ 5875020 w 5875020"/>
              <a:gd name="connsiteY17" fmla="*/ 0 h 226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75020" h="2267539">
                <a:moveTo>
                  <a:pt x="0" y="2263140"/>
                </a:moveTo>
                <a:cubicBezTo>
                  <a:pt x="41910" y="2266950"/>
                  <a:pt x="83820" y="2270760"/>
                  <a:pt x="160020" y="2263140"/>
                </a:cubicBezTo>
                <a:cubicBezTo>
                  <a:pt x="236220" y="2255520"/>
                  <a:pt x="379730" y="2219960"/>
                  <a:pt x="457200" y="2217420"/>
                </a:cubicBezTo>
                <a:cubicBezTo>
                  <a:pt x="534670" y="2214880"/>
                  <a:pt x="584200" y="2258060"/>
                  <a:pt x="624840" y="2247900"/>
                </a:cubicBezTo>
                <a:cubicBezTo>
                  <a:pt x="665480" y="2237740"/>
                  <a:pt x="641350" y="2159000"/>
                  <a:pt x="701040" y="2156460"/>
                </a:cubicBezTo>
                <a:cubicBezTo>
                  <a:pt x="760730" y="2153920"/>
                  <a:pt x="889000" y="2240280"/>
                  <a:pt x="982980" y="2232660"/>
                </a:cubicBezTo>
                <a:cubicBezTo>
                  <a:pt x="1076960" y="2225040"/>
                  <a:pt x="1145540" y="2152650"/>
                  <a:pt x="1264920" y="2110740"/>
                </a:cubicBezTo>
                <a:cubicBezTo>
                  <a:pt x="1384300" y="2068830"/>
                  <a:pt x="1579880" y="1969770"/>
                  <a:pt x="1699260" y="1981200"/>
                </a:cubicBezTo>
                <a:cubicBezTo>
                  <a:pt x="1818640" y="1992630"/>
                  <a:pt x="1885950" y="2167890"/>
                  <a:pt x="1981200" y="2179320"/>
                </a:cubicBezTo>
                <a:cubicBezTo>
                  <a:pt x="2076450" y="2190750"/>
                  <a:pt x="2200910" y="2063750"/>
                  <a:pt x="2270760" y="2049780"/>
                </a:cubicBezTo>
                <a:cubicBezTo>
                  <a:pt x="2340610" y="2035810"/>
                  <a:pt x="2301240" y="2174240"/>
                  <a:pt x="2400300" y="2095500"/>
                </a:cubicBezTo>
                <a:cubicBezTo>
                  <a:pt x="2499360" y="2016760"/>
                  <a:pt x="2689860" y="1691640"/>
                  <a:pt x="2865120" y="1577340"/>
                </a:cubicBezTo>
                <a:cubicBezTo>
                  <a:pt x="3040380" y="1463040"/>
                  <a:pt x="3281680" y="1548130"/>
                  <a:pt x="3451860" y="1409700"/>
                </a:cubicBezTo>
                <a:cubicBezTo>
                  <a:pt x="3622040" y="1271270"/>
                  <a:pt x="3721100" y="850900"/>
                  <a:pt x="3886200" y="746760"/>
                </a:cubicBezTo>
                <a:cubicBezTo>
                  <a:pt x="4051300" y="642620"/>
                  <a:pt x="4276090" y="894080"/>
                  <a:pt x="4442460" y="784860"/>
                </a:cubicBezTo>
                <a:cubicBezTo>
                  <a:pt x="4608830" y="675640"/>
                  <a:pt x="4739640" y="190500"/>
                  <a:pt x="4884420" y="91440"/>
                </a:cubicBezTo>
                <a:cubicBezTo>
                  <a:pt x="5029200" y="-7620"/>
                  <a:pt x="5146040" y="205740"/>
                  <a:pt x="5311140" y="190500"/>
                </a:cubicBezTo>
                <a:cubicBezTo>
                  <a:pt x="5476240" y="175260"/>
                  <a:pt x="5830570" y="62230"/>
                  <a:pt x="5875020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C6B991-691A-DD8E-6377-7048CB71181C}"/>
              </a:ext>
            </a:extLst>
          </p:cNvPr>
          <p:cNvSpPr/>
          <p:nvPr/>
        </p:nvSpPr>
        <p:spPr>
          <a:xfrm>
            <a:off x="-521761" y="2273778"/>
            <a:ext cx="6177889" cy="3559864"/>
          </a:xfrm>
          <a:custGeom>
            <a:avLst/>
            <a:gdLst>
              <a:gd name="connsiteX0" fmla="*/ 0 w 5867400"/>
              <a:gd name="connsiteY0" fmla="*/ 2888275 h 3441982"/>
              <a:gd name="connsiteX1" fmla="*/ 236220 w 5867400"/>
              <a:gd name="connsiteY1" fmla="*/ 2652055 h 3441982"/>
              <a:gd name="connsiteX2" fmla="*/ 426720 w 5867400"/>
              <a:gd name="connsiteY2" fmla="*/ 2819695 h 3441982"/>
              <a:gd name="connsiteX3" fmla="*/ 640080 w 5867400"/>
              <a:gd name="connsiteY3" fmla="*/ 2652055 h 3441982"/>
              <a:gd name="connsiteX4" fmla="*/ 822960 w 5867400"/>
              <a:gd name="connsiteY4" fmla="*/ 2354875 h 3441982"/>
              <a:gd name="connsiteX5" fmla="*/ 967740 w 5867400"/>
              <a:gd name="connsiteY5" fmla="*/ 2309155 h 3441982"/>
              <a:gd name="connsiteX6" fmla="*/ 1043940 w 5867400"/>
              <a:gd name="connsiteY6" fmla="*/ 2088175 h 3441982"/>
              <a:gd name="connsiteX7" fmla="*/ 1417320 w 5867400"/>
              <a:gd name="connsiteY7" fmla="*/ 2469175 h 3441982"/>
              <a:gd name="connsiteX8" fmla="*/ 1501140 w 5867400"/>
              <a:gd name="connsiteY8" fmla="*/ 2545375 h 3441982"/>
              <a:gd name="connsiteX9" fmla="*/ 1501140 w 5867400"/>
              <a:gd name="connsiteY9" fmla="*/ 2682535 h 3441982"/>
              <a:gd name="connsiteX10" fmla="*/ 1531620 w 5867400"/>
              <a:gd name="connsiteY10" fmla="*/ 2812075 h 3441982"/>
              <a:gd name="connsiteX11" fmla="*/ 1638300 w 5867400"/>
              <a:gd name="connsiteY11" fmla="*/ 2537755 h 3441982"/>
              <a:gd name="connsiteX12" fmla="*/ 1706880 w 5867400"/>
              <a:gd name="connsiteY12" fmla="*/ 2392975 h 3441982"/>
              <a:gd name="connsiteX13" fmla="*/ 1706880 w 5867400"/>
              <a:gd name="connsiteY13" fmla="*/ 2164375 h 3441982"/>
              <a:gd name="connsiteX14" fmla="*/ 1836420 w 5867400"/>
              <a:gd name="connsiteY14" fmla="*/ 1920535 h 3441982"/>
              <a:gd name="connsiteX15" fmla="*/ 1943100 w 5867400"/>
              <a:gd name="connsiteY15" fmla="*/ 1996735 h 3441982"/>
              <a:gd name="connsiteX16" fmla="*/ 1965960 w 5867400"/>
              <a:gd name="connsiteY16" fmla="*/ 2088175 h 3441982"/>
              <a:gd name="connsiteX17" fmla="*/ 2103120 w 5867400"/>
              <a:gd name="connsiteY17" fmla="*/ 2065315 h 3441982"/>
              <a:gd name="connsiteX18" fmla="*/ 2133600 w 5867400"/>
              <a:gd name="connsiteY18" fmla="*/ 1882435 h 3441982"/>
              <a:gd name="connsiteX19" fmla="*/ 2171700 w 5867400"/>
              <a:gd name="connsiteY19" fmla="*/ 2095795 h 3441982"/>
              <a:gd name="connsiteX20" fmla="*/ 2263140 w 5867400"/>
              <a:gd name="connsiteY20" fmla="*/ 1890055 h 3441982"/>
              <a:gd name="connsiteX21" fmla="*/ 2308860 w 5867400"/>
              <a:gd name="connsiteY21" fmla="*/ 295 h 3441982"/>
              <a:gd name="connsiteX22" fmla="*/ 2324100 w 5867400"/>
              <a:gd name="connsiteY22" fmla="*/ 1745275 h 3441982"/>
              <a:gd name="connsiteX23" fmla="*/ 2407920 w 5867400"/>
              <a:gd name="connsiteY23" fmla="*/ 1844335 h 3441982"/>
              <a:gd name="connsiteX24" fmla="*/ 2446020 w 5867400"/>
              <a:gd name="connsiteY24" fmla="*/ 1951015 h 3441982"/>
              <a:gd name="connsiteX25" fmla="*/ 2529840 w 5867400"/>
              <a:gd name="connsiteY25" fmla="*/ 2011975 h 3441982"/>
              <a:gd name="connsiteX26" fmla="*/ 2484120 w 5867400"/>
              <a:gd name="connsiteY26" fmla="*/ 2133895 h 3441982"/>
              <a:gd name="connsiteX27" fmla="*/ 2621280 w 5867400"/>
              <a:gd name="connsiteY27" fmla="*/ 2065315 h 3441982"/>
              <a:gd name="connsiteX28" fmla="*/ 2720340 w 5867400"/>
              <a:gd name="connsiteY28" fmla="*/ 2354875 h 3441982"/>
              <a:gd name="connsiteX29" fmla="*/ 2811780 w 5867400"/>
              <a:gd name="connsiteY29" fmla="*/ 2339635 h 3441982"/>
              <a:gd name="connsiteX30" fmla="*/ 2849880 w 5867400"/>
              <a:gd name="connsiteY30" fmla="*/ 2545375 h 3441982"/>
              <a:gd name="connsiteX31" fmla="*/ 3025140 w 5867400"/>
              <a:gd name="connsiteY31" fmla="*/ 2095795 h 3441982"/>
              <a:gd name="connsiteX32" fmla="*/ 3169920 w 5867400"/>
              <a:gd name="connsiteY32" fmla="*/ 1516675 h 3441982"/>
              <a:gd name="connsiteX33" fmla="*/ 3352800 w 5867400"/>
              <a:gd name="connsiteY33" fmla="*/ 1691935 h 3441982"/>
              <a:gd name="connsiteX34" fmla="*/ 3489960 w 5867400"/>
              <a:gd name="connsiteY34" fmla="*/ 1920535 h 3441982"/>
              <a:gd name="connsiteX35" fmla="*/ 3589020 w 5867400"/>
              <a:gd name="connsiteY35" fmla="*/ 2164375 h 3441982"/>
              <a:gd name="connsiteX36" fmla="*/ 3749040 w 5867400"/>
              <a:gd name="connsiteY36" fmla="*/ 2446315 h 3441982"/>
              <a:gd name="connsiteX37" fmla="*/ 3909060 w 5867400"/>
              <a:gd name="connsiteY37" fmla="*/ 2606335 h 3441982"/>
              <a:gd name="connsiteX38" fmla="*/ 4328160 w 5867400"/>
              <a:gd name="connsiteY38" fmla="*/ 2164375 h 3441982"/>
              <a:gd name="connsiteX39" fmla="*/ 4892040 w 5867400"/>
              <a:gd name="connsiteY39" fmla="*/ 3124495 h 3441982"/>
              <a:gd name="connsiteX40" fmla="*/ 5463540 w 5867400"/>
              <a:gd name="connsiteY40" fmla="*/ 2956855 h 3441982"/>
              <a:gd name="connsiteX41" fmla="*/ 5867400 w 5867400"/>
              <a:gd name="connsiteY41" fmla="*/ 3414055 h 344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867400" h="3441982">
                <a:moveTo>
                  <a:pt x="0" y="2888275"/>
                </a:moveTo>
                <a:cubicBezTo>
                  <a:pt x="82550" y="2775880"/>
                  <a:pt x="165100" y="2663485"/>
                  <a:pt x="236220" y="2652055"/>
                </a:cubicBezTo>
                <a:cubicBezTo>
                  <a:pt x="307340" y="2640625"/>
                  <a:pt x="359410" y="2819695"/>
                  <a:pt x="426720" y="2819695"/>
                </a:cubicBezTo>
                <a:cubicBezTo>
                  <a:pt x="494030" y="2819695"/>
                  <a:pt x="574040" y="2729525"/>
                  <a:pt x="640080" y="2652055"/>
                </a:cubicBezTo>
                <a:cubicBezTo>
                  <a:pt x="706120" y="2574585"/>
                  <a:pt x="768350" y="2412025"/>
                  <a:pt x="822960" y="2354875"/>
                </a:cubicBezTo>
                <a:cubicBezTo>
                  <a:pt x="877570" y="2297725"/>
                  <a:pt x="930910" y="2353605"/>
                  <a:pt x="967740" y="2309155"/>
                </a:cubicBezTo>
                <a:cubicBezTo>
                  <a:pt x="1004570" y="2264705"/>
                  <a:pt x="969010" y="2061505"/>
                  <a:pt x="1043940" y="2088175"/>
                </a:cubicBezTo>
                <a:cubicBezTo>
                  <a:pt x="1118870" y="2114845"/>
                  <a:pt x="1341120" y="2392975"/>
                  <a:pt x="1417320" y="2469175"/>
                </a:cubicBezTo>
                <a:cubicBezTo>
                  <a:pt x="1493520" y="2545375"/>
                  <a:pt x="1487170" y="2509815"/>
                  <a:pt x="1501140" y="2545375"/>
                </a:cubicBezTo>
                <a:cubicBezTo>
                  <a:pt x="1515110" y="2580935"/>
                  <a:pt x="1496060" y="2638085"/>
                  <a:pt x="1501140" y="2682535"/>
                </a:cubicBezTo>
                <a:cubicBezTo>
                  <a:pt x="1506220" y="2726985"/>
                  <a:pt x="1508760" y="2836205"/>
                  <a:pt x="1531620" y="2812075"/>
                </a:cubicBezTo>
                <a:cubicBezTo>
                  <a:pt x="1554480" y="2787945"/>
                  <a:pt x="1609090" y="2607605"/>
                  <a:pt x="1638300" y="2537755"/>
                </a:cubicBezTo>
                <a:cubicBezTo>
                  <a:pt x="1667510" y="2467905"/>
                  <a:pt x="1695450" y="2455205"/>
                  <a:pt x="1706880" y="2392975"/>
                </a:cubicBezTo>
                <a:cubicBezTo>
                  <a:pt x="1718310" y="2330745"/>
                  <a:pt x="1685290" y="2243115"/>
                  <a:pt x="1706880" y="2164375"/>
                </a:cubicBezTo>
                <a:cubicBezTo>
                  <a:pt x="1728470" y="2085635"/>
                  <a:pt x="1797050" y="1948475"/>
                  <a:pt x="1836420" y="1920535"/>
                </a:cubicBezTo>
                <a:cubicBezTo>
                  <a:pt x="1875790" y="1892595"/>
                  <a:pt x="1921510" y="1968795"/>
                  <a:pt x="1943100" y="1996735"/>
                </a:cubicBezTo>
                <a:cubicBezTo>
                  <a:pt x="1964690" y="2024675"/>
                  <a:pt x="1939290" y="2076745"/>
                  <a:pt x="1965960" y="2088175"/>
                </a:cubicBezTo>
                <a:cubicBezTo>
                  <a:pt x="1992630" y="2099605"/>
                  <a:pt x="2075180" y="2099605"/>
                  <a:pt x="2103120" y="2065315"/>
                </a:cubicBezTo>
                <a:cubicBezTo>
                  <a:pt x="2131060" y="2031025"/>
                  <a:pt x="2122170" y="1877355"/>
                  <a:pt x="2133600" y="1882435"/>
                </a:cubicBezTo>
                <a:cubicBezTo>
                  <a:pt x="2145030" y="1887515"/>
                  <a:pt x="2150110" y="2094525"/>
                  <a:pt x="2171700" y="2095795"/>
                </a:cubicBezTo>
                <a:cubicBezTo>
                  <a:pt x="2193290" y="2097065"/>
                  <a:pt x="2240280" y="2239305"/>
                  <a:pt x="2263140" y="1890055"/>
                </a:cubicBezTo>
                <a:cubicBezTo>
                  <a:pt x="2286000" y="1540805"/>
                  <a:pt x="2298700" y="24425"/>
                  <a:pt x="2308860" y="295"/>
                </a:cubicBezTo>
                <a:cubicBezTo>
                  <a:pt x="2319020" y="-23835"/>
                  <a:pt x="2307590" y="1437935"/>
                  <a:pt x="2324100" y="1745275"/>
                </a:cubicBezTo>
                <a:cubicBezTo>
                  <a:pt x="2340610" y="2052615"/>
                  <a:pt x="2387600" y="1810045"/>
                  <a:pt x="2407920" y="1844335"/>
                </a:cubicBezTo>
                <a:cubicBezTo>
                  <a:pt x="2428240" y="1878625"/>
                  <a:pt x="2425700" y="1923075"/>
                  <a:pt x="2446020" y="1951015"/>
                </a:cubicBezTo>
                <a:cubicBezTo>
                  <a:pt x="2466340" y="1978955"/>
                  <a:pt x="2523490" y="1981495"/>
                  <a:pt x="2529840" y="2011975"/>
                </a:cubicBezTo>
                <a:cubicBezTo>
                  <a:pt x="2536190" y="2042455"/>
                  <a:pt x="2468880" y="2125005"/>
                  <a:pt x="2484120" y="2133895"/>
                </a:cubicBezTo>
                <a:cubicBezTo>
                  <a:pt x="2499360" y="2142785"/>
                  <a:pt x="2581910" y="2028485"/>
                  <a:pt x="2621280" y="2065315"/>
                </a:cubicBezTo>
                <a:cubicBezTo>
                  <a:pt x="2660650" y="2102145"/>
                  <a:pt x="2688590" y="2309155"/>
                  <a:pt x="2720340" y="2354875"/>
                </a:cubicBezTo>
                <a:cubicBezTo>
                  <a:pt x="2752090" y="2400595"/>
                  <a:pt x="2790190" y="2307885"/>
                  <a:pt x="2811780" y="2339635"/>
                </a:cubicBezTo>
                <a:cubicBezTo>
                  <a:pt x="2833370" y="2371385"/>
                  <a:pt x="2814320" y="2586015"/>
                  <a:pt x="2849880" y="2545375"/>
                </a:cubicBezTo>
                <a:cubicBezTo>
                  <a:pt x="2885440" y="2504735"/>
                  <a:pt x="2971800" y="2267245"/>
                  <a:pt x="3025140" y="2095795"/>
                </a:cubicBezTo>
                <a:cubicBezTo>
                  <a:pt x="3078480" y="1924345"/>
                  <a:pt x="3115310" y="1583985"/>
                  <a:pt x="3169920" y="1516675"/>
                </a:cubicBezTo>
                <a:cubicBezTo>
                  <a:pt x="3224530" y="1449365"/>
                  <a:pt x="3299460" y="1624625"/>
                  <a:pt x="3352800" y="1691935"/>
                </a:cubicBezTo>
                <a:cubicBezTo>
                  <a:pt x="3406140" y="1759245"/>
                  <a:pt x="3450590" y="1841795"/>
                  <a:pt x="3489960" y="1920535"/>
                </a:cubicBezTo>
                <a:cubicBezTo>
                  <a:pt x="3529330" y="1999275"/>
                  <a:pt x="3545840" y="2076745"/>
                  <a:pt x="3589020" y="2164375"/>
                </a:cubicBezTo>
                <a:cubicBezTo>
                  <a:pt x="3632200" y="2252005"/>
                  <a:pt x="3695700" y="2372655"/>
                  <a:pt x="3749040" y="2446315"/>
                </a:cubicBezTo>
                <a:cubicBezTo>
                  <a:pt x="3802380" y="2519975"/>
                  <a:pt x="3812540" y="2653325"/>
                  <a:pt x="3909060" y="2606335"/>
                </a:cubicBezTo>
                <a:cubicBezTo>
                  <a:pt x="4005580" y="2559345"/>
                  <a:pt x="4164330" y="2078015"/>
                  <a:pt x="4328160" y="2164375"/>
                </a:cubicBezTo>
                <a:cubicBezTo>
                  <a:pt x="4491990" y="2250735"/>
                  <a:pt x="4702810" y="2992415"/>
                  <a:pt x="4892040" y="3124495"/>
                </a:cubicBezTo>
                <a:cubicBezTo>
                  <a:pt x="5081270" y="3256575"/>
                  <a:pt x="5300980" y="2908595"/>
                  <a:pt x="5463540" y="2956855"/>
                </a:cubicBezTo>
                <a:cubicBezTo>
                  <a:pt x="5626100" y="3005115"/>
                  <a:pt x="5852160" y="3572805"/>
                  <a:pt x="5867400" y="3414055"/>
                </a:cubicBez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61807A-73CF-651C-9058-573E6B02E10C}"/>
              </a:ext>
            </a:extLst>
          </p:cNvPr>
          <p:cNvSpPr txBox="1"/>
          <p:nvPr/>
        </p:nvSpPr>
        <p:spPr>
          <a:xfrm>
            <a:off x="2319851" y="1746439"/>
            <a:ext cx="3828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prstClr val="white"/>
                </a:solidFill>
                <a:latin typeface="Montserrat" pitchFamily="2" charset="0"/>
              </a:rPr>
              <a:t>Прогнозируемый демографический оборот на рынке труда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48B906-CC7D-1FBF-67DC-AF5EB5A904F5}"/>
              </a:ext>
            </a:extLst>
          </p:cNvPr>
          <p:cNvSpPr txBox="1"/>
          <p:nvPr/>
        </p:nvSpPr>
        <p:spPr>
          <a:xfrm>
            <a:off x="3345418" y="5902729"/>
            <a:ext cx="5180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2050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2D74231-EC41-42E0-580B-AF327ED79C75}"/>
              </a:ext>
            </a:extLst>
          </p:cNvPr>
          <p:cNvSpPr txBox="1"/>
          <p:nvPr/>
        </p:nvSpPr>
        <p:spPr>
          <a:xfrm>
            <a:off x="875428" y="5902729"/>
            <a:ext cx="451901" cy="2554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1990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60BABC-F563-FA3B-0CB0-4CA47E509FB0}"/>
              </a:ext>
            </a:extLst>
          </p:cNvPr>
          <p:cNvSpPr txBox="1"/>
          <p:nvPr/>
        </p:nvSpPr>
        <p:spPr>
          <a:xfrm>
            <a:off x="2576450" y="5902729"/>
            <a:ext cx="5164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2030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C5916D-F41F-D143-78BA-C66451ABB609}"/>
              </a:ext>
            </a:extLst>
          </p:cNvPr>
          <p:cNvSpPr txBox="1"/>
          <p:nvPr/>
        </p:nvSpPr>
        <p:spPr>
          <a:xfrm>
            <a:off x="55571" y="5902729"/>
            <a:ext cx="449016" cy="2554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1970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95A5E2-1EBB-31F2-D8E2-1352AA70F419}"/>
              </a:ext>
            </a:extLst>
          </p:cNvPr>
          <p:cNvSpPr txBox="1"/>
          <p:nvPr/>
        </p:nvSpPr>
        <p:spPr>
          <a:xfrm>
            <a:off x="1676032" y="5902729"/>
            <a:ext cx="451901" cy="2554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2010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672920F-ED70-2601-EB79-EB5995B93D5B}"/>
              </a:ext>
            </a:extLst>
          </p:cNvPr>
          <p:cNvSpPr txBox="1"/>
          <p:nvPr/>
        </p:nvSpPr>
        <p:spPr>
          <a:xfrm>
            <a:off x="4139506" y="5902729"/>
            <a:ext cx="5196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2070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CA89A9D-9B38-E9A9-00C3-1F8A9779B6C3}"/>
              </a:ext>
            </a:extLst>
          </p:cNvPr>
          <p:cNvSpPr txBox="1"/>
          <p:nvPr/>
        </p:nvSpPr>
        <p:spPr>
          <a:xfrm>
            <a:off x="4955758" y="5902729"/>
            <a:ext cx="5229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2090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3781151-7A3E-B850-316F-7C03092CBEF3}"/>
              </a:ext>
            </a:extLst>
          </p:cNvPr>
          <p:cNvCxnSpPr>
            <a:cxnSpLocks/>
            <a:stCxn id="29" idx="41"/>
          </p:cNvCxnSpPr>
          <p:nvPr/>
        </p:nvCxnSpPr>
        <p:spPr>
          <a:xfrm flipH="1">
            <a:off x="-533757" y="5804759"/>
            <a:ext cx="6189885" cy="223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784A307F-D16C-0B11-C2CC-4F58DD397CA7}"/>
              </a:ext>
            </a:extLst>
          </p:cNvPr>
          <p:cNvSpPr/>
          <p:nvPr/>
        </p:nvSpPr>
        <p:spPr>
          <a:xfrm>
            <a:off x="5567780" y="2856100"/>
            <a:ext cx="267353" cy="31275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A3E62-7377-4D09-CEE0-349A7DEE43B1}"/>
              </a:ext>
            </a:extLst>
          </p:cNvPr>
          <p:cNvSpPr txBox="1"/>
          <p:nvPr/>
        </p:nvSpPr>
        <p:spPr>
          <a:xfrm>
            <a:off x="4934289" y="2475829"/>
            <a:ext cx="164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az-Cyrl-AZ" sz="1400" dirty="0">
                <a:solidFill>
                  <a:srgbClr val="71A74D"/>
                </a:solidFill>
                <a:latin typeface="Montserrat" pitchFamily="2" charset="0"/>
              </a:rPr>
              <a:t>Вход (Молодежный)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71A74D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DF6ACA-CFA8-DF08-CE0D-64D23E08D438}"/>
              </a:ext>
            </a:extLst>
          </p:cNvPr>
          <p:cNvSpPr txBox="1"/>
          <p:nvPr/>
        </p:nvSpPr>
        <p:spPr>
          <a:xfrm>
            <a:off x="4612354" y="3379320"/>
            <a:ext cx="1588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az-Cyrl-AZ" sz="1400" dirty="0">
                <a:solidFill>
                  <a:srgbClr val="984807"/>
                </a:solidFill>
                <a:latin typeface="Montserrat" pitchFamily="2" charset="0"/>
              </a:rPr>
              <a:t>Выход (выбытие)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984807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0B585-46F7-21A1-A5A5-DBFD04CAFA92}"/>
              </a:ext>
            </a:extLst>
          </p:cNvPr>
          <p:cNvSpPr txBox="1"/>
          <p:nvPr/>
        </p:nvSpPr>
        <p:spPr>
          <a:xfrm>
            <a:off x="4671184" y="4737204"/>
            <a:ext cx="1554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az-Cyrl-AZ" sz="1400" dirty="0">
                <a:solidFill>
                  <a:prstClr val="white"/>
                </a:solidFill>
                <a:latin typeface="Montserrat" pitchFamily="2" charset="0"/>
              </a:rPr>
              <a:t>Рост рабочей силы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D3EABB7-4EB9-3DA3-17F5-BC879BE463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257745"/>
              </p:ext>
            </p:extLst>
          </p:nvPr>
        </p:nvGraphicFramePr>
        <p:xfrm>
          <a:off x="7666583" y="2341379"/>
          <a:ext cx="3444463" cy="3871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78B0FBE-7836-CDCF-4C3B-63A4F8A15FA4}"/>
              </a:ext>
            </a:extLst>
          </p:cNvPr>
          <p:cNvSpPr txBox="1"/>
          <p:nvPr/>
        </p:nvSpPr>
        <p:spPr>
          <a:xfrm>
            <a:off x="7817931" y="1724492"/>
            <a:ext cx="316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prstClr val="white"/>
                </a:solidFill>
                <a:latin typeface="Montserrat" pitchFamily="2" charset="0"/>
              </a:rPr>
              <a:t>Производительность труда самая низкая в регионе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18C7FBF5-D8AA-7E90-C2B6-693F6F5F2DEF}"/>
              </a:ext>
            </a:extLst>
          </p:cNvPr>
          <p:cNvSpPr/>
          <p:nvPr/>
        </p:nvSpPr>
        <p:spPr>
          <a:xfrm>
            <a:off x="353700" y="252531"/>
            <a:ext cx="11433198" cy="5332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vl="0" algn="ctr">
              <a:lnSpc>
                <a:spcPts val="4200"/>
              </a:lnSpc>
              <a:defRPr/>
            </a:pPr>
            <a:r>
              <a:rPr lang="ru-RU" sz="2000" b="1" dirty="0">
                <a:solidFill>
                  <a:srgbClr val="F5F6F2"/>
                </a:solidFill>
                <a:latin typeface="Montserrat" pitchFamily="34" charset="0"/>
              </a:rPr>
              <a:t>Низкая производительность труда и низкий уровень участия работников ограничат демографический дивиденд Кыргызской Республики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Google Shape;145;g30d86ef8bbc_0_6">
            <a:extLst>
              <a:ext uri="{FF2B5EF4-FFF2-40B4-BE49-F238E27FC236}">
                <a16:creationId xmlns:a16="http://schemas.microsoft.com/office/drawing/2014/main" id="{EEC582A6-90D5-E5C1-0115-9A23E913166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18427" y="5455176"/>
            <a:ext cx="2257749" cy="220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6A04374-8D1A-97ED-5D2C-8D32007E58D8}"/>
              </a:ext>
            </a:extLst>
          </p:cNvPr>
          <p:cNvSpPr/>
          <p:nvPr/>
        </p:nvSpPr>
        <p:spPr>
          <a:xfrm>
            <a:off x="-511943" y="1959325"/>
            <a:ext cx="2997717" cy="4272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E48B88-4EA1-779E-2AAE-85D19442785D}"/>
              </a:ext>
            </a:extLst>
          </p:cNvPr>
          <p:cNvSpPr txBox="1"/>
          <p:nvPr/>
        </p:nvSpPr>
        <p:spPr>
          <a:xfrm>
            <a:off x="2164955" y="5902728"/>
            <a:ext cx="498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2020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357A42-AB01-A283-3EE3-9AE4D9F9A2F7}"/>
              </a:ext>
            </a:extLst>
          </p:cNvPr>
          <p:cNvSpPr txBox="1"/>
          <p:nvPr/>
        </p:nvSpPr>
        <p:spPr>
          <a:xfrm>
            <a:off x="2954453" y="5901965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2040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0E540B-A9A8-A1D5-C5BE-C0F6ABFC8B53}"/>
              </a:ext>
            </a:extLst>
          </p:cNvPr>
          <p:cNvSpPr txBox="1"/>
          <p:nvPr/>
        </p:nvSpPr>
        <p:spPr>
          <a:xfrm>
            <a:off x="3730683" y="5900082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2060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CD29DF-0EA1-B80D-D1C9-AB673DACD2EA}"/>
              </a:ext>
            </a:extLst>
          </p:cNvPr>
          <p:cNvSpPr txBox="1"/>
          <p:nvPr/>
        </p:nvSpPr>
        <p:spPr>
          <a:xfrm>
            <a:off x="4545170" y="5905735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2080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D88027-1EB6-6A09-80F0-858A5C5CFF85}"/>
              </a:ext>
            </a:extLst>
          </p:cNvPr>
          <p:cNvGrpSpPr/>
          <p:nvPr/>
        </p:nvGrpSpPr>
        <p:grpSpPr>
          <a:xfrm>
            <a:off x="1881598" y="2067348"/>
            <a:ext cx="606007" cy="3887596"/>
            <a:chOff x="504554" y="2080644"/>
            <a:chExt cx="606007" cy="388759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F82560-07B1-9B7C-6296-C6B949814FE8}"/>
                </a:ext>
              </a:extLst>
            </p:cNvPr>
            <p:cNvSpPr txBox="1"/>
            <p:nvPr/>
          </p:nvSpPr>
          <p:spPr>
            <a:xfrm rot="16200000">
              <a:off x="691798" y="5237238"/>
              <a:ext cx="333672" cy="221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20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4BF6B2-DCF0-EEAE-ED02-5AAC330CF4EC}"/>
                </a:ext>
              </a:extLst>
            </p:cNvPr>
            <p:cNvSpPr txBox="1"/>
            <p:nvPr/>
          </p:nvSpPr>
          <p:spPr>
            <a:xfrm rot="16200000">
              <a:off x="686458" y="4444919"/>
              <a:ext cx="339933" cy="221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60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774560-B8F7-123D-E47A-443A638F6AA4}"/>
                </a:ext>
              </a:extLst>
            </p:cNvPr>
            <p:cNvSpPr txBox="1"/>
            <p:nvPr/>
          </p:nvSpPr>
          <p:spPr>
            <a:xfrm rot="16200000">
              <a:off x="654821" y="3689902"/>
              <a:ext cx="391581" cy="221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100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B016080-A66A-08DE-F731-6828F46362BB}"/>
                </a:ext>
              </a:extLst>
            </p:cNvPr>
            <p:cNvSpPr txBox="1"/>
            <p:nvPr/>
          </p:nvSpPr>
          <p:spPr>
            <a:xfrm rot="16200000">
              <a:off x="636206" y="2896557"/>
              <a:ext cx="391581" cy="221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140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D908A2F-AC27-B3C8-787E-1F6A22B26462}"/>
                </a:ext>
              </a:extLst>
            </p:cNvPr>
            <p:cNvSpPr txBox="1"/>
            <p:nvPr/>
          </p:nvSpPr>
          <p:spPr>
            <a:xfrm rot="16200000">
              <a:off x="665974" y="2487019"/>
              <a:ext cx="385321" cy="221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160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A40737-6921-1DC2-7FD1-B34546F7E964}"/>
                </a:ext>
              </a:extLst>
            </p:cNvPr>
            <p:cNvSpPr txBox="1"/>
            <p:nvPr/>
          </p:nvSpPr>
          <p:spPr>
            <a:xfrm rot="16200000">
              <a:off x="678620" y="4800492"/>
              <a:ext cx="346193" cy="221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40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4F0FB20-51E1-F1D2-814C-0EB780BECBC0}"/>
                </a:ext>
              </a:extLst>
            </p:cNvPr>
            <p:cNvSpPr txBox="1"/>
            <p:nvPr/>
          </p:nvSpPr>
          <p:spPr>
            <a:xfrm rot="16200000">
              <a:off x="677975" y="4008173"/>
              <a:ext cx="343063" cy="221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80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6B44B70-59F5-3363-03C4-39A8AC098312}"/>
                </a:ext>
              </a:extLst>
            </p:cNvPr>
            <p:cNvSpPr txBox="1"/>
            <p:nvPr/>
          </p:nvSpPr>
          <p:spPr>
            <a:xfrm rot="16200000">
              <a:off x="666893" y="3261402"/>
              <a:ext cx="379060" cy="221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120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C523DE0-2472-F317-1CA1-C79722577FA3}"/>
                </a:ext>
              </a:extLst>
            </p:cNvPr>
            <p:cNvSpPr txBox="1"/>
            <p:nvPr/>
          </p:nvSpPr>
          <p:spPr>
            <a:xfrm rot="16200000">
              <a:off x="197739" y="4047871"/>
              <a:ext cx="86754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az-Cyrl-AZ" sz="1050" i="1" dirty="0">
                  <a:solidFill>
                    <a:prstClr val="white"/>
                  </a:solidFill>
                </a:rPr>
                <a:t>За тысячу</a:t>
              </a:r>
              <a:endPara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7AAD96F-7CFD-A0AF-A491-42126D04265B}"/>
                </a:ext>
              </a:extLst>
            </p:cNvPr>
            <p:cNvSpPr txBox="1"/>
            <p:nvPr/>
          </p:nvSpPr>
          <p:spPr>
            <a:xfrm rot="16200000">
              <a:off x="727012" y="5725807"/>
              <a:ext cx="263245" cy="221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B14E4FC-3E84-81EF-42EC-D28583645DAB}"/>
                </a:ext>
              </a:extLst>
            </p:cNvPr>
            <p:cNvCxnSpPr>
              <a:cxnSpLocks/>
            </p:cNvCxnSpPr>
            <p:nvPr/>
          </p:nvCxnSpPr>
          <p:spPr>
            <a:xfrm>
              <a:off x="1106510" y="2273778"/>
              <a:ext cx="4051" cy="3553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86E3FC-66C4-1894-60BA-5DE0C8F7C290}"/>
                </a:ext>
              </a:extLst>
            </p:cNvPr>
            <p:cNvSpPr txBox="1"/>
            <p:nvPr/>
          </p:nvSpPr>
          <p:spPr>
            <a:xfrm rot="16200000">
              <a:off x="655104" y="2156466"/>
              <a:ext cx="3978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180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A937198-3E9E-62C2-E883-51E9538978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33892" y="6290670"/>
            <a:ext cx="506012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48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3D9B057-DBF2-D2CB-7F3E-5CC74035F5A4}"/>
              </a:ext>
            </a:extLst>
          </p:cNvPr>
          <p:cNvSpPr/>
          <p:nvPr/>
        </p:nvSpPr>
        <p:spPr>
          <a:xfrm>
            <a:off x="512870" y="3408820"/>
            <a:ext cx="3385893" cy="29962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1C91D6-D6CA-91D1-F059-7D7D0BAF3D43}"/>
              </a:ext>
            </a:extLst>
          </p:cNvPr>
          <p:cNvSpPr/>
          <p:nvPr/>
        </p:nvSpPr>
        <p:spPr>
          <a:xfrm>
            <a:off x="4158698" y="3404181"/>
            <a:ext cx="3637390" cy="29962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FE451A-0F30-C165-5651-AF888DA38384}"/>
              </a:ext>
            </a:extLst>
          </p:cNvPr>
          <p:cNvSpPr/>
          <p:nvPr/>
        </p:nvSpPr>
        <p:spPr>
          <a:xfrm>
            <a:off x="8063719" y="3425553"/>
            <a:ext cx="3385893" cy="29962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Object 1" descr="preencoded.png">
            <a:extLst>
              <a:ext uri="{FF2B5EF4-FFF2-40B4-BE49-F238E27FC236}">
                <a16:creationId xmlns:a16="http://schemas.microsoft.com/office/drawing/2014/main" id="{E0708F17-3CB1-D0CD-E254-41C95A16F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24" y="-6726"/>
            <a:ext cx="12188952" cy="8570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EEDA76-FB90-270F-C234-31D92A0303AC}"/>
              </a:ext>
            </a:extLst>
          </p:cNvPr>
          <p:cNvSpPr/>
          <p:nvPr/>
        </p:nvSpPr>
        <p:spPr>
          <a:xfrm>
            <a:off x="731878" y="1355676"/>
            <a:ext cx="3150160" cy="8742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dirty="0">
                <a:solidFill>
                  <a:prstClr val="black"/>
                </a:solidFill>
                <a:latin typeface="Montserrat" pitchFamily="2" charset="0"/>
              </a:rPr>
              <a:t>Максимальное повышение производительности труда новых сотрудников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601B72-8D64-A0E9-C278-CF8C7422A145}"/>
              </a:ext>
            </a:extLst>
          </p:cNvPr>
          <p:cNvSpPr/>
          <p:nvPr/>
        </p:nvSpPr>
        <p:spPr>
          <a:xfrm>
            <a:off x="8157625" y="1394403"/>
            <a:ext cx="3384379" cy="8742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400" dirty="0">
                <a:solidFill>
                  <a:prstClr val="black"/>
                </a:solidFill>
                <a:latin typeface="Montserrat" pitchFamily="2" charset="0"/>
              </a:rPr>
              <a:t>Предотвращение досрочного ухода сотрудников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DE4466-7714-B92A-33CF-BE0BBEF22DED}"/>
              </a:ext>
            </a:extLst>
          </p:cNvPr>
          <p:cNvSpPr/>
          <p:nvPr/>
        </p:nvSpPr>
        <p:spPr>
          <a:xfrm>
            <a:off x="3993684" y="1382446"/>
            <a:ext cx="4107954" cy="8662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dirty="0">
                <a:solidFill>
                  <a:prstClr val="black"/>
                </a:solidFill>
                <a:latin typeface="Montserrat" pitchFamily="2" charset="0"/>
              </a:rPr>
              <a:t>Расширение участия и производительности труда населения трудоспособного возраста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19140B-FA20-AEFF-FFA2-73A48C7C2F8B}"/>
              </a:ext>
            </a:extLst>
          </p:cNvPr>
          <p:cNvSpPr/>
          <p:nvPr/>
        </p:nvSpPr>
        <p:spPr>
          <a:xfrm>
            <a:off x="8063720" y="3373311"/>
            <a:ext cx="3385894" cy="641432"/>
          </a:xfrm>
          <a:prstGeom prst="roundRect">
            <a:avLst/>
          </a:prstGeom>
          <a:solidFill>
            <a:srgbClr val="71A7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68" name="Graphic 67" descr="Heart with pulse with solid fill">
            <a:extLst>
              <a:ext uri="{FF2B5EF4-FFF2-40B4-BE49-F238E27FC236}">
                <a16:creationId xmlns:a16="http://schemas.microsoft.com/office/drawing/2014/main" id="{8704E662-A206-0D05-D171-104280DB63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02325" y="3552487"/>
            <a:ext cx="439896" cy="37495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F12A62-8ABA-3544-C681-1D8E9BB51840}"/>
              </a:ext>
            </a:extLst>
          </p:cNvPr>
          <p:cNvSpPr/>
          <p:nvPr/>
        </p:nvSpPr>
        <p:spPr>
          <a:xfrm>
            <a:off x="525311" y="3404181"/>
            <a:ext cx="3356059" cy="60641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14" name="Graphic 13" descr="Graduation cap with solid fill">
            <a:extLst>
              <a:ext uri="{FF2B5EF4-FFF2-40B4-BE49-F238E27FC236}">
                <a16:creationId xmlns:a16="http://schemas.microsoft.com/office/drawing/2014/main" id="{D88FD6C4-5A12-2609-1B96-B41424D719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8621" y="3454662"/>
            <a:ext cx="406508" cy="47277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E1051EE-3BEE-CC39-3FFE-0C7A77B08E94}"/>
              </a:ext>
            </a:extLst>
          </p:cNvPr>
          <p:cNvSpPr/>
          <p:nvPr/>
        </p:nvSpPr>
        <p:spPr>
          <a:xfrm>
            <a:off x="4148060" y="3404181"/>
            <a:ext cx="3648029" cy="6064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21" name="Graphic 20" descr="Shield Tick with solid fill">
            <a:extLst>
              <a:ext uri="{FF2B5EF4-FFF2-40B4-BE49-F238E27FC236}">
                <a16:creationId xmlns:a16="http://schemas.microsoft.com/office/drawing/2014/main" id="{55613F5A-4532-210E-B08A-75FA701AC7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86601" y="3506551"/>
            <a:ext cx="458042" cy="40692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1DD0C35-79FC-85AE-F8B6-3EB3DBEF7C18}"/>
              </a:ext>
            </a:extLst>
          </p:cNvPr>
          <p:cNvSpPr txBox="1"/>
          <p:nvPr/>
        </p:nvSpPr>
        <p:spPr>
          <a:xfrm>
            <a:off x="1459327" y="3495127"/>
            <a:ext cx="1893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az-Cyrl-AZ" dirty="0">
                <a:solidFill>
                  <a:prstClr val="black"/>
                </a:solidFill>
                <a:latin typeface="Montserrat" pitchFamily="2" charset="0"/>
              </a:rPr>
              <a:t>Образование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F7E42B-F33C-32C1-EE46-AC2E654ECD44}"/>
              </a:ext>
            </a:extLst>
          </p:cNvPr>
          <p:cNvSpPr txBox="1"/>
          <p:nvPr/>
        </p:nvSpPr>
        <p:spPr>
          <a:xfrm>
            <a:off x="4836195" y="3522723"/>
            <a:ext cx="2681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az-Cyrl-AZ" dirty="0">
                <a:solidFill>
                  <a:prstClr val="black"/>
                </a:solidFill>
                <a:latin typeface="Montserrat" pitchFamily="2" charset="0"/>
              </a:rPr>
              <a:t>Социальная защита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AF4E39-C9C8-8C77-4C69-915E91B370FA}"/>
              </a:ext>
            </a:extLst>
          </p:cNvPr>
          <p:cNvSpPr txBox="1"/>
          <p:nvPr/>
        </p:nvSpPr>
        <p:spPr>
          <a:xfrm>
            <a:off x="8682408" y="3506551"/>
            <a:ext cx="2334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az-Cyrl-AZ" dirty="0">
                <a:solidFill>
                  <a:prstClr val="black"/>
                </a:solidFill>
                <a:latin typeface="Montserrat" pitchFamily="2" charset="0"/>
              </a:rPr>
              <a:t>Здоровье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11A728B-44DD-17B3-64F9-4E3439D3980E}"/>
              </a:ext>
            </a:extLst>
          </p:cNvPr>
          <p:cNvSpPr/>
          <p:nvPr/>
        </p:nvSpPr>
        <p:spPr>
          <a:xfrm>
            <a:off x="316621" y="3211213"/>
            <a:ext cx="11549615" cy="3394255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F52B39A-DC1B-7F8D-F6D5-EF1161FC63BF}"/>
              </a:ext>
            </a:extLst>
          </p:cNvPr>
          <p:cNvSpPr/>
          <p:nvPr/>
        </p:nvSpPr>
        <p:spPr>
          <a:xfrm>
            <a:off x="316621" y="1237106"/>
            <a:ext cx="11549616" cy="1141741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0059431-8A2B-DF4A-467E-5A3C86EE9D2A}"/>
              </a:ext>
            </a:extLst>
          </p:cNvPr>
          <p:cNvCxnSpPr>
            <a:cxnSpLocks/>
            <a:stCxn id="31" idx="0"/>
            <a:endCxn id="35" idx="2"/>
          </p:cNvCxnSpPr>
          <p:nvPr/>
        </p:nvCxnSpPr>
        <p:spPr>
          <a:xfrm flipV="1">
            <a:off x="6091429" y="2378847"/>
            <a:ext cx="0" cy="832366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bject 2">
            <a:extLst>
              <a:ext uri="{FF2B5EF4-FFF2-40B4-BE49-F238E27FC236}">
                <a16:creationId xmlns:a16="http://schemas.microsoft.com/office/drawing/2014/main" id="{09E1C8D0-E5D6-9C66-ED0C-3B0D259D8402}"/>
              </a:ext>
            </a:extLst>
          </p:cNvPr>
          <p:cNvSpPr/>
          <p:nvPr/>
        </p:nvSpPr>
        <p:spPr>
          <a:xfrm>
            <a:off x="-3047" y="216906"/>
            <a:ext cx="12188952" cy="58710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vl="0" algn="ctr">
              <a:defRPr/>
            </a:pPr>
            <a:r>
              <a:rPr lang="ru-RU" sz="2000" b="1" dirty="0">
                <a:solidFill>
                  <a:prstClr val="black"/>
                </a:solidFill>
                <a:latin typeface="Montserrat" pitchFamily="34" charset="0"/>
              </a:rPr>
              <a:t>Высокие показатели работы социального сектора имеют решающее </a:t>
            </a:r>
          </a:p>
          <a:p>
            <a:pPr lvl="0" algn="ctr">
              <a:defRPr/>
            </a:pPr>
            <a:r>
              <a:rPr lang="ru-RU" sz="2000" b="1" dirty="0">
                <a:solidFill>
                  <a:prstClr val="black"/>
                </a:solidFill>
                <a:latin typeface="Montserrat" pitchFamily="34" charset="0"/>
              </a:rPr>
              <a:t>значение для производительности труда и участия работников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3516D3-A010-EF84-FB4F-33030E094533}"/>
              </a:ext>
            </a:extLst>
          </p:cNvPr>
          <p:cNvCxnSpPr>
            <a:cxnSpLocks/>
          </p:cNvCxnSpPr>
          <p:nvPr/>
        </p:nvCxnSpPr>
        <p:spPr>
          <a:xfrm flipV="1">
            <a:off x="2376022" y="2418722"/>
            <a:ext cx="7641703" cy="792492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BCAC425-5D60-3A30-9D4A-5C932D6F074F}"/>
              </a:ext>
            </a:extLst>
          </p:cNvPr>
          <p:cNvCxnSpPr>
            <a:cxnSpLocks/>
          </p:cNvCxnSpPr>
          <p:nvPr/>
        </p:nvCxnSpPr>
        <p:spPr>
          <a:xfrm flipH="1" flipV="1">
            <a:off x="2165131" y="2420887"/>
            <a:ext cx="7893269" cy="790327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2FD0DF2-8C9C-67E6-5B62-24C155D8BD6A}"/>
              </a:ext>
            </a:extLst>
          </p:cNvPr>
          <p:cNvCxnSpPr>
            <a:cxnSpLocks/>
            <a:endCxn id="35" idx="2"/>
          </p:cNvCxnSpPr>
          <p:nvPr/>
        </p:nvCxnSpPr>
        <p:spPr>
          <a:xfrm flipH="1" flipV="1">
            <a:off x="6091429" y="2378847"/>
            <a:ext cx="3946633" cy="790327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E57EE46-98FC-9B95-8DFA-78697A294149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2486186" y="2378847"/>
            <a:ext cx="3605243" cy="788007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2115197-7CAF-D735-20E1-3F7BEFFDA775}"/>
              </a:ext>
            </a:extLst>
          </p:cNvPr>
          <p:cNvCxnSpPr>
            <a:cxnSpLocks/>
          </p:cNvCxnSpPr>
          <p:nvPr/>
        </p:nvCxnSpPr>
        <p:spPr>
          <a:xfrm flipV="1">
            <a:off x="2140278" y="2397624"/>
            <a:ext cx="0" cy="794811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C6BEE77-7084-91DF-53C3-E928D5853027}"/>
              </a:ext>
            </a:extLst>
          </p:cNvPr>
          <p:cNvCxnSpPr>
            <a:cxnSpLocks/>
          </p:cNvCxnSpPr>
          <p:nvPr/>
        </p:nvCxnSpPr>
        <p:spPr>
          <a:xfrm flipV="1">
            <a:off x="10038062" y="2418722"/>
            <a:ext cx="0" cy="794811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17EDAA3-F31E-3087-F658-EB7973794878}"/>
              </a:ext>
            </a:extLst>
          </p:cNvPr>
          <p:cNvSpPr txBox="1"/>
          <p:nvPr/>
        </p:nvSpPr>
        <p:spPr>
          <a:xfrm>
            <a:off x="771613" y="4436978"/>
            <a:ext cx="2863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Montserrat" pitchFamily="2" charset="0"/>
              </a:rPr>
              <a:t>Развивает навыки и установки для продуктивной работы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E14D2B0-1433-C285-14AD-CFD395F6F745}"/>
              </a:ext>
            </a:extLst>
          </p:cNvPr>
          <p:cNvSpPr txBox="1"/>
          <p:nvPr/>
        </p:nvSpPr>
        <p:spPr>
          <a:xfrm>
            <a:off x="4391743" y="4286967"/>
            <a:ext cx="3309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Montserrat" pitchFamily="2" charset="0"/>
              </a:rPr>
              <a:t>Защищает домохозяйства от бедности, чтобы они могли инвестировать в человеческий капитал</a:t>
            </a:r>
            <a:endParaRPr lang="en-US" sz="1600" dirty="0">
              <a:solidFill>
                <a:prstClr val="black"/>
              </a:solidFill>
              <a:latin typeface="Montserrat" pitchFamily="2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Montserrat" pitchFamily="2" charset="0"/>
              </a:rPr>
              <a:t>Поддерживает участие в рабочей силе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B13D966-8816-3175-1D2D-61125A8840DA}"/>
              </a:ext>
            </a:extLst>
          </p:cNvPr>
          <p:cNvSpPr txBox="1"/>
          <p:nvPr/>
        </p:nvSpPr>
        <p:spPr>
          <a:xfrm>
            <a:off x="8256013" y="4278489"/>
            <a:ext cx="30598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Montserrat" pitchFamily="2" charset="0"/>
              </a:rPr>
              <a:t>Сокращает время простоя на работе и досрочного выхода на пенсию в результате плохого состояния здоровья или инвалидности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5" name="Google Shape;127;g30b520ffdb9_0_128" descr="preencoded.png">
            <a:extLst>
              <a:ext uri="{FF2B5EF4-FFF2-40B4-BE49-F238E27FC236}">
                <a16:creationId xmlns:a16="http://schemas.microsoft.com/office/drawing/2014/main" id="{5011674E-1656-1E40-02DD-EDB01AD2984B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795443" y="162749"/>
            <a:ext cx="282389" cy="279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8;g30b520ffdb9_0_128">
            <a:extLst>
              <a:ext uri="{FF2B5EF4-FFF2-40B4-BE49-F238E27FC236}">
                <a16:creationId xmlns:a16="http://schemas.microsoft.com/office/drawing/2014/main" id="{8C2694B3-1C51-F1E6-C383-63EDD63092D5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t="24978" b="30714"/>
          <a:stretch/>
        </p:blipFill>
        <p:spPr>
          <a:xfrm>
            <a:off x="10820035" y="93137"/>
            <a:ext cx="941063" cy="418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1063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>
            <a:extLst>
              <a:ext uri="{FF2B5EF4-FFF2-40B4-BE49-F238E27FC236}">
                <a16:creationId xmlns:a16="http://schemas.microsoft.com/office/drawing/2014/main" id="{5132E962-466D-623C-A526-D19C1AE67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216328" y="2702790"/>
            <a:ext cx="7748688" cy="1501909"/>
          </a:xfrm>
          <a:prstGeom prst="rect">
            <a:avLst/>
          </a:prstGeom>
        </p:spPr>
      </p:pic>
      <p:pic>
        <p:nvPicPr>
          <p:cNvPr id="4" name="Object 1" descr="preencoded.png">
            <a:extLst>
              <a:ext uri="{FF2B5EF4-FFF2-40B4-BE49-F238E27FC236}">
                <a16:creationId xmlns:a16="http://schemas.microsoft.com/office/drawing/2014/main" id="{E0708F17-3CB1-D0CD-E254-41C95A16F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24" y="-6726"/>
            <a:ext cx="12188952" cy="8570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19140B-FA20-AEFF-FFA2-73A48C7C2F8B}"/>
              </a:ext>
            </a:extLst>
          </p:cNvPr>
          <p:cNvSpPr/>
          <p:nvPr/>
        </p:nvSpPr>
        <p:spPr>
          <a:xfrm>
            <a:off x="9052882" y="4032518"/>
            <a:ext cx="2164551" cy="576000"/>
          </a:xfrm>
          <a:prstGeom prst="roundRect">
            <a:avLst/>
          </a:prstGeom>
          <a:solidFill>
            <a:srgbClr val="71A7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F12A62-8ABA-3544-C681-1D8E9BB51840}"/>
              </a:ext>
            </a:extLst>
          </p:cNvPr>
          <p:cNvSpPr/>
          <p:nvPr/>
        </p:nvSpPr>
        <p:spPr>
          <a:xfrm>
            <a:off x="843479" y="4032518"/>
            <a:ext cx="2067649" cy="576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14" name="Graphic 13" descr="Graduation cap with solid fill">
            <a:extLst>
              <a:ext uri="{FF2B5EF4-FFF2-40B4-BE49-F238E27FC236}">
                <a16:creationId xmlns:a16="http://schemas.microsoft.com/office/drawing/2014/main" id="{D88FD6C4-5A12-2609-1B96-B41424D719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8621" y="4104019"/>
            <a:ext cx="406508" cy="47277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E1051EE-3BEE-CC39-3FFE-0C7A77B08E94}"/>
              </a:ext>
            </a:extLst>
          </p:cNvPr>
          <p:cNvSpPr/>
          <p:nvPr/>
        </p:nvSpPr>
        <p:spPr>
          <a:xfrm>
            <a:off x="4661511" y="4032518"/>
            <a:ext cx="2897806" cy="576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DD0C35-79FC-85AE-F8B6-3EB3DBEF7C18}"/>
              </a:ext>
            </a:extLst>
          </p:cNvPr>
          <p:cNvSpPr txBox="1"/>
          <p:nvPr/>
        </p:nvSpPr>
        <p:spPr>
          <a:xfrm>
            <a:off x="1185420" y="4144484"/>
            <a:ext cx="1902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az-Cyrl-AZ" dirty="0">
                <a:solidFill>
                  <a:prstClr val="black"/>
                </a:solidFill>
                <a:latin typeface="Montserrat" pitchFamily="2" charset="0"/>
              </a:rPr>
              <a:t>Образование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AF4E39-C9C8-8C77-4C69-915E91B370FA}"/>
              </a:ext>
            </a:extLst>
          </p:cNvPr>
          <p:cNvSpPr txBox="1"/>
          <p:nvPr/>
        </p:nvSpPr>
        <p:spPr>
          <a:xfrm>
            <a:off x="9671571" y="4155908"/>
            <a:ext cx="1492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az-Cyrl-AZ" dirty="0">
                <a:solidFill>
                  <a:prstClr val="black"/>
                </a:solidFill>
                <a:latin typeface="Montserrat" pitchFamily="2" charset="0"/>
              </a:rPr>
              <a:t>Здоровье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11A728B-44DD-17B3-64F9-4E3439D3980E}"/>
              </a:ext>
            </a:extLst>
          </p:cNvPr>
          <p:cNvSpPr/>
          <p:nvPr/>
        </p:nvSpPr>
        <p:spPr>
          <a:xfrm>
            <a:off x="316621" y="2497417"/>
            <a:ext cx="11549615" cy="4108052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Object 2">
            <a:extLst>
              <a:ext uri="{FF2B5EF4-FFF2-40B4-BE49-F238E27FC236}">
                <a16:creationId xmlns:a16="http://schemas.microsoft.com/office/drawing/2014/main" id="{09E1C8D0-E5D6-9C66-ED0C-3B0D259D8402}"/>
              </a:ext>
            </a:extLst>
          </p:cNvPr>
          <p:cNvSpPr/>
          <p:nvPr/>
        </p:nvSpPr>
        <p:spPr>
          <a:xfrm>
            <a:off x="-3047" y="252531"/>
            <a:ext cx="12188952" cy="9785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vl="0" algn="ctr">
              <a:lnSpc>
                <a:spcPct val="150000"/>
              </a:lnSpc>
              <a:defRPr/>
            </a:pPr>
            <a:r>
              <a:rPr lang="ru-RU" sz="2000" b="1" dirty="0">
                <a:solidFill>
                  <a:prstClr val="black"/>
                </a:solidFill>
                <a:latin typeface="Montserrat" pitchFamily="34" charset="0"/>
              </a:rPr>
              <a:t>Необходимы высокие показатели в каждом социальном секторе
для повышения производительности труда и вовлечения работников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FBF83702-1BB3-0ED9-FA56-ED147F235000}"/>
              </a:ext>
            </a:extLst>
          </p:cNvPr>
          <p:cNvCxnSpPr>
            <a:cxnSpLocks/>
          </p:cNvCxnSpPr>
          <p:nvPr/>
        </p:nvCxnSpPr>
        <p:spPr>
          <a:xfrm rot="5400000">
            <a:off x="5980264" y="923514"/>
            <a:ext cx="22977" cy="7550849"/>
          </a:xfrm>
          <a:prstGeom prst="bentConnector3">
            <a:avLst>
              <a:gd name="adj1" fmla="val 6492571"/>
            </a:avLst>
          </a:prstGeom>
          <a:ln w="57150">
            <a:solidFill>
              <a:srgbClr val="71A7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2162C67-769D-2E21-F998-70DD5408A3CD}"/>
              </a:ext>
            </a:extLst>
          </p:cNvPr>
          <p:cNvSpPr txBox="1"/>
          <p:nvPr/>
        </p:nvSpPr>
        <p:spPr>
          <a:xfrm>
            <a:off x="4562048" y="6208316"/>
            <a:ext cx="3308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az-Cyrl-AZ" sz="1400" dirty="0">
                <a:solidFill>
                  <a:srgbClr val="71A74D"/>
                </a:solidFill>
                <a:latin typeface="Montserrat" pitchFamily="2" charset="0"/>
              </a:rPr>
              <a:t>Здоровые дети (</a:t>
            </a:r>
            <a:r>
              <a:rPr lang="ru-RU" sz="1400" dirty="0">
                <a:solidFill>
                  <a:srgbClr val="71A74D"/>
                </a:solidFill>
                <a:latin typeface="Montserrat" pitchFamily="2" charset="0"/>
              </a:rPr>
              <a:t>у)</a:t>
            </a:r>
            <a:r>
              <a:rPr lang="az-Cyrl-AZ" sz="1400" dirty="0">
                <a:solidFill>
                  <a:srgbClr val="71A74D"/>
                </a:solidFill>
                <a:latin typeface="Montserrat" pitchFamily="2" charset="0"/>
              </a:rPr>
              <a:t>знают больше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71A74D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52E0C37-2AE4-E75E-F502-89DBE6FF3A77}"/>
              </a:ext>
            </a:extLst>
          </p:cNvPr>
          <p:cNvCxnSpPr>
            <a:cxnSpLocks/>
          </p:cNvCxnSpPr>
          <p:nvPr/>
        </p:nvCxnSpPr>
        <p:spPr>
          <a:xfrm flipH="1">
            <a:off x="7619295" y="4446074"/>
            <a:ext cx="1433587" cy="0"/>
          </a:xfrm>
          <a:prstGeom prst="straightConnector1">
            <a:avLst/>
          </a:prstGeom>
          <a:ln w="38100">
            <a:solidFill>
              <a:srgbClr val="71A7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CD59026-5622-DADE-9985-305CEFFDEBFB}"/>
              </a:ext>
            </a:extLst>
          </p:cNvPr>
          <p:cNvSpPr txBox="1"/>
          <p:nvPr/>
        </p:nvSpPr>
        <p:spPr>
          <a:xfrm>
            <a:off x="6768936" y="4565645"/>
            <a:ext cx="22597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>
                <a:solidFill>
                  <a:srgbClr val="71A74D"/>
                </a:solidFill>
                <a:latin typeface="Montserrat" pitchFamily="2" charset="0"/>
              </a:rPr>
              <a:t>Снижение заболеваемости и инвалидности снижает потребность в пособиях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71A74D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37" name="Graphic 36" descr="Heart with pulse with solid fill">
            <a:extLst>
              <a:ext uri="{FF2B5EF4-FFF2-40B4-BE49-F238E27FC236}">
                <a16:creationId xmlns:a16="http://schemas.microsoft.com/office/drawing/2014/main" id="{DD3B6A85-0870-00AC-635E-7DD6045A9F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42279" y="4201089"/>
            <a:ext cx="439896" cy="374950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CA3A680-FC86-5BC7-2ED7-57679EE5CAF9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2911128" y="4320518"/>
            <a:ext cx="1750383" cy="0"/>
          </a:xfrm>
          <a:prstGeom prst="straightConnector1">
            <a:avLst/>
          </a:prstGeom>
          <a:ln w="38100">
            <a:solidFill>
              <a:srgbClr val="95B3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3A807B5-B318-30C3-8658-11AB2C425572}"/>
              </a:ext>
            </a:extLst>
          </p:cNvPr>
          <p:cNvSpPr txBox="1"/>
          <p:nvPr/>
        </p:nvSpPr>
        <p:spPr>
          <a:xfrm>
            <a:off x="2593862" y="4393738"/>
            <a:ext cx="20676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>
                <a:solidFill>
                  <a:srgbClr val="4F81BD">
                    <a:lumMod val="75000"/>
                  </a:srgbClr>
                </a:solidFill>
                <a:latin typeface="Montserrat" pitchFamily="2" charset="0"/>
              </a:rPr>
              <a:t>Сокращение масштабов детской бедности улучшает результаты обучения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07B6BF2-A164-FC0E-6278-3DADF0C4B113}"/>
              </a:ext>
            </a:extLst>
          </p:cNvPr>
          <p:cNvCxnSpPr>
            <a:cxnSpLocks/>
          </p:cNvCxnSpPr>
          <p:nvPr/>
        </p:nvCxnSpPr>
        <p:spPr>
          <a:xfrm>
            <a:off x="7156491" y="4143299"/>
            <a:ext cx="1747668" cy="1185"/>
          </a:xfrm>
          <a:prstGeom prst="straightConnector1">
            <a:avLst/>
          </a:prstGeom>
          <a:ln w="38100">
            <a:solidFill>
              <a:srgbClr val="95B3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3D062F2-22AD-BC25-B621-1F5DB8B1F25B}"/>
              </a:ext>
            </a:extLst>
          </p:cNvPr>
          <p:cNvCxnSpPr>
            <a:cxnSpLocks/>
          </p:cNvCxnSpPr>
          <p:nvPr/>
        </p:nvCxnSpPr>
        <p:spPr>
          <a:xfrm>
            <a:off x="2911128" y="4129500"/>
            <a:ext cx="1632592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465F9597-C0E9-F2CB-6AF1-1D5D5A205075}"/>
              </a:ext>
            </a:extLst>
          </p:cNvPr>
          <p:cNvSpPr txBox="1"/>
          <p:nvPr/>
        </p:nvSpPr>
        <p:spPr>
          <a:xfrm>
            <a:off x="6881767" y="3175393"/>
            <a:ext cx="21916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>
                <a:solidFill>
                  <a:srgbClr val="4F81BD">
                    <a:lumMod val="75000"/>
                  </a:srgbClr>
                </a:solidFill>
                <a:latin typeface="Montserrat" pitchFamily="2" charset="0"/>
              </a:rPr>
              <a:t>Защита от денежной бедности улучшает показатели здоровья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6FA7080-A0F5-7A07-B337-8A3CF07BBCB6}"/>
              </a:ext>
            </a:extLst>
          </p:cNvPr>
          <p:cNvSpPr txBox="1"/>
          <p:nvPr/>
        </p:nvSpPr>
        <p:spPr>
          <a:xfrm>
            <a:off x="2911128" y="3246276"/>
            <a:ext cx="21916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300" dirty="0">
                <a:solidFill>
                  <a:srgbClr val="F79646"/>
                </a:solidFill>
                <a:latin typeface="Montserrat" pitchFamily="2" charset="0"/>
              </a:rPr>
              <a:t>Квалифицированная рабочая сила требует меньшей социальной защиты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082F6D17-3D2B-76B5-EDC3-FDAFFEF17CBC}"/>
              </a:ext>
            </a:extLst>
          </p:cNvPr>
          <p:cNvSpPr/>
          <p:nvPr/>
        </p:nvSpPr>
        <p:spPr>
          <a:xfrm>
            <a:off x="316621" y="1237106"/>
            <a:ext cx="11549616" cy="1141741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B0A5944-6C2E-7732-D602-4B883F1E1A21}"/>
              </a:ext>
            </a:extLst>
          </p:cNvPr>
          <p:cNvSpPr txBox="1"/>
          <p:nvPr/>
        </p:nvSpPr>
        <p:spPr>
          <a:xfrm>
            <a:off x="3488277" y="2739793"/>
            <a:ext cx="5585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dirty="0">
                <a:solidFill>
                  <a:srgbClr val="F79646"/>
                </a:solidFill>
                <a:latin typeface="Montserrat" pitchFamily="2" charset="0"/>
              </a:rPr>
              <a:t>Лучшее образование способствует улучшению здоровья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6" name="Google Shape;127;g30b520ffdb9_0_128" descr="preencoded.png">
            <a:extLst>
              <a:ext uri="{FF2B5EF4-FFF2-40B4-BE49-F238E27FC236}">
                <a16:creationId xmlns:a16="http://schemas.microsoft.com/office/drawing/2014/main" id="{7790D3F2-CA80-7FCF-9F22-AD7EEF35582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795443" y="162749"/>
            <a:ext cx="282389" cy="279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8;g30b520ffdb9_0_128">
            <a:extLst>
              <a:ext uri="{FF2B5EF4-FFF2-40B4-BE49-F238E27FC236}">
                <a16:creationId xmlns:a16="http://schemas.microsoft.com/office/drawing/2014/main" id="{4FD535DA-C3B2-60E6-6994-01B44669834C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t="24978" b="30714"/>
          <a:stretch/>
        </p:blipFill>
        <p:spPr>
          <a:xfrm>
            <a:off x="10820035" y="93137"/>
            <a:ext cx="941063" cy="4189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9881CC-B52D-4952-4EA5-CAF2A9843A60}"/>
              </a:ext>
            </a:extLst>
          </p:cNvPr>
          <p:cNvSpPr/>
          <p:nvPr/>
        </p:nvSpPr>
        <p:spPr>
          <a:xfrm>
            <a:off x="731878" y="1355676"/>
            <a:ext cx="3150160" cy="8742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dirty="0">
                <a:solidFill>
                  <a:prstClr val="black"/>
                </a:solidFill>
                <a:latin typeface="Montserrat" pitchFamily="2" charset="0"/>
              </a:rPr>
              <a:t>Максимальное повышение производительности труда новых сотрудников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BA8D1D-0BC1-0017-B39B-FAFC617E87BE}"/>
              </a:ext>
            </a:extLst>
          </p:cNvPr>
          <p:cNvSpPr/>
          <p:nvPr/>
        </p:nvSpPr>
        <p:spPr>
          <a:xfrm>
            <a:off x="8157625" y="1394403"/>
            <a:ext cx="3384379" cy="8742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400" dirty="0">
                <a:solidFill>
                  <a:prstClr val="black"/>
                </a:solidFill>
                <a:latin typeface="Montserrat" pitchFamily="2" charset="0"/>
              </a:rPr>
              <a:t>Предотвращение досрочного ухода сотрудников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CD837F-18DE-5632-B3EB-96DEBD939F2B}"/>
              </a:ext>
            </a:extLst>
          </p:cNvPr>
          <p:cNvSpPr/>
          <p:nvPr/>
        </p:nvSpPr>
        <p:spPr>
          <a:xfrm>
            <a:off x="3993684" y="1382446"/>
            <a:ext cx="4107954" cy="8662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dirty="0">
                <a:solidFill>
                  <a:prstClr val="black"/>
                </a:solidFill>
                <a:latin typeface="Montserrat" pitchFamily="2" charset="0"/>
              </a:rPr>
              <a:t>Расширение участия и производительности труда населения трудоспособного возраста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21" name="Graphic 20" descr="Shield Tick with solid fill">
            <a:extLst>
              <a:ext uri="{FF2B5EF4-FFF2-40B4-BE49-F238E27FC236}">
                <a16:creationId xmlns:a16="http://schemas.microsoft.com/office/drawing/2014/main" id="{55613F5A-4532-210E-B08A-75FA701AC7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49601" y="4155908"/>
            <a:ext cx="458042" cy="40692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4F7E42B-F33C-32C1-EE46-AC2E654ECD44}"/>
              </a:ext>
            </a:extLst>
          </p:cNvPr>
          <p:cNvSpPr txBox="1"/>
          <p:nvPr/>
        </p:nvSpPr>
        <p:spPr>
          <a:xfrm>
            <a:off x="4984495" y="4172081"/>
            <a:ext cx="2574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az-Cyrl-AZ" dirty="0">
                <a:solidFill>
                  <a:prstClr val="black"/>
                </a:solidFill>
                <a:latin typeface="Montserrat" pitchFamily="2" charset="0"/>
              </a:rPr>
              <a:t>Социальная защита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020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99A900DE-25F1-C68E-5DE0-3E58BA7A6195}"/>
              </a:ext>
            </a:extLst>
          </p:cNvPr>
          <p:cNvSpPr/>
          <p:nvPr/>
        </p:nvSpPr>
        <p:spPr>
          <a:xfrm rot="10800000">
            <a:off x="10455440" y="124434"/>
            <a:ext cx="1736559" cy="1522446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3206C7-9D15-7E2F-0818-31AFD88A2B69}"/>
              </a:ext>
            </a:extLst>
          </p:cNvPr>
          <p:cNvSpPr/>
          <p:nvPr/>
        </p:nvSpPr>
        <p:spPr>
          <a:xfrm>
            <a:off x="0" y="0"/>
            <a:ext cx="12192000" cy="128421"/>
          </a:xfrm>
          <a:prstGeom prst="rect">
            <a:avLst/>
          </a:prstGeom>
          <a:solidFill>
            <a:srgbClr val="70AD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625;p18">
            <a:extLst>
              <a:ext uri="{FF2B5EF4-FFF2-40B4-BE49-F238E27FC236}">
                <a16:creationId xmlns:a16="http://schemas.microsoft.com/office/drawing/2014/main" id="{4D44049C-99CD-3485-A6B0-BA6C5B279EF0}"/>
              </a:ext>
            </a:extLst>
          </p:cNvPr>
          <p:cNvSpPr txBox="1"/>
          <p:nvPr/>
        </p:nvSpPr>
        <p:spPr>
          <a:xfrm>
            <a:off x="337671" y="491011"/>
            <a:ext cx="11267271" cy="49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0000"/>
              </a:lnSpc>
              <a:buClr>
                <a:srgbClr val="72A84E"/>
              </a:buClr>
              <a:buSzPts val="2600"/>
              <a:defRPr/>
            </a:pPr>
            <a:r>
              <a:rPr lang="ru-RU" sz="2400" kern="0" dirty="0">
                <a:solidFill>
                  <a:prstClr val="black"/>
                </a:solidFill>
                <a:latin typeface="Montserrat Medium" pitchFamily="2" charset="0"/>
                <a:cs typeface="Arial"/>
                <a:sym typeface="Arial"/>
              </a:rPr>
              <a:t>Эффективность работы социального сектора может улучшиться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14E3B2F4-9900-E2CB-3E7C-DB16DBC58DDC}"/>
              </a:ext>
            </a:extLst>
          </p:cNvPr>
          <p:cNvSpPr/>
          <p:nvPr/>
        </p:nvSpPr>
        <p:spPr>
          <a:xfrm flipV="1">
            <a:off x="171133" y="85704"/>
            <a:ext cx="3003867" cy="338555"/>
          </a:xfrm>
          <a:prstGeom prst="round2SameRect">
            <a:avLst/>
          </a:prstGeom>
          <a:solidFill>
            <a:srgbClr val="CBEA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162A5F-6585-6816-32F1-DD5262DC1A92}"/>
              </a:ext>
            </a:extLst>
          </p:cNvPr>
          <p:cNvSpPr txBox="1"/>
          <p:nvPr/>
        </p:nvSpPr>
        <p:spPr>
          <a:xfrm>
            <a:off x="234634" y="101664"/>
            <a:ext cx="2940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az-Cyrl-AZ" sz="1200" b="1" dirty="0">
                <a:solidFill>
                  <a:prstClr val="black"/>
                </a:solidFill>
                <a:latin typeface="Montserrat" pitchFamily="2" charset="0"/>
              </a:rPr>
              <a:t>Пример образования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27" name="Graphic 26" descr="Graduation cap with solid fill">
            <a:extLst>
              <a:ext uri="{FF2B5EF4-FFF2-40B4-BE49-F238E27FC236}">
                <a16:creationId xmlns:a16="http://schemas.microsoft.com/office/drawing/2014/main" id="{97D9A6A1-8E6D-938A-2388-08417B9A6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27796" y="64895"/>
            <a:ext cx="803678" cy="852231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97565F4-3837-DBDF-EFE1-39E989EE36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218687"/>
              </p:ext>
            </p:extLst>
          </p:nvPr>
        </p:nvGraphicFramePr>
        <p:xfrm>
          <a:off x="346512" y="1111415"/>
          <a:ext cx="10836908" cy="528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C60A7C0-C3A5-40D4-EB96-D4A3443A1618}"/>
              </a:ext>
            </a:extLst>
          </p:cNvPr>
          <p:cNvSpPr/>
          <p:nvPr/>
        </p:nvSpPr>
        <p:spPr>
          <a:xfrm>
            <a:off x="1263400" y="3361570"/>
            <a:ext cx="8267205" cy="2250964"/>
          </a:xfrm>
          <a:custGeom>
            <a:avLst/>
            <a:gdLst>
              <a:gd name="connsiteX0" fmla="*/ 0 w 1413933"/>
              <a:gd name="connsiteY0" fmla="*/ 1642533 h 1642533"/>
              <a:gd name="connsiteX1" fmla="*/ 245533 w 1413933"/>
              <a:gd name="connsiteY1" fmla="*/ 321733 h 1642533"/>
              <a:gd name="connsiteX2" fmla="*/ 1413933 w 1413933"/>
              <a:gd name="connsiteY2" fmla="*/ 0 h 1642533"/>
              <a:gd name="connsiteX0" fmla="*/ 0 w 1449548"/>
              <a:gd name="connsiteY0" fmla="*/ 1866515 h 1866515"/>
              <a:gd name="connsiteX1" fmla="*/ 245533 w 1449548"/>
              <a:gd name="connsiteY1" fmla="*/ 545715 h 1866515"/>
              <a:gd name="connsiteX2" fmla="*/ 1449548 w 1449548"/>
              <a:gd name="connsiteY2" fmla="*/ 0 h 1866515"/>
              <a:gd name="connsiteX0" fmla="*/ 0 w 1449548"/>
              <a:gd name="connsiteY0" fmla="*/ 1866515 h 1866515"/>
              <a:gd name="connsiteX1" fmla="*/ 245533 w 1449548"/>
              <a:gd name="connsiteY1" fmla="*/ 545715 h 1866515"/>
              <a:gd name="connsiteX2" fmla="*/ 1449548 w 1449548"/>
              <a:gd name="connsiteY2" fmla="*/ 0 h 1866515"/>
              <a:gd name="connsiteX0" fmla="*/ 0 w 1458452"/>
              <a:gd name="connsiteY0" fmla="*/ 2049773 h 2049773"/>
              <a:gd name="connsiteX1" fmla="*/ 245533 w 1458452"/>
              <a:gd name="connsiteY1" fmla="*/ 728973 h 2049773"/>
              <a:gd name="connsiteX2" fmla="*/ 1458452 w 1458452"/>
              <a:gd name="connsiteY2" fmla="*/ 0 h 2049773"/>
              <a:gd name="connsiteX0" fmla="*/ 0 w 1467356"/>
              <a:gd name="connsiteY0" fmla="*/ 1954750 h 1954750"/>
              <a:gd name="connsiteX1" fmla="*/ 245533 w 1467356"/>
              <a:gd name="connsiteY1" fmla="*/ 633950 h 1954750"/>
              <a:gd name="connsiteX2" fmla="*/ 1467356 w 1467356"/>
              <a:gd name="connsiteY2" fmla="*/ 0 h 195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7356" h="1954750">
                <a:moveTo>
                  <a:pt x="0" y="1954750"/>
                </a:moveTo>
                <a:cubicBezTo>
                  <a:pt x="4938" y="1431228"/>
                  <a:pt x="9877" y="907706"/>
                  <a:pt x="245533" y="633950"/>
                </a:cubicBezTo>
                <a:cubicBezTo>
                  <a:pt x="481189" y="360194"/>
                  <a:pt x="1009888" y="139372"/>
                  <a:pt x="1467356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CC817DD-1838-BFBD-A0F5-AE715D68A422}"/>
              </a:ext>
            </a:extLst>
          </p:cNvPr>
          <p:cNvSpPr/>
          <p:nvPr/>
        </p:nvSpPr>
        <p:spPr>
          <a:xfrm>
            <a:off x="1234523" y="1325684"/>
            <a:ext cx="7926084" cy="4367748"/>
          </a:xfrm>
          <a:custGeom>
            <a:avLst/>
            <a:gdLst>
              <a:gd name="connsiteX0" fmla="*/ 0 w 1413933"/>
              <a:gd name="connsiteY0" fmla="*/ 1642533 h 1642533"/>
              <a:gd name="connsiteX1" fmla="*/ 245533 w 1413933"/>
              <a:gd name="connsiteY1" fmla="*/ 321733 h 1642533"/>
              <a:gd name="connsiteX2" fmla="*/ 1413933 w 1413933"/>
              <a:gd name="connsiteY2" fmla="*/ 0 h 1642533"/>
              <a:gd name="connsiteX0" fmla="*/ 0 w 1413933"/>
              <a:gd name="connsiteY0" fmla="*/ 1642533 h 1642533"/>
              <a:gd name="connsiteX1" fmla="*/ 250875 w 1413933"/>
              <a:gd name="connsiteY1" fmla="*/ 366226 h 1642533"/>
              <a:gd name="connsiteX2" fmla="*/ 1413933 w 1413933"/>
              <a:gd name="connsiteY2" fmla="*/ 0 h 1642533"/>
              <a:gd name="connsiteX0" fmla="*/ 0 w 1406810"/>
              <a:gd name="connsiteY0" fmla="*/ 1716688 h 1716688"/>
              <a:gd name="connsiteX1" fmla="*/ 250875 w 1406810"/>
              <a:gd name="connsiteY1" fmla="*/ 440381 h 1716688"/>
              <a:gd name="connsiteX2" fmla="*/ 1406810 w 1406810"/>
              <a:gd name="connsiteY2" fmla="*/ 0 h 1716688"/>
              <a:gd name="connsiteX0" fmla="*/ 0 w 1406810"/>
              <a:gd name="connsiteY0" fmla="*/ 1716688 h 1716688"/>
              <a:gd name="connsiteX1" fmla="*/ 250875 w 1406810"/>
              <a:gd name="connsiteY1" fmla="*/ 440381 h 1716688"/>
              <a:gd name="connsiteX2" fmla="*/ 1406810 w 1406810"/>
              <a:gd name="connsiteY2" fmla="*/ 0 h 1716688"/>
              <a:gd name="connsiteX0" fmla="*/ 0 w 1406810"/>
              <a:gd name="connsiteY0" fmla="*/ 1716688 h 1716688"/>
              <a:gd name="connsiteX1" fmla="*/ 263340 w 1406810"/>
              <a:gd name="connsiteY1" fmla="*/ 492289 h 1716688"/>
              <a:gd name="connsiteX2" fmla="*/ 1406810 w 1406810"/>
              <a:gd name="connsiteY2" fmla="*/ 0 h 17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6810" h="1716688">
                <a:moveTo>
                  <a:pt x="0" y="1716688"/>
                </a:moveTo>
                <a:cubicBezTo>
                  <a:pt x="4938" y="1193166"/>
                  <a:pt x="27684" y="766045"/>
                  <a:pt x="263340" y="492289"/>
                </a:cubicBezTo>
                <a:cubicBezTo>
                  <a:pt x="498996" y="218533"/>
                  <a:pt x="960026" y="124097"/>
                  <a:pt x="140681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9AF0E0-7ABA-2488-D522-FC618DA8262D}"/>
              </a:ext>
            </a:extLst>
          </p:cNvPr>
          <p:cNvSpPr txBox="1"/>
          <p:nvPr/>
        </p:nvSpPr>
        <p:spPr>
          <a:xfrm rot="21440985">
            <a:off x="6772193" y="1103076"/>
            <a:ext cx="2886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az-Cyrl-AZ" sz="1600" b="1" dirty="0">
                <a:solidFill>
                  <a:srgbClr val="000000"/>
                </a:solidFill>
                <a:latin typeface="Montserrat" pitchFamily="2" charset="0"/>
              </a:rPr>
              <a:t>Лучшие исполнители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6F15F8-2FC9-7F5F-ACAC-2150D89A3E59}"/>
              </a:ext>
            </a:extLst>
          </p:cNvPr>
          <p:cNvSpPr txBox="1"/>
          <p:nvPr/>
        </p:nvSpPr>
        <p:spPr>
          <a:xfrm rot="21440985">
            <a:off x="7468350" y="3640940"/>
            <a:ext cx="2685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az-Cyrl-AZ" sz="1600" b="1" dirty="0">
                <a:solidFill>
                  <a:srgbClr val="000000"/>
                </a:solidFill>
                <a:latin typeface="Montserrat" pitchFamily="2" charset="0"/>
              </a:rPr>
              <a:t>Худшие исполнители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A3E216-1D77-560D-6B67-6A15D2D83035}"/>
              </a:ext>
            </a:extLst>
          </p:cNvPr>
          <p:cNvSpPr txBox="1"/>
          <p:nvPr/>
        </p:nvSpPr>
        <p:spPr>
          <a:xfrm>
            <a:off x="2678973" y="3411093"/>
            <a:ext cx="2486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az-Cyrl-AZ" sz="1400" b="1" dirty="0">
                <a:solidFill>
                  <a:srgbClr val="C00000"/>
                </a:solidFill>
                <a:latin typeface="Montserrat Medium" pitchFamily="2" charset="0"/>
              </a:rPr>
              <a:t>Кыргызская Республика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E5544E2-9B13-A4A4-71E9-CB232CDDF6DB}"/>
              </a:ext>
            </a:extLst>
          </p:cNvPr>
          <p:cNvSpPr/>
          <p:nvPr/>
        </p:nvSpPr>
        <p:spPr>
          <a:xfrm>
            <a:off x="2187614" y="2314937"/>
            <a:ext cx="682907" cy="1035233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Google Shape;127;g30b520ffdb9_0_128" descr="preencoded.png">
            <a:extLst>
              <a:ext uri="{FF2B5EF4-FFF2-40B4-BE49-F238E27FC236}">
                <a16:creationId xmlns:a16="http://schemas.microsoft.com/office/drawing/2014/main" id="{3EC7B14E-9089-2D6E-41FD-252742889E8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789375" y="6480105"/>
            <a:ext cx="282389" cy="279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8;g30b520ffdb9_0_128">
            <a:extLst>
              <a:ext uri="{FF2B5EF4-FFF2-40B4-BE49-F238E27FC236}">
                <a16:creationId xmlns:a16="http://schemas.microsoft.com/office/drawing/2014/main" id="{CAC5C377-3CCE-B48E-1B60-B030229CAF5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24978" b="30714"/>
          <a:stretch/>
        </p:blipFill>
        <p:spPr>
          <a:xfrm>
            <a:off x="10813967" y="6410493"/>
            <a:ext cx="941063" cy="418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42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D30C27C2-E020-461C-00FA-4E3FDDC85B8A}"/>
              </a:ext>
            </a:extLst>
          </p:cNvPr>
          <p:cNvGraphicFramePr/>
          <p:nvPr/>
        </p:nvGraphicFramePr>
        <p:xfrm>
          <a:off x="1325146" y="88565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ject 20" descr="preencoded.png">
            <a:extLst>
              <a:ext uri="{FF2B5EF4-FFF2-40B4-BE49-F238E27FC236}">
                <a16:creationId xmlns:a16="http://schemas.microsoft.com/office/drawing/2014/main" id="{4288B2CD-6E69-7BC4-33AB-979289B60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7354" y="6239029"/>
            <a:ext cx="505982" cy="4761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ABDA74-D8E6-77E0-F820-F15A0E22E317}"/>
              </a:ext>
            </a:extLst>
          </p:cNvPr>
          <p:cNvSpPr txBox="1"/>
          <p:nvPr/>
        </p:nvSpPr>
        <p:spPr>
          <a:xfrm rot="16200000">
            <a:off x="-1458431" y="3264605"/>
            <a:ext cx="4674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71A74D"/>
                </a:solidFill>
                <a:latin typeface="Montserrat" pitchFamily="2" charset="0"/>
              </a:rPr>
              <a:t>Ожидаемая продолжительность </a:t>
            </a:r>
            <a:endParaRPr lang="en-US" dirty="0">
              <a:solidFill>
                <a:srgbClr val="71A74D"/>
              </a:solidFill>
              <a:latin typeface="Montserrat" pitchFamily="2" charset="0"/>
            </a:endParaRPr>
          </a:p>
          <a:p>
            <a:pPr lvl="0">
              <a:defRPr/>
            </a:pPr>
            <a:r>
              <a:rPr lang="ru-RU" dirty="0">
                <a:solidFill>
                  <a:srgbClr val="71A74D"/>
                </a:solidFill>
                <a:latin typeface="Montserrat" pitchFamily="2" charset="0"/>
              </a:rPr>
              <a:t>здоровой жизни при рождении (лет)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71A74D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F994FD-3DE6-85D5-0E5D-15C2E7BA10E5}"/>
              </a:ext>
            </a:extLst>
          </p:cNvPr>
          <p:cNvSpPr txBox="1"/>
          <p:nvPr/>
        </p:nvSpPr>
        <p:spPr>
          <a:xfrm>
            <a:off x="2021808" y="6412488"/>
            <a:ext cx="8148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71A74D"/>
                </a:solidFill>
                <a:latin typeface="Montserrat" pitchFamily="2" charset="0"/>
              </a:rPr>
              <a:t>Государственные расходы на здравоохранение на душу населения (ППС)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1A74D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1F4FD-66C2-1CED-E4E5-427DCF5E3C92}"/>
              </a:ext>
            </a:extLst>
          </p:cNvPr>
          <p:cNvSpPr txBox="1"/>
          <p:nvPr/>
        </p:nvSpPr>
        <p:spPr>
          <a:xfrm>
            <a:off x="3487000" y="2113528"/>
            <a:ext cx="165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az-Cyrl-AZ" sz="1400" dirty="0">
                <a:solidFill>
                  <a:srgbClr val="C00000"/>
                </a:solidFill>
                <a:latin typeface="Montserrat" pitchFamily="2" charset="0"/>
              </a:rPr>
              <a:t>Кыргызская Республика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E18091B2-3B3D-165D-9BF0-12B8E2059856}"/>
              </a:ext>
            </a:extLst>
          </p:cNvPr>
          <p:cNvSpPr/>
          <p:nvPr/>
        </p:nvSpPr>
        <p:spPr>
          <a:xfrm rot="10800000">
            <a:off x="10455440" y="124434"/>
            <a:ext cx="1736559" cy="1522446"/>
          </a:xfrm>
          <a:prstGeom prst="rtTriangle">
            <a:avLst/>
          </a:prstGeom>
          <a:solidFill>
            <a:srgbClr val="A7A7A7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04FADD-8A9A-7E41-F016-F43081327488}"/>
              </a:ext>
            </a:extLst>
          </p:cNvPr>
          <p:cNvSpPr/>
          <p:nvPr/>
        </p:nvSpPr>
        <p:spPr>
          <a:xfrm>
            <a:off x="0" y="0"/>
            <a:ext cx="12192000" cy="128421"/>
          </a:xfrm>
          <a:prstGeom prst="rect">
            <a:avLst/>
          </a:prstGeom>
          <a:solidFill>
            <a:srgbClr val="70AD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8" name="Google Shape;625;p18">
            <a:extLst>
              <a:ext uri="{FF2B5EF4-FFF2-40B4-BE49-F238E27FC236}">
                <a16:creationId xmlns:a16="http://schemas.microsoft.com/office/drawing/2014/main" id="{ABEF9298-02AF-FDE6-1911-AEC6EBC1B2B0}"/>
              </a:ext>
            </a:extLst>
          </p:cNvPr>
          <p:cNvSpPr txBox="1"/>
          <p:nvPr/>
        </p:nvSpPr>
        <p:spPr>
          <a:xfrm>
            <a:off x="337671" y="491011"/>
            <a:ext cx="11267271" cy="49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0000"/>
              </a:lnSpc>
              <a:buClr>
                <a:srgbClr val="72A84E"/>
              </a:buClr>
              <a:buSzPts val="2600"/>
              <a:defRPr/>
            </a:pPr>
            <a:r>
              <a:rPr lang="ru-RU" sz="2400" kern="0" dirty="0">
                <a:solidFill>
                  <a:prstClr val="black"/>
                </a:solidFill>
                <a:latin typeface="Montserrat Medium" pitchFamily="2" charset="0"/>
                <a:cs typeface="Arial"/>
                <a:sym typeface="Arial"/>
              </a:rPr>
              <a:t>Эффективность работы социального сектора может улучшиться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653188BA-CFEC-55ED-379B-4E46CE07F142}"/>
              </a:ext>
            </a:extLst>
          </p:cNvPr>
          <p:cNvSpPr/>
          <p:nvPr/>
        </p:nvSpPr>
        <p:spPr>
          <a:xfrm flipV="1">
            <a:off x="171133" y="85704"/>
            <a:ext cx="3003867" cy="338555"/>
          </a:xfrm>
          <a:prstGeom prst="round2SameRect">
            <a:avLst/>
          </a:prstGeom>
          <a:solidFill>
            <a:srgbClr val="CBEA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461B80-E46F-EBCD-B4E4-4D4E2862AD6C}"/>
              </a:ext>
            </a:extLst>
          </p:cNvPr>
          <p:cNvSpPr txBox="1"/>
          <p:nvPr/>
        </p:nvSpPr>
        <p:spPr>
          <a:xfrm>
            <a:off x="234634" y="101664"/>
            <a:ext cx="2940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az-Cyrl-AZ" sz="1200" b="1" dirty="0">
                <a:solidFill>
                  <a:prstClr val="black"/>
                </a:solidFill>
                <a:latin typeface="Montserrat" pitchFamily="2" charset="0"/>
              </a:rPr>
              <a:t>Пример здоровья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32" name="Graphic 31" descr="Heart with pulse with solid fill">
            <a:extLst>
              <a:ext uri="{FF2B5EF4-FFF2-40B4-BE49-F238E27FC236}">
                <a16:creationId xmlns:a16="http://schemas.microsoft.com/office/drawing/2014/main" id="{81E89E8C-B43E-F72F-B5A7-B4DCF1555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34525" y="249958"/>
            <a:ext cx="663205" cy="56529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17D3FAE-20E3-9FEC-0991-096AE425F357}"/>
              </a:ext>
            </a:extLst>
          </p:cNvPr>
          <p:cNvSpPr/>
          <p:nvPr/>
        </p:nvSpPr>
        <p:spPr>
          <a:xfrm>
            <a:off x="1715785" y="1047963"/>
            <a:ext cx="8054940" cy="4880225"/>
          </a:xfrm>
          <a:custGeom>
            <a:avLst/>
            <a:gdLst>
              <a:gd name="connsiteX0" fmla="*/ 0 w 8024117"/>
              <a:gd name="connsiteY0" fmla="*/ 4798032 h 4798032"/>
              <a:gd name="connsiteX1" fmla="*/ 61645 w 8024117"/>
              <a:gd name="connsiteY1" fmla="*/ 3924728 h 4798032"/>
              <a:gd name="connsiteX2" fmla="*/ 246580 w 8024117"/>
              <a:gd name="connsiteY2" fmla="*/ 2928135 h 4798032"/>
              <a:gd name="connsiteX3" fmla="*/ 421241 w 8024117"/>
              <a:gd name="connsiteY3" fmla="*/ 2219218 h 4798032"/>
              <a:gd name="connsiteX4" fmla="*/ 719191 w 8024117"/>
              <a:gd name="connsiteY4" fmla="*/ 1767155 h 4798032"/>
              <a:gd name="connsiteX5" fmla="*/ 1797978 w 8024117"/>
              <a:gd name="connsiteY5" fmla="*/ 1037690 h 4798032"/>
              <a:gd name="connsiteX6" fmla="*/ 3277456 w 8024117"/>
              <a:gd name="connsiteY6" fmla="*/ 636998 h 4798032"/>
              <a:gd name="connsiteX7" fmla="*/ 6226140 w 8024117"/>
              <a:gd name="connsiteY7" fmla="*/ 195209 h 4798032"/>
              <a:gd name="connsiteX8" fmla="*/ 8024117 w 8024117"/>
              <a:gd name="connsiteY8" fmla="*/ 0 h 4798032"/>
              <a:gd name="connsiteX0" fmla="*/ 0 w 8024117"/>
              <a:gd name="connsiteY0" fmla="*/ 4798032 h 4798032"/>
              <a:gd name="connsiteX1" fmla="*/ 61645 w 8024117"/>
              <a:gd name="connsiteY1" fmla="*/ 3924728 h 4798032"/>
              <a:gd name="connsiteX2" fmla="*/ 246580 w 8024117"/>
              <a:gd name="connsiteY2" fmla="*/ 2928135 h 4798032"/>
              <a:gd name="connsiteX3" fmla="*/ 421241 w 8024117"/>
              <a:gd name="connsiteY3" fmla="*/ 2219218 h 4798032"/>
              <a:gd name="connsiteX4" fmla="*/ 791110 w 8024117"/>
              <a:gd name="connsiteY4" fmla="*/ 1582220 h 4798032"/>
              <a:gd name="connsiteX5" fmla="*/ 1797978 w 8024117"/>
              <a:gd name="connsiteY5" fmla="*/ 1037690 h 4798032"/>
              <a:gd name="connsiteX6" fmla="*/ 3277456 w 8024117"/>
              <a:gd name="connsiteY6" fmla="*/ 636998 h 4798032"/>
              <a:gd name="connsiteX7" fmla="*/ 6226140 w 8024117"/>
              <a:gd name="connsiteY7" fmla="*/ 195209 h 4798032"/>
              <a:gd name="connsiteX8" fmla="*/ 8024117 w 8024117"/>
              <a:gd name="connsiteY8" fmla="*/ 0 h 4798032"/>
              <a:gd name="connsiteX0" fmla="*/ 0 w 8024117"/>
              <a:gd name="connsiteY0" fmla="*/ 4798032 h 4798032"/>
              <a:gd name="connsiteX1" fmla="*/ 61645 w 8024117"/>
              <a:gd name="connsiteY1" fmla="*/ 3924728 h 4798032"/>
              <a:gd name="connsiteX2" fmla="*/ 246580 w 8024117"/>
              <a:gd name="connsiteY2" fmla="*/ 2928135 h 4798032"/>
              <a:gd name="connsiteX3" fmla="*/ 421241 w 8024117"/>
              <a:gd name="connsiteY3" fmla="*/ 2219218 h 4798032"/>
              <a:gd name="connsiteX4" fmla="*/ 863029 w 8024117"/>
              <a:gd name="connsiteY4" fmla="*/ 1643865 h 4798032"/>
              <a:gd name="connsiteX5" fmla="*/ 1797978 w 8024117"/>
              <a:gd name="connsiteY5" fmla="*/ 1037690 h 4798032"/>
              <a:gd name="connsiteX6" fmla="*/ 3277456 w 8024117"/>
              <a:gd name="connsiteY6" fmla="*/ 636998 h 4798032"/>
              <a:gd name="connsiteX7" fmla="*/ 6226140 w 8024117"/>
              <a:gd name="connsiteY7" fmla="*/ 195209 h 4798032"/>
              <a:gd name="connsiteX8" fmla="*/ 8024117 w 8024117"/>
              <a:gd name="connsiteY8" fmla="*/ 0 h 4798032"/>
              <a:gd name="connsiteX0" fmla="*/ 0 w 8024117"/>
              <a:gd name="connsiteY0" fmla="*/ 4798032 h 4798032"/>
              <a:gd name="connsiteX1" fmla="*/ 61645 w 8024117"/>
              <a:gd name="connsiteY1" fmla="*/ 3924728 h 4798032"/>
              <a:gd name="connsiteX2" fmla="*/ 246580 w 8024117"/>
              <a:gd name="connsiteY2" fmla="*/ 2928135 h 4798032"/>
              <a:gd name="connsiteX3" fmla="*/ 421241 w 8024117"/>
              <a:gd name="connsiteY3" fmla="*/ 2219218 h 4798032"/>
              <a:gd name="connsiteX4" fmla="*/ 863029 w 8024117"/>
              <a:gd name="connsiteY4" fmla="*/ 1643865 h 4798032"/>
              <a:gd name="connsiteX5" fmla="*/ 1797978 w 8024117"/>
              <a:gd name="connsiteY5" fmla="*/ 1037690 h 4798032"/>
              <a:gd name="connsiteX6" fmla="*/ 3277456 w 8024117"/>
              <a:gd name="connsiteY6" fmla="*/ 636998 h 4798032"/>
              <a:gd name="connsiteX7" fmla="*/ 6226140 w 8024117"/>
              <a:gd name="connsiteY7" fmla="*/ 195209 h 4798032"/>
              <a:gd name="connsiteX8" fmla="*/ 8024117 w 8024117"/>
              <a:gd name="connsiteY8" fmla="*/ 0 h 4798032"/>
              <a:gd name="connsiteX0" fmla="*/ 0 w 8024117"/>
              <a:gd name="connsiteY0" fmla="*/ 4798032 h 4798032"/>
              <a:gd name="connsiteX1" fmla="*/ 61645 w 8024117"/>
              <a:gd name="connsiteY1" fmla="*/ 3924728 h 4798032"/>
              <a:gd name="connsiteX2" fmla="*/ 246580 w 8024117"/>
              <a:gd name="connsiteY2" fmla="*/ 2928135 h 4798032"/>
              <a:gd name="connsiteX3" fmla="*/ 441789 w 8024117"/>
              <a:gd name="connsiteY3" fmla="*/ 2250040 h 4798032"/>
              <a:gd name="connsiteX4" fmla="*/ 863029 w 8024117"/>
              <a:gd name="connsiteY4" fmla="*/ 1643865 h 4798032"/>
              <a:gd name="connsiteX5" fmla="*/ 1797978 w 8024117"/>
              <a:gd name="connsiteY5" fmla="*/ 1037690 h 4798032"/>
              <a:gd name="connsiteX6" fmla="*/ 3277456 w 8024117"/>
              <a:gd name="connsiteY6" fmla="*/ 636998 h 4798032"/>
              <a:gd name="connsiteX7" fmla="*/ 6226140 w 8024117"/>
              <a:gd name="connsiteY7" fmla="*/ 195209 h 4798032"/>
              <a:gd name="connsiteX8" fmla="*/ 8024117 w 8024117"/>
              <a:gd name="connsiteY8" fmla="*/ 0 h 4798032"/>
              <a:gd name="connsiteX0" fmla="*/ 0 w 8024117"/>
              <a:gd name="connsiteY0" fmla="*/ 4798032 h 4798032"/>
              <a:gd name="connsiteX1" fmla="*/ 61645 w 8024117"/>
              <a:gd name="connsiteY1" fmla="*/ 3924728 h 4798032"/>
              <a:gd name="connsiteX2" fmla="*/ 246580 w 8024117"/>
              <a:gd name="connsiteY2" fmla="*/ 2928135 h 4798032"/>
              <a:gd name="connsiteX3" fmla="*/ 441789 w 8024117"/>
              <a:gd name="connsiteY3" fmla="*/ 2250040 h 4798032"/>
              <a:gd name="connsiteX4" fmla="*/ 863029 w 8024117"/>
              <a:gd name="connsiteY4" fmla="*/ 1643865 h 4798032"/>
              <a:gd name="connsiteX5" fmla="*/ 1797978 w 8024117"/>
              <a:gd name="connsiteY5" fmla="*/ 1037690 h 4798032"/>
              <a:gd name="connsiteX6" fmla="*/ 3277456 w 8024117"/>
              <a:gd name="connsiteY6" fmla="*/ 636998 h 4798032"/>
              <a:gd name="connsiteX7" fmla="*/ 6236414 w 8024117"/>
              <a:gd name="connsiteY7" fmla="*/ 113016 h 4798032"/>
              <a:gd name="connsiteX8" fmla="*/ 8024117 w 8024117"/>
              <a:gd name="connsiteY8" fmla="*/ 0 h 4798032"/>
              <a:gd name="connsiteX0" fmla="*/ 0 w 8054940"/>
              <a:gd name="connsiteY0" fmla="*/ 4869951 h 4869951"/>
              <a:gd name="connsiteX1" fmla="*/ 61645 w 8054940"/>
              <a:gd name="connsiteY1" fmla="*/ 3996647 h 4869951"/>
              <a:gd name="connsiteX2" fmla="*/ 246580 w 8054940"/>
              <a:gd name="connsiteY2" fmla="*/ 3000054 h 4869951"/>
              <a:gd name="connsiteX3" fmla="*/ 441789 w 8054940"/>
              <a:gd name="connsiteY3" fmla="*/ 2321959 h 4869951"/>
              <a:gd name="connsiteX4" fmla="*/ 863029 w 8054940"/>
              <a:gd name="connsiteY4" fmla="*/ 1715784 h 4869951"/>
              <a:gd name="connsiteX5" fmla="*/ 1797978 w 8054940"/>
              <a:gd name="connsiteY5" fmla="*/ 1109609 h 4869951"/>
              <a:gd name="connsiteX6" fmla="*/ 3277456 w 8054940"/>
              <a:gd name="connsiteY6" fmla="*/ 708917 h 4869951"/>
              <a:gd name="connsiteX7" fmla="*/ 6236414 w 8054940"/>
              <a:gd name="connsiteY7" fmla="*/ 184935 h 4869951"/>
              <a:gd name="connsiteX8" fmla="*/ 8054940 w 8054940"/>
              <a:gd name="connsiteY8" fmla="*/ 0 h 4869951"/>
              <a:gd name="connsiteX0" fmla="*/ 0 w 8054940"/>
              <a:gd name="connsiteY0" fmla="*/ 4869951 h 4869951"/>
              <a:gd name="connsiteX1" fmla="*/ 61645 w 8054940"/>
              <a:gd name="connsiteY1" fmla="*/ 3996647 h 4869951"/>
              <a:gd name="connsiteX2" fmla="*/ 246580 w 8054940"/>
              <a:gd name="connsiteY2" fmla="*/ 3000054 h 4869951"/>
              <a:gd name="connsiteX3" fmla="*/ 441789 w 8054940"/>
              <a:gd name="connsiteY3" fmla="*/ 2321959 h 4869951"/>
              <a:gd name="connsiteX4" fmla="*/ 863029 w 8054940"/>
              <a:gd name="connsiteY4" fmla="*/ 1715784 h 4869951"/>
              <a:gd name="connsiteX5" fmla="*/ 1797978 w 8054940"/>
              <a:gd name="connsiteY5" fmla="*/ 1109609 h 4869951"/>
              <a:gd name="connsiteX6" fmla="*/ 3277456 w 8054940"/>
              <a:gd name="connsiteY6" fmla="*/ 708917 h 4869951"/>
              <a:gd name="connsiteX7" fmla="*/ 6236414 w 8054940"/>
              <a:gd name="connsiteY7" fmla="*/ 184935 h 4869951"/>
              <a:gd name="connsiteX8" fmla="*/ 8054940 w 8054940"/>
              <a:gd name="connsiteY8" fmla="*/ 0 h 4869951"/>
              <a:gd name="connsiteX0" fmla="*/ 0 w 8054940"/>
              <a:gd name="connsiteY0" fmla="*/ 4880225 h 4880225"/>
              <a:gd name="connsiteX1" fmla="*/ 61645 w 8054940"/>
              <a:gd name="connsiteY1" fmla="*/ 4006921 h 4880225"/>
              <a:gd name="connsiteX2" fmla="*/ 246580 w 8054940"/>
              <a:gd name="connsiteY2" fmla="*/ 3010328 h 4880225"/>
              <a:gd name="connsiteX3" fmla="*/ 441789 w 8054940"/>
              <a:gd name="connsiteY3" fmla="*/ 2332233 h 4880225"/>
              <a:gd name="connsiteX4" fmla="*/ 863029 w 8054940"/>
              <a:gd name="connsiteY4" fmla="*/ 1726058 h 4880225"/>
              <a:gd name="connsiteX5" fmla="*/ 1797978 w 8054940"/>
              <a:gd name="connsiteY5" fmla="*/ 1119883 h 4880225"/>
              <a:gd name="connsiteX6" fmla="*/ 3277456 w 8054940"/>
              <a:gd name="connsiteY6" fmla="*/ 719191 h 4880225"/>
              <a:gd name="connsiteX7" fmla="*/ 6236414 w 8054940"/>
              <a:gd name="connsiteY7" fmla="*/ 195209 h 4880225"/>
              <a:gd name="connsiteX8" fmla="*/ 8054940 w 8054940"/>
              <a:gd name="connsiteY8" fmla="*/ 0 h 488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940" h="4880225">
                <a:moveTo>
                  <a:pt x="0" y="4880225"/>
                </a:moveTo>
                <a:cubicBezTo>
                  <a:pt x="10274" y="4599397"/>
                  <a:pt x="20548" y="4318570"/>
                  <a:pt x="61645" y="4006921"/>
                </a:cubicBezTo>
                <a:cubicBezTo>
                  <a:pt x="102742" y="3695271"/>
                  <a:pt x="183223" y="3289443"/>
                  <a:pt x="246580" y="3010328"/>
                </a:cubicBezTo>
                <a:cubicBezTo>
                  <a:pt x="309937" y="2731213"/>
                  <a:pt x="339048" y="2607923"/>
                  <a:pt x="441789" y="2332233"/>
                </a:cubicBezTo>
                <a:cubicBezTo>
                  <a:pt x="544530" y="2056543"/>
                  <a:pt x="636998" y="1928116"/>
                  <a:pt x="863029" y="1726058"/>
                </a:cubicBezTo>
                <a:cubicBezTo>
                  <a:pt x="1089060" y="1524000"/>
                  <a:pt x="1395574" y="1287694"/>
                  <a:pt x="1797978" y="1119883"/>
                </a:cubicBezTo>
                <a:cubicBezTo>
                  <a:pt x="2200382" y="952072"/>
                  <a:pt x="2537717" y="873303"/>
                  <a:pt x="3277456" y="719191"/>
                </a:cubicBezTo>
                <a:cubicBezTo>
                  <a:pt x="4017195" y="565079"/>
                  <a:pt x="5445304" y="301375"/>
                  <a:pt x="6236414" y="195209"/>
                </a:cubicBezTo>
                <a:cubicBezTo>
                  <a:pt x="7027524" y="89043"/>
                  <a:pt x="7551506" y="23973"/>
                  <a:pt x="805494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3BE3FB5-4D03-BDFD-C47D-A19D6C59CD5D}"/>
              </a:ext>
            </a:extLst>
          </p:cNvPr>
          <p:cNvSpPr/>
          <p:nvPr/>
        </p:nvSpPr>
        <p:spPr>
          <a:xfrm>
            <a:off x="1705510" y="2836691"/>
            <a:ext cx="8270697" cy="3081224"/>
          </a:xfrm>
          <a:custGeom>
            <a:avLst/>
            <a:gdLst>
              <a:gd name="connsiteX0" fmla="*/ 0 w 8270697"/>
              <a:gd name="connsiteY0" fmla="*/ 3081224 h 3081224"/>
              <a:gd name="connsiteX1" fmla="*/ 1058238 w 8270697"/>
              <a:gd name="connsiteY1" fmla="*/ 1951066 h 3081224"/>
              <a:gd name="connsiteX2" fmla="*/ 3010328 w 8270697"/>
              <a:gd name="connsiteY2" fmla="*/ 1026392 h 3081224"/>
              <a:gd name="connsiteX3" fmla="*/ 6626832 w 8270697"/>
              <a:gd name="connsiteY3" fmla="*/ 204460 h 3081224"/>
              <a:gd name="connsiteX4" fmla="*/ 8270697 w 8270697"/>
              <a:gd name="connsiteY4" fmla="*/ 50347 h 308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0697" h="3081224">
                <a:moveTo>
                  <a:pt x="0" y="3081224"/>
                </a:moveTo>
                <a:cubicBezTo>
                  <a:pt x="278258" y="2687381"/>
                  <a:pt x="556517" y="2293538"/>
                  <a:pt x="1058238" y="1951066"/>
                </a:cubicBezTo>
                <a:cubicBezTo>
                  <a:pt x="1559959" y="1608594"/>
                  <a:pt x="2082229" y="1317493"/>
                  <a:pt x="3010328" y="1026392"/>
                </a:cubicBezTo>
                <a:cubicBezTo>
                  <a:pt x="3938427" y="735291"/>
                  <a:pt x="5750104" y="367134"/>
                  <a:pt x="6626832" y="204460"/>
                </a:cubicBezTo>
                <a:cubicBezTo>
                  <a:pt x="7503560" y="41786"/>
                  <a:pt x="7858019" y="-69518"/>
                  <a:pt x="8270697" y="50347"/>
                </a:cubicBezTo>
              </a:path>
            </a:pathLst>
          </a:cu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342C2906-2D0C-7FF6-8607-C98E13AA6620}"/>
              </a:ext>
            </a:extLst>
          </p:cNvPr>
          <p:cNvSpPr/>
          <p:nvPr/>
        </p:nvSpPr>
        <p:spPr>
          <a:xfrm>
            <a:off x="9288380" y="989569"/>
            <a:ext cx="842160" cy="524946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2" name="Google Shape;128;g30b520ffdb9_0_128">
            <a:extLst>
              <a:ext uri="{FF2B5EF4-FFF2-40B4-BE49-F238E27FC236}">
                <a16:creationId xmlns:a16="http://schemas.microsoft.com/office/drawing/2014/main" id="{659317D0-6C30-B51E-0F5D-EF7E4576D22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4978" b="30714"/>
          <a:stretch/>
        </p:blipFill>
        <p:spPr>
          <a:xfrm>
            <a:off x="10626291" y="6304323"/>
            <a:ext cx="941063" cy="4189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63B58C-8D55-1330-4255-278077A5DE1F}"/>
              </a:ext>
            </a:extLst>
          </p:cNvPr>
          <p:cNvSpPr txBox="1"/>
          <p:nvPr/>
        </p:nvSpPr>
        <p:spPr>
          <a:xfrm rot="21440985">
            <a:off x="6772193" y="1103076"/>
            <a:ext cx="2886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az-Cyrl-AZ" sz="1600" b="1" dirty="0">
                <a:solidFill>
                  <a:srgbClr val="000000"/>
                </a:solidFill>
                <a:latin typeface="Montserrat" pitchFamily="2" charset="0"/>
              </a:rPr>
              <a:t>Лучшие исполнители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230C03-CBC3-6627-46A3-AB9A637632C7}"/>
              </a:ext>
            </a:extLst>
          </p:cNvPr>
          <p:cNvSpPr txBox="1"/>
          <p:nvPr/>
        </p:nvSpPr>
        <p:spPr>
          <a:xfrm rot="21440985">
            <a:off x="7468350" y="3640940"/>
            <a:ext cx="2685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az-Cyrl-AZ" sz="1600" b="1" dirty="0">
                <a:solidFill>
                  <a:srgbClr val="000000"/>
                </a:solidFill>
                <a:latin typeface="Montserrat" pitchFamily="2" charset="0"/>
              </a:rPr>
              <a:t>Худшие исполнители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778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6C980571-3C79-4946-0C3E-A6BA3EDB1C69}"/>
              </a:ext>
            </a:extLst>
          </p:cNvPr>
          <p:cNvSpPr/>
          <p:nvPr/>
        </p:nvSpPr>
        <p:spPr>
          <a:xfrm rot="10800000">
            <a:off x="10455440" y="124434"/>
            <a:ext cx="1736559" cy="1522446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3206C7-9D15-7E2F-0818-31AFD88A2B69}"/>
              </a:ext>
            </a:extLst>
          </p:cNvPr>
          <p:cNvSpPr/>
          <p:nvPr/>
        </p:nvSpPr>
        <p:spPr>
          <a:xfrm>
            <a:off x="0" y="0"/>
            <a:ext cx="12192000" cy="128421"/>
          </a:xfrm>
          <a:prstGeom prst="rect">
            <a:avLst/>
          </a:prstGeom>
          <a:solidFill>
            <a:srgbClr val="70AD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625;p18">
            <a:extLst>
              <a:ext uri="{FF2B5EF4-FFF2-40B4-BE49-F238E27FC236}">
                <a16:creationId xmlns:a16="http://schemas.microsoft.com/office/drawing/2014/main" id="{4D44049C-99CD-3485-A6B0-BA6C5B279EF0}"/>
              </a:ext>
            </a:extLst>
          </p:cNvPr>
          <p:cNvSpPr txBox="1"/>
          <p:nvPr/>
        </p:nvSpPr>
        <p:spPr>
          <a:xfrm>
            <a:off x="337671" y="491011"/>
            <a:ext cx="11267271" cy="90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0000"/>
              </a:lnSpc>
              <a:buClr>
                <a:srgbClr val="72A84E"/>
              </a:buClr>
              <a:buSzPts val="2600"/>
              <a:defRPr/>
            </a:pPr>
            <a:r>
              <a:rPr lang="ru-RU" sz="2400" kern="0" dirty="0">
                <a:solidFill>
                  <a:prstClr val="black"/>
                </a:solidFill>
                <a:latin typeface="Montserrat Medium" pitchFamily="2" charset="0"/>
                <a:cs typeface="Arial"/>
                <a:sym typeface="Arial"/>
              </a:rPr>
              <a:t>Эффективность работы социального сектора в Кыргызской Республике может улучшиться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14E3B2F4-9900-E2CB-3E7C-DB16DBC58DDC}"/>
              </a:ext>
            </a:extLst>
          </p:cNvPr>
          <p:cNvSpPr/>
          <p:nvPr/>
        </p:nvSpPr>
        <p:spPr>
          <a:xfrm flipV="1">
            <a:off x="171133" y="85704"/>
            <a:ext cx="3003867" cy="338555"/>
          </a:xfrm>
          <a:prstGeom prst="round2SameRect">
            <a:avLst/>
          </a:prstGeom>
          <a:solidFill>
            <a:srgbClr val="CBEA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162A5F-6585-6816-32F1-DD5262DC1A92}"/>
              </a:ext>
            </a:extLst>
          </p:cNvPr>
          <p:cNvSpPr txBox="1"/>
          <p:nvPr/>
        </p:nvSpPr>
        <p:spPr>
          <a:xfrm>
            <a:off x="234634" y="101664"/>
            <a:ext cx="2940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az-Cyrl-AZ" sz="1200" b="1" dirty="0">
                <a:solidFill>
                  <a:prstClr val="black"/>
                </a:solidFill>
                <a:latin typeface="Montserrat" pitchFamily="2" charset="0"/>
              </a:rPr>
              <a:t>Пример социальной защиты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8EBFBC4-4384-2EF1-435F-9700AD9D100E}"/>
              </a:ext>
            </a:extLst>
          </p:cNvPr>
          <p:cNvSpPr/>
          <p:nvPr/>
        </p:nvSpPr>
        <p:spPr>
          <a:xfrm>
            <a:off x="2680863" y="2210880"/>
            <a:ext cx="1081202" cy="1734840"/>
          </a:xfrm>
          <a:prstGeom prst="roundRect">
            <a:avLst/>
          </a:prstGeom>
          <a:solidFill>
            <a:srgbClr val="71A74D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30" name="Graphic 29" descr="Shield Tick with solid fill">
            <a:extLst>
              <a:ext uri="{FF2B5EF4-FFF2-40B4-BE49-F238E27FC236}">
                <a16:creationId xmlns:a16="http://schemas.microsoft.com/office/drawing/2014/main" id="{F5CDDE23-E057-CCDC-11C9-421A02702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82608" y="138597"/>
            <a:ext cx="809391" cy="749053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A9477F-E0D4-A89E-0A3C-FDCBC4A461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275917"/>
              </p:ext>
            </p:extLst>
          </p:nvPr>
        </p:nvGraphicFramePr>
        <p:xfrm>
          <a:off x="1995994" y="1556840"/>
          <a:ext cx="8015407" cy="477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4CAEADB-11E0-6386-90FD-E7B98AED32BC}"/>
              </a:ext>
            </a:extLst>
          </p:cNvPr>
          <p:cNvSpPr txBox="1"/>
          <p:nvPr/>
        </p:nvSpPr>
        <p:spPr>
          <a:xfrm rot="16200000">
            <a:off x="-790314" y="3464393"/>
            <a:ext cx="4964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dirty="0">
                <a:solidFill>
                  <a:srgbClr val="71A74D"/>
                </a:solidFill>
                <a:latin typeface="Montserrat" pitchFamily="2" charset="0"/>
              </a:rPr>
              <a:t>Население выше $6,85 в день (по ППС) 
(% от населения)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1A74D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69F846-3662-63D0-0217-60484B728DD7}"/>
              </a:ext>
            </a:extLst>
          </p:cNvPr>
          <p:cNvSpPr txBox="1"/>
          <p:nvPr/>
        </p:nvSpPr>
        <p:spPr>
          <a:xfrm>
            <a:off x="2200542" y="6388284"/>
            <a:ext cx="779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71A74D"/>
                </a:solidFill>
                <a:latin typeface="Montserrat" pitchFamily="2" charset="0"/>
              </a:rPr>
              <a:t>Расходы на социальную защиту на душу населения (постоянный ППС)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1A74D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119F9E7-8C45-1233-D194-051DF7296FE6}"/>
              </a:ext>
            </a:extLst>
          </p:cNvPr>
          <p:cNvSpPr/>
          <p:nvPr/>
        </p:nvSpPr>
        <p:spPr>
          <a:xfrm>
            <a:off x="3180064" y="4251213"/>
            <a:ext cx="1641317" cy="61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az-Cyrl-AZ" sz="1400" b="1" dirty="0">
                <a:solidFill>
                  <a:srgbClr val="C00000"/>
                </a:solidFill>
                <a:latin typeface="Montserrat" pitchFamily="2" charset="0"/>
              </a:rPr>
              <a:t>Кыргызская Республика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B84BF3B-13F5-2E69-75AC-7209EB04FDA5}"/>
              </a:ext>
            </a:extLst>
          </p:cNvPr>
          <p:cNvSpPr/>
          <p:nvPr/>
        </p:nvSpPr>
        <p:spPr>
          <a:xfrm>
            <a:off x="2664608" y="3523270"/>
            <a:ext cx="5357424" cy="2297785"/>
          </a:xfrm>
          <a:custGeom>
            <a:avLst/>
            <a:gdLst>
              <a:gd name="connsiteX0" fmla="*/ 0 w 1413933"/>
              <a:gd name="connsiteY0" fmla="*/ 1642533 h 1642533"/>
              <a:gd name="connsiteX1" fmla="*/ 245533 w 1413933"/>
              <a:gd name="connsiteY1" fmla="*/ 321733 h 1642533"/>
              <a:gd name="connsiteX2" fmla="*/ 1413933 w 1413933"/>
              <a:gd name="connsiteY2" fmla="*/ 0 h 1642533"/>
              <a:gd name="connsiteX0" fmla="*/ 0 w 1449548"/>
              <a:gd name="connsiteY0" fmla="*/ 1866515 h 1866515"/>
              <a:gd name="connsiteX1" fmla="*/ 245533 w 1449548"/>
              <a:gd name="connsiteY1" fmla="*/ 545715 h 1866515"/>
              <a:gd name="connsiteX2" fmla="*/ 1449548 w 1449548"/>
              <a:gd name="connsiteY2" fmla="*/ 0 h 1866515"/>
              <a:gd name="connsiteX0" fmla="*/ 0 w 1449548"/>
              <a:gd name="connsiteY0" fmla="*/ 1866515 h 1866515"/>
              <a:gd name="connsiteX1" fmla="*/ 245533 w 1449548"/>
              <a:gd name="connsiteY1" fmla="*/ 545715 h 1866515"/>
              <a:gd name="connsiteX2" fmla="*/ 1449548 w 1449548"/>
              <a:gd name="connsiteY2" fmla="*/ 0 h 1866515"/>
              <a:gd name="connsiteX0" fmla="*/ 0 w 1458452"/>
              <a:gd name="connsiteY0" fmla="*/ 2049773 h 2049773"/>
              <a:gd name="connsiteX1" fmla="*/ 245533 w 1458452"/>
              <a:gd name="connsiteY1" fmla="*/ 728973 h 2049773"/>
              <a:gd name="connsiteX2" fmla="*/ 1458452 w 1458452"/>
              <a:gd name="connsiteY2" fmla="*/ 0 h 2049773"/>
              <a:gd name="connsiteX0" fmla="*/ 0 w 1467356"/>
              <a:gd name="connsiteY0" fmla="*/ 1954750 h 1954750"/>
              <a:gd name="connsiteX1" fmla="*/ 245533 w 1467356"/>
              <a:gd name="connsiteY1" fmla="*/ 633950 h 1954750"/>
              <a:gd name="connsiteX2" fmla="*/ 1467356 w 1467356"/>
              <a:gd name="connsiteY2" fmla="*/ 0 h 195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7356" h="1954750">
                <a:moveTo>
                  <a:pt x="0" y="1954750"/>
                </a:moveTo>
                <a:cubicBezTo>
                  <a:pt x="4938" y="1431228"/>
                  <a:pt x="9877" y="907706"/>
                  <a:pt x="245533" y="633950"/>
                </a:cubicBezTo>
                <a:cubicBezTo>
                  <a:pt x="481189" y="360194"/>
                  <a:pt x="1009888" y="139372"/>
                  <a:pt x="1467356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51F9DF2-8EA7-74A4-A2B8-68E7ACB329D4}"/>
              </a:ext>
            </a:extLst>
          </p:cNvPr>
          <p:cNvSpPr/>
          <p:nvPr/>
        </p:nvSpPr>
        <p:spPr>
          <a:xfrm>
            <a:off x="2645339" y="1386467"/>
            <a:ext cx="5376693" cy="4235727"/>
          </a:xfrm>
          <a:custGeom>
            <a:avLst/>
            <a:gdLst>
              <a:gd name="connsiteX0" fmla="*/ 0 w 1413933"/>
              <a:gd name="connsiteY0" fmla="*/ 1642533 h 1642533"/>
              <a:gd name="connsiteX1" fmla="*/ 245533 w 1413933"/>
              <a:gd name="connsiteY1" fmla="*/ 321733 h 1642533"/>
              <a:gd name="connsiteX2" fmla="*/ 1413933 w 1413933"/>
              <a:gd name="connsiteY2" fmla="*/ 0 h 1642533"/>
              <a:gd name="connsiteX0" fmla="*/ 0 w 1413933"/>
              <a:gd name="connsiteY0" fmla="*/ 1642533 h 1642533"/>
              <a:gd name="connsiteX1" fmla="*/ 250875 w 1413933"/>
              <a:gd name="connsiteY1" fmla="*/ 366226 h 1642533"/>
              <a:gd name="connsiteX2" fmla="*/ 1413933 w 1413933"/>
              <a:gd name="connsiteY2" fmla="*/ 0 h 1642533"/>
              <a:gd name="connsiteX0" fmla="*/ 0 w 1406810"/>
              <a:gd name="connsiteY0" fmla="*/ 1716688 h 1716688"/>
              <a:gd name="connsiteX1" fmla="*/ 250875 w 1406810"/>
              <a:gd name="connsiteY1" fmla="*/ 440381 h 1716688"/>
              <a:gd name="connsiteX2" fmla="*/ 1406810 w 1406810"/>
              <a:gd name="connsiteY2" fmla="*/ 0 h 1716688"/>
              <a:gd name="connsiteX0" fmla="*/ 0 w 1406810"/>
              <a:gd name="connsiteY0" fmla="*/ 1716688 h 1716688"/>
              <a:gd name="connsiteX1" fmla="*/ 250875 w 1406810"/>
              <a:gd name="connsiteY1" fmla="*/ 440381 h 1716688"/>
              <a:gd name="connsiteX2" fmla="*/ 1406810 w 1406810"/>
              <a:gd name="connsiteY2" fmla="*/ 0 h 1716688"/>
              <a:gd name="connsiteX0" fmla="*/ 0 w 1406810"/>
              <a:gd name="connsiteY0" fmla="*/ 1716688 h 1716688"/>
              <a:gd name="connsiteX1" fmla="*/ 263340 w 1406810"/>
              <a:gd name="connsiteY1" fmla="*/ 492289 h 1716688"/>
              <a:gd name="connsiteX2" fmla="*/ 1406810 w 1406810"/>
              <a:gd name="connsiteY2" fmla="*/ 0 h 17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6810" h="1716688">
                <a:moveTo>
                  <a:pt x="0" y="1716688"/>
                </a:moveTo>
                <a:cubicBezTo>
                  <a:pt x="4938" y="1193166"/>
                  <a:pt x="27684" y="766045"/>
                  <a:pt x="263340" y="492289"/>
                </a:cubicBezTo>
                <a:cubicBezTo>
                  <a:pt x="498996" y="218533"/>
                  <a:pt x="960026" y="124097"/>
                  <a:pt x="140681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D6FBB2-D92F-B582-6B61-5BD8F224D87F}"/>
              </a:ext>
            </a:extLst>
          </p:cNvPr>
          <p:cNvSpPr txBox="1"/>
          <p:nvPr/>
        </p:nvSpPr>
        <p:spPr>
          <a:xfrm rot="21440985">
            <a:off x="6722282" y="1559322"/>
            <a:ext cx="3149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az-Cyrl-AZ" sz="1600" b="1" dirty="0">
                <a:solidFill>
                  <a:srgbClr val="000000"/>
                </a:solidFill>
                <a:latin typeface="Montserrat" pitchFamily="2" charset="0"/>
              </a:rPr>
              <a:t>Лучшие исполнители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00584D-4C4D-00D9-29E0-A1BC8BF552B2}"/>
              </a:ext>
            </a:extLst>
          </p:cNvPr>
          <p:cNvSpPr txBox="1"/>
          <p:nvPr/>
        </p:nvSpPr>
        <p:spPr>
          <a:xfrm rot="21440985">
            <a:off x="7271532" y="3587781"/>
            <a:ext cx="3187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az-Cyrl-AZ" sz="1600" b="1" dirty="0">
                <a:solidFill>
                  <a:srgbClr val="000000"/>
                </a:solidFill>
                <a:latin typeface="Montserrat" pitchFamily="2" charset="0"/>
              </a:rPr>
              <a:t>Худшие показатели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16" name="Google Shape;128;g30b520ffdb9_0_128">
            <a:extLst>
              <a:ext uri="{FF2B5EF4-FFF2-40B4-BE49-F238E27FC236}">
                <a16:creationId xmlns:a16="http://schemas.microsoft.com/office/drawing/2014/main" id="{995B155E-F507-E002-9C45-B6454E18F8A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4978" b="30714"/>
          <a:stretch/>
        </p:blipFill>
        <p:spPr>
          <a:xfrm>
            <a:off x="10626291" y="6304323"/>
            <a:ext cx="941063" cy="41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2A3ADC-A76B-7D5A-A621-9A319BE0D2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67354" y="6245212"/>
            <a:ext cx="506012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1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Chevron 3">
            <a:extLst>
              <a:ext uri="{FF2B5EF4-FFF2-40B4-BE49-F238E27FC236}">
                <a16:creationId xmlns:a16="http://schemas.microsoft.com/office/drawing/2014/main" id="{025CBC83-BB68-5F0C-303A-5923FD70B099}"/>
              </a:ext>
            </a:extLst>
          </p:cNvPr>
          <p:cNvSpPr/>
          <p:nvPr/>
        </p:nvSpPr>
        <p:spPr>
          <a:xfrm>
            <a:off x="-372129" y="2494235"/>
            <a:ext cx="4737277" cy="687573"/>
          </a:xfrm>
          <a:prstGeom prst="chevron">
            <a:avLst/>
          </a:prstGeom>
          <a:solidFill>
            <a:srgbClr val="4F62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C655E84B-5E9A-E826-713A-11B4B2F53701}"/>
              </a:ext>
            </a:extLst>
          </p:cNvPr>
          <p:cNvSpPr/>
          <p:nvPr/>
        </p:nvSpPr>
        <p:spPr>
          <a:xfrm>
            <a:off x="4118701" y="2492412"/>
            <a:ext cx="2971799" cy="687573"/>
          </a:xfrm>
          <a:prstGeom prst="chevron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6AC446E6-C131-C21F-1F5B-3CA12CE11287}"/>
              </a:ext>
            </a:extLst>
          </p:cNvPr>
          <p:cNvSpPr/>
          <p:nvPr/>
        </p:nvSpPr>
        <p:spPr>
          <a:xfrm>
            <a:off x="6866871" y="2490589"/>
            <a:ext cx="3108401" cy="687573"/>
          </a:xfrm>
          <a:prstGeom prst="chevron">
            <a:avLst/>
          </a:prstGeom>
          <a:solidFill>
            <a:srgbClr val="BBDA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Предоставление услуг в социальном секторе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FBDCC7B0-3050-BAC5-F909-ADBF3C91EC41}"/>
              </a:ext>
            </a:extLst>
          </p:cNvPr>
          <p:cNvSpPr/>
          <p:nvPr/>
        </p:nvSpPr>
        <p:spPr>
          <a:xfrm>
            <a:off x="-54629" y="3343262"/>
            <a:ext cx="4254499" cy="998723"/>
          </a:xfrm>
          <a:prstGeom prst="flowChartProcess">
            <a:avLst/>
          </a:prstGeom>
          <a:solidFill>
            <a:srgbClr val="71A7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dirty="0">
                <a:solidFill>
                  <a:prstClr val="white"/>
                </a:solidFill>
                <a:latin typeface="Montserrat" panose="000005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Достаточность расходов и совокупная бюджетная дисциплина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ABE8A556-47A7-CDFC-6ED6-1A196F20F051}"/>
              </a:ext>
            </a:extLst>
          </p:cNvPr>
          <p:cNvSpPr/>
          <p:nvPr/>
        </p:nvSpPr>
        <p:spPr>
          <a:xfrm>
            <a:off x="4263371" y="3344289"/>
            <a:ext cx="2476501" cy="998723"/>
          </a:xfrm>
          <a:prstGeom prst="flowChartProcess">
            <a:avLst/>
          </a:prstGeom>
          <a:solidFill>
            <a:srgbClr val="71A7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600" dirty="0">
                <a:solidFill>
                  <a:prstClr val="white"/>
                </a:solidFill>
                <a:latin typeface="Montserrat" panose="000005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Эффективность распределения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B66E4481-E1CE-0C33-BA0F-921C9206AA75}"/>
              </a:ext>
            </a:extLst>
          </p:cNvPr>
          <p:cNvSpPr/>
          <p:nvPr/>
        </p:nvSpPr>
        <p:spPr>
          <a:xfrm>
            <a:off x="6803372" y="3351900"/>
            <a:ext cx="2667000" cy="998723"/>
          </a:xfrm>
          <a:prstGeom prst="flowChartProcess">
            <a:avLst/>
          </a:prstGeom>
          <a:solidFill>
            <a:srgbClr val="71A7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z-Cyrl-AZ" sz="1600" dirty="0">
                <a:solidFill>
                  <a:prstClr val="white"/>
                </a:solidFill>
                <a:latin typeface="Montserrat" panose="000005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Техническая эффективность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5D5EF46-2379-5DCC-22AC-860CFF69F046}"/>
              </a:ext>
            </a:extLst>
          </p:cNvPr>
          <p:cNvSpPr/>
          <p:nvPr/>
        </p:nvSpPr>
        <p:spPr>
          <a:xfrm>
            <a:off x="2002770" y="3063862"/>
            <a:ext cx="304249" cy="55880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1A7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7465EFAB-EA6E-F791-BAA0-27D2E4106839}"/>
              </a:ext>
            </a:extLst>
          </p:cNvPr>
          <p:cNvSpPr/>
          <p:nvPr/>
        </p:nvSpPr>
        <p:spPr>
          <a:xfrm>
            <a:off x="5470148" y="3135619"/>
            <a:ext cx="304249" cy="55880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1A7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6EEC5CE6-7237-56BB-BAA2-A9741123FF8E}"/>
              </a:ext>
            </a:extLst>
          </p:cNvPr>
          <p:cNvSpPr/>
          <p:nvPr/>
        </p:nvSpPr>
        <p:spPr>
          <a:xfrm>
            <a:off x="8119476" y="3128063"/>
            <a:ext cx="304249" cy="55880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1A7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A7084D-42A7-1A9B-5CB0-1B2B3C397001}"/>
              </a:ext>
            </a:extLst>
          </p:cNvPr>
          <p:cNvSpPr txBox="1"/>
          <p:nvPr/>
        </p:nvSpPr>
        <p:spPr>
          <a:xfrm>
            <a:off x="1130816" y="72341"/>
            <a:ext cx="9287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dirty="0">
                <a:solidFill>
                  <a:srgbClr val="9BBB59">
                    <a:lumMod val="75000"/>
                  </a:srgbClr>
                </a:solidFill>
                <a:latin typeface="Montserrat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Расходовать достаточно и Расходовать рационально на социальные сектора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Montserrat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832F27-DD4D-621A-0642-0A95933C7B78}"/>
              </a:ext>
            </a:extLst>
          </p:cNvPr>
          <p:cNvSpPr txBox="1"/>
          <p:nvPr/>
        </p:nvSpPr>
        <p:spPr>
          <a:xfrm>
            <a:off x="449437" y="2557169"/>
            <a:ext cx="36514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prstClr val="white"/>
                </a:solidFill>
                <a:latin typeface="Montserrat" panose="000005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Привлечение и выделение средств в социальные сектора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C63EB7-4337-78A7-5FF6-DDF0B86FEF43}"/>
              </a:ext>
            </a:extLst>
          </p:cNvPr>
          <p:cNvSpPr txBox="1"/>
          <p:nvPr/>
        </p:nvSpPr>
        <p:spPr>
          <a:xfrm>
            <a:off x="4276523" y="2564082"/>
            <a:ext cx="2827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az-Cyrl-AZ" sz="1600" dirty="0">
                <a:solidFill>
                  <a:prstClr val="white"/>
                </a:solidFill>
                <a:latin typeface="Montserrat" panose="000005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Распределение внутри социального сектора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CA4BD3B2-6FC9-8575-5381-B0B5DE50F56A}"/>
              </a:ext>
            </a:extLst>
          </p:cNvPr>
          <p:cNvSpPr/>
          <p:nvPr/>
        </p:nvSpPr>
        <p:spPr>
          <a:xfrm>
            <a:off x="9560098" y="3340642"/>
            <a:ext cx="2616200" cy="1011804"/>
          </a:xfrm>
          <a:prstGeom prst="flowChartProcess">
            <a:avLst/>
          </a:prstGeom>
          <a:solidFill>
            <a:srgbClr val="71A7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dirty="0">
                <a:solidFill>
                  <a:prstClr val="white"/>
                </a:solidFill>
                <a:latin typeface="Montserrat" panose="000005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Максимальная отдача имеющихся ресурсов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8C395179-3285-B48C-1B62-AA5A5D1E70DB}"/>
              </a:ext>
            </a:extLst>
          </p:cNvPr>
          <p:cNvSpPr/>
          <p:nvPr/>
        </p:nvSpPr>
        <p:spPr>
          <a:xfrm>
            <a:off x="9704272" y="2490589"/>
            <a:ext cx="2872903" cy="687573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E7D93C-F7B9-1B78-8FEF-FA5E32F8042B}"/>
              </a:ext>
            </a:extLst>
          </p:cNvPr>
          <p:cNvSpPr txBox="1"/>
          <p:nvPr/>
        </p:nvSpPr>
        <p:spPr>
          <a:xfrm>
            <a:off x="10253629" y="2662078"/>
            <a:ext cx="1472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z-Cyrl-AZ" sz="1600" dirty="0">
                <a:solidFill>
                  <a:prstClr val="white"/>
                </a:solidFill>
                <a:latin typeface="Montserrat" panose="000005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Результаты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D26FBE-6444-746D-8059-C7C50A51C3CF}"/>
              </a:ext>
            </a:extLst>
          </p:cNvPr>
          <p:cNvCxnSpPr>
            <a:cxnSpLocks/>
          </p:cNvCxnSpPr>
          <p:nvPr/>
        </p:nvCxnSpPr>
        <p:spPr>
          <a:xfrm>
            <a:off x="115503" y="2337787"/>
            <a:ext cx="9548229" cy="0"/>
          </a:xfrm>
          <a:prstGeom prst="straightConnector1">
            <a:avLst/>
          </a:prstGeom>
          <a:ln w="76200">
            <a:solidFill>
              <a:srgbClr val="71A74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937737F-F15B-8E1B-AD01-4917DAE87AE8}"/>
              </a:ext>
            </a:extLst>
          </p:cNvPr>
          <p:cNvSpPr txBox="1"/>
          <p:nvPr/>
        </p:nvSpPr>
        <p:spPr>
          <a:xfrm>
            <a:off x="310917" y="1845267"/>
            <a:ext cx="2872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az-Cyrl-AZ" sz="1600" dirty="0">
                <a:solidFill>
                  <a:prstClr val="black"/>
                </a:solidFill>
                <a:latin typeface="Montserrat" panose="000005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Министерство финансов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5EC588-0498-DD82-6EF7-03F0869F83A6}"/>
              </a:ext>
            </a:extLst>
          </p:cNvPr>
          <p:cNvSpPr txBox="1"/>
          <p:nvPr/>
        </p:nvSpPr>
        <p:spPr>
          <a:xfrm>
            <a:off x="7847632" y="1864517"/>
            <a:ext cx="310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az-Cyrl-AZ" sz="1600" dirty="0">
                <a:solidFill>
                  <a:prstClr val="black"/>
                </a:solidFill>
                <a:latin typeface="Montserrat" panose="000005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Отраслевые министерства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EDB7C8-18F4-E720-3160-020D53BF9E93}"/>
              </a:ext>
            </a:extLst>
          </p:cNvPr>
          <p:cNvSpPr txBox="1"/>
          <p:nvPr/>
        </p:nvSpPr>
        <p:spPr>
          <a:xfrm>
            <a:off x="330175" y="4718538"/>
            <a:ext cx="115316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Montserrat" panose="00000500000000000000" pitchFamily="2" charset="0"/>
              </a:rPr>
              <a:t>С помощью этого подхода отбираются показатели, отражающие взаимосвязанные эффективность расходов и предоставления услуг по всей цепочке трансформации социального сектора. Все данные получены из государственных и общедоступных источников.</a:t>
            </a:r>
            <a:endParaRPr lang="en-US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lvl="0"/>
            <a:r>
              <a:rPr lang="ru-RU" b="1" dirty="0">
                <a:solidFill>
                  <a:prstClr val="black"/>
                </a:solidFill>
                <a:latin typeface="Montserrat" panose="00000500000000000000" pitchFamily="2" charset="0"/>
              </a:rPr>
              <a:t>
</a:t>
            </a:r>
            <a:r>
              <a:rPr lang="ru-RU" dirty="0">
                <a:solidFill>
                  <a:prstClr val="black"/>
                </a:solidFill>
                <a:latin typeface="Montserrat" panose="00000500000000000000" pitchFamily="2" charset="0"/>
              </a:rPr>
              <a:t>Этот подход позволяет согласовать </a:t>
            </a:r>
            <a:r>
              <a:rPr lang="ru-RU" b="1" dirty="0">
                <a:solidFill>
                  <a:prstClr val="black"/>
                </a:solidFill>
                <a:latin typeface="Montserrat" panose="00000500000000000000" pitchFamily="2" charset="0"/>
              </a:rPr>
              <a:t>вызовы</a:t>
            </a:r>
            <a:r>
              <a:rPr lang="ru-RU" dirty="0">
                <a:solidFill>
                  <a:prstClr val="black"/>
                </a:solidFill>
                <a:latin typeface="Montserrat" panose="00000500000000000000" pitchFamily="2" charset="0"/>
              </a:rPr>
              <a:t> по повышению эффективности сектора, а также</a:t>
            </a:r>
            <a:r>
              <a:rPr lang="ru-RU" b="1" dirty="0">
                <a:solidFill>
                  <a:prstClr val="black"/>
                </a:solidFill>
                <a:latin typeface="Montserrat" panose="00000500000000000000" pitchFamily="2" charset="0"/>
              </a:rPr>
              <a:t> осуществимость и темпы реформ</a:t>
            </a:r>
            <a:r>
              <a:rPr lang="ru-RU" sz="1200" b="1" dirty="0">
                <a:solidFill>
                  <a:prstClr val="black"/>
                </a:solidFill>
                <a:latin typeface="Montserrat" panose="00000500000000000000" pitchFamily="2" charset="0"/>
              </a:rPr>
              <a:t>.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55D5728D-FB9D-CFB9-3020-1E29F7D8B61D}"/>
              </a:ext>
            </a:extLst>
          </p:cNvPr>
          <p:cNvSpPr/>
          <p:nvPr/>
        </p:nvSpPr>
        <p:spPr>
          <a:xfrm rot="10800000">
            <a:off x="215890" y="1107690"/>
            <a:ext cx="5583944" cy="454731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C17A0978-3606-6FB9-2797-F816C88EE22E}"/>
              </a:ext>
            </a:extLst>
          </p:cNvPr>
          <p:cNvSpPr/>
          <p:nvPr/>
        </p:nvSpPr>
        <p:spPr>
          <a:xfrm>
            <a:off x="512057" y="1113183"/>
            <a:ext cx="5583944" cy="454731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z-Cyrl-AZ" dirty="0">
                <a:solidFill>
                  <a:prstClr val="white"/>
                </a:solidFill>
              </a:rPr>
              <a:t>Расходовать достаточно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8FBDD7B0-78A6-D1B5-DB90-B5AB54B98FC8}"/>
              </a:ext>
            </a:extLst>
          </p:cNvPr>
          <p:cNvSpPr/>
          <p:nvPr/>
        </p:nvSpPr>
        <p:spPr>
          <a:xfrm rot="10800000">
            <a:off x="6095999" y="1102196"/>
            <a:ext cx="5583944" cy="454731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487903A2-177A-E682-7C9C-A2AEB699D809}"/>
              </a:ext>
            </a:extLst>
          </p:cNvPr>
          <p:cNvSpPr/>
          <p:nvPr/>
        </p:nvSpPr>
        <p:spPr>
          <a:xfrm>
            <a:off x="6392166" y="1107689"/>
            <a:ext cx="5583944" cy="454731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white"/>
                </a:solidFill>
              </a:rPr>
              <a:t>Расходовать рационально (экономически эффективно; справедливо)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291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3206C7-9D15-7E2F-0818-31AFD88A2B69}"/>
              </a:ext>
            </a:extLst>
          </p:cNvPr>
          <p:cNvSpPr/>
          <p:nvPr/>
        </p:nvSpPr>
        <p:spPr>
          <a:xfrm>
            <a:off x="0" y="0"/>
            <a:ext cx="12192000" cy="128421"/>
          </a:xfrm>
          <a:prstGeom prst="rect">
            <a:avLst/>
          </a:prstGeom>
          <a:solidFill>
            <a:srgbClr val="70AD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625;p18">
            <a:extLst>
              <a:ext uri="{FF2B5EF4-FFF2-40B4-BE49-F238E27FC236}">
                <a16:creationId xmlns:a16="http://schemas.microsoft.com/office/drawing/2014/main" id="{4D44049C-99CD-3485-A6B0-BA6C5B279EF0}"/>
              </a:ext>
            </a:extLst>
          </p:cNvPr>
          <p:cNvSpPr txBox="1"/>
          <p:nvPr/>
        </p:nvSpPr>
        <p:spPr>
          <a:xfrm>
            <a:off x="879676" y="491011"/>
            <a:ext cx="10725266" cy="49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0000"/>
              </a:lnSpc>
              <a:buClr>
                <a:srgbClr val="72A84E"/>
              </a:buClr>
              <a:buSzPts val="2600"/>
              <a:defRPr/>
            </a:pPr>
            <a:r>
              <a:rPr lang="ru-RU" sz="2400" kern="0" dirty="0">
                <a:solidFill>
                  <a:prstClr val="black"/>
                </a:solidFill>
                <a:latin typeface="Montserrat Medium" pitchFamily="2" charset="0"/>
                <a:cs typeface="Arial"/>
                <a:sym typeface="Arial"/>
              </a:rPr>
              <a:t>Сравнение динамики расходов в социальном и других секторах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Google Shape;145;g30d86ef8bbc_0_6">
            <a:extLst>
              <a:ext uri="{FF2B5EF4-FFF2-40B4-BE49-F238E27FC236}">
                <a16:creationId xmlns:a16="http://schemas.microsoft.com/office/drawing/2014/main" id="{0E0AD85D-538B-1F3D-3BA1-43E6E596B2D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8427" y="5455176"/>
            <a:ext cx="2257749" cy="2207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364B2EB-3B23-6F1D-7F5A-44AB7673E2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864539"/>
              </p:ext>
            </p:extLst>
          </p:nvPr>
        </p:nvGraphicFramePr>
        <p:xfrm>
          <a:off x="1674421" y="1397773"/>
          <a:ext cx="8369361" cy="476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9B6C5C9-55D9-DE81-8271-694DC1242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176" y="6318213"/>
            <a:ext cx="506012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3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66B405F29604D8806A89015DAB3D8" ma:contentTypeVersion="15" ma:contentTypeDescription="Create a new document." ma:contentTypeScope="" ma:versionID="06dce7687badabe729269451277cd91c">
  <xsd:schema xmlns:xsd="http://www.w3.org/2001/XMLSchema" xmlns:xs="http://www.w3.org/2001/XMLSchema" xmlns:p="http://schemas.microsoft.com/office/2006/metadata/properties" xmlns:ns2="dee8a1c6-771d-4d9c-9571-8703dcb7a2c8" xmlns:ns3="40a2eef1-ec33-4405-b703-eacbc5b271e1" targetNamespace="http://schemas.microsoft.com/office/2006/metadata/properties" ma:root="true" ma:fieldsID="0d570fd4c31efda56f0a062a70639101" ns2:_="" ns3:_="">
    <xsd:import namespace="dee8a1c6-771d-4d9c-9571-8703dcb7a2c8"/>
    <xsd:import namespace="40a2eef1-ec33-4405-b703-eacbc5b271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8a1c6-771d-4d9c-9571-8703dcb7a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2eef1-ec33-4405-b703-eacbc5b271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2ce5cb6-c2cd-414f-af3e-463aad50b0ad}" ma:internalName="TaxCatchAll" ma:showField="CatchAllData" ma:web="40a2eef1-ec33-4405-b703-eacbc5b271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e8a1c6-771d-4d9c-9571-8703dcb7a2c8">
      <Terms xmlns="http://schemas.microsoft.com/office/infopath/2007/PartnerControls"/>
    </lcf76f155ced4ddcb4097134ff3c332f>
    <TaxCatchAll xmlns="40a2eef1-ec33-4405-b703-eacbc5b271e1" xsi:nil="true"/>
  </documentManagement>
</p:properties>
</file>

<file path=customXml/itemProps1.xml><?xml version="1.0" encoding="utf-8"?>
<ds:datastoreItem xmlns:ds="http://schemas.openxmlformats.org/officeDocument/2006/customXml" ds:itemID="{DD6E07E6-5CA9-4EAC-8A21-4E2E5545AE3B}"/>
</file>

<file path=customXml/itemProps2.xml><?xml version="1.0" encoding="utf-8"?>
<ds:datastoreItem xmlns:ds="http://schemas.openxmlformats.org/officeDocument/2006/customXml" ds:itemID="{4EDAF5D8-4B1B-48F3-B638-A9C59DF1BA0E}"/>
</file>

<file path=customXml/itemProps3.xml><?xml version="1.0" encoding="utf-8"?>
<ds:datastoreItem xmlns:ds="http://schemas.openxmlformats.org/officeDocument/2006/customXml" ds:itemID="{BB3595F5-37BB-41D3-B459-9C5E2935680F}"/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2185</Words>
  <Application>Microsoft Office PowerPoint</Application>
  <PresentationFormat>Widescreen</PresentationFormat>
  <Paragraphs>513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Montserrat</vt:lpstr>
      <vt:lpstr>Montserrat Medium</vt:lpstr>
      <vt:lpstr>Noto Sans Symbols</vt:lpstr>
      <vt:lpstr>Roboto Condensed</vt:lpstr>
      <vt:lpstr>Segoe UI Web (Cyrillic)</vt:lpstr>
      <vt:lpstr>4_Office Theme</vt:lpstr>
      <vt:lpstr>1_Office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Bermange</dc:creator>
  <cp:lastModifiedBy>Sylvi Hill</cp:lastModifiedBy>
  <cp:revision>9</cp:revision>
  <dcterms:created xsi:type="dcterms:W3CDTF">2024-10-31T13:51:24Z</dcterms:created>
  <dcterms:modified xsi:type="dcterms:W3CDTF">2024-11-01T00:16:00Z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0x010100D8F66B405F29604D8806A89015DAB3D8</vt:lpwstr>
  </property>
</Properties>
</file>