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olors2.xml" ContentType="application/vnd.ms-office.chartcolorstyle+xml"/>
  <Override PartName="/ppt/charts/style2.xml" ContentType="application/vnd.ms-office.chartstyle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0" r:id="rId3"/>
    <p:sldId id="289" r:id="rId4"/>
    <p:sldId id="313" r:id="rId5"/>
    <p:sldId id="314" r:id="rId6"/>
    <p:sldId id="307" r:id="rId7"/>
    <p:sldId id="312" r:id="rId8"/>
    <p:sldId id="316" r:id="rId9"/>
    <p:sldId id="320" r:id="rId10"/>
    <p:sldId id="321" r:id="rId11"/>
    <p:sldId id="301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DB7"/>
    <a:srgbClr val="C8DA2B"/>
    <a:srgbClr val="E9532B"/>
    <a:srgbClr val="FDB515"/>
    <a:srgbClr val="009FD6"/>
    <a:srgbClr val="8DC63F"/>
    <a:srgbClr val="F57F29"/>
    <a:srgbClr val="FBDCD2"/>
    <a:srgbClr val="6DC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5"/>
    <p:restoredTop sz="94269" autoAdjust="0"/>
  </p:normalViewPr>
  <p:slideViewPr>
    <p:cSldViewPr snapToGrid="0" snapToObjects="1" showGuides="1">
      <p:cViewPr varScale="1">
        <p:scale>
          <a:sx n="60" d="100"/>
          <a:sy n="60" d="100"/>
        </p:scale>
        <p:origin x="1004" y="48"/>
      </p:cViewPr>
      <p:guideLst>
        <p:guide orient="horz" pos="2160"/>
        <p:guide pos="380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1" d="100"/>
          <a:sy n="61" d="100"/>
        </p:scale>
        <p:origin x="236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1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2o\AppData\Local\Microsoft\Windows\INetCache\Content.Outlook\U2QHXELU\Charts%20(003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2o\AppData\Local\Microsoft\Windows\INetCache\Content.Outlook\U2QHXELU\Charts%20(003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../Downloads/ADB%20Projects-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Chart10!$A$4</c:f>
              <c:strCache>
                <c:ptCount val="1"/>
                <c:pt idx="0">
                  <c:v> State primary vocational schools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Chart10!$B$3:$AI$3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Chart10!$B$4:$AI$4</c:f>
              <c:numCache>
                <c:formatCode>#,##0</c:formatCode>
                <c:ptCount val="34"/>
                <c:pt idx="0">
                  <c:v>111</c:v>
                </c:pt>
                <c:pt idx="1">
                  <c:v>112</c:v>
                </c:pt>
                <c:pt idx="2">
                  <c:v>115</c:v>
                </c:pt>
                <c:pt idx="3">
                  <c:v>115</c:v>
                </c:pt>
                <c:pt idx="4">
                  <c:v>113</c:v>
                </c:pt>
                <c:pt idx="5">
                  <c:v>113</c:v>
                </c:pt>
                <c:pt idx="6">
                  <c:v>113</c:v>
                </c:pt>
                <c:pt idx="7">
                  <c:v>113</c:v>
                </c:pt>
                <c:pt idx="8">
                  <c:v>113</c:v>
                </c:pt>
                <c:pt idx="9">
                  <c:v>113</c:v>
                </c:pt>
                <c:pt idx="10">
                  <c:v>113</c:v>
                </c:pt>
                <c:pt idx="11">
                  <c:v>113</c:v>
                </c:pt>
                <c:pt idx="12">
                  <c:v>113</c:v>
                </c:pt>
                <c:pt idx="13">
                  <c:v>112</c:v>
                </c:pt>
                <c:pt idx="14">
                  <c:v>112</c:v>
                </c:pt>
                <c:pt idx="15">
                  <c:v>112</c:v>
                </c:pt>
                <c:pt idx="16">
                  <c:v>111</c:v>
                </c:pt>
                <c:pt idx="17">
                  <c:v>111</c:v>
                </c:pt>
                <c:pt idx="18">
                  <c:v>110</c:v>
                </c:pt>
                <c:pt idx="19">
                  <c:v>109</c:v>
                </c:pt>
                <c:pt idx="20">
                  <c:v>109</c:v>
                </c:pt>
                <c:pt idx="21">
                  <c:v>109</c:v>
                </c:pt>
                <c:pt idx="22">
                  <c:v>110</c:v>
                </c:pt>
                <c:pt idx="23">
                  <c:v>110</c:v>
                </c:pt>
                <c:pt idx="24">
                  <c:v>101</c:v>
                </c:pt>
                <c:pt idx="25">
                  <c:v>101</c:v>
                </c:pt>
                <c:pt idx="26">
                  <c:v>101</c:v>
                </c:pt>
                <c:pt idx="27">
                  <c:v>99</c:v>
                </c:pt>
                <c:pt idx="28">
                  <c:v>98</c:v>
                </c:pt>
                <c:pt idx="29">
                  <c:v>99</c:v>
                </c:pt>
                <c:pt idx="30">
                  <c:v>99</c:v>
                </c:pt>
                <c:pt idx="31">
                  <c:v>99</c:v>
                </c:pt>
                <c:pt idx="32">
                  <c:v>100</c:v>
                </c:pt>
                <c:pt idx="3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EC-4349-B761-F406A518AC94}"/>
            </c:ext>
          </c:extLst>
        </c:ser>
        <c:ser>
          <c:idx val="1"/>
          <c:order val="1"/>
          <c:tx>
            <c:strRef>
              <c:f>Chart10!$A$5</c:f>
              <c:strCache>
                <c:ptCount val="1"/>
                <c:pt idx="0">
                  <c:v> State secondary vocational educational institutions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Chart10!$B$3:$AI$3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Chart10!$B$5:$AI$5</c:f>
              <c:numCache>
                <c:formatCode>#,##0</c:formatCode>
                <c:ptCount val="34"/>
                <c:pt idx="0">
                  <c:v>48</c:v>
                </c:pt>
                <c:pt idx="1">
                  <c:v>48</c:v>
                </c:pt>
                <c:pt idx="2">
                  <c:v>50</c:v>
                </c:pt>
                <c:pt idx="3">
                  <c:v>50</c:v>
                </c:pt>
                <c:pt idx="4">
                  <c:v>52</c:v>
                </c:pt>
                <c:pt idx="5">
                  <c:v>54</c:v>
                </c:pt>
                <c:pt idx="6">
                  <c:v>55</c:v>
                </c:pt>
                <c:pt idx="7">
                  <c:v>52</c:v>
                </c:pt>
                <c:pt idx="8">
                  <c:v>52</c:v>
                </c:pt>
                <c:pt idx="9">
                  <c:v>51</c:v>
                </c:pt>
                <c:pt idx="10">
                  <c:v>51</c:v>
                </c:pt>
                <c:pt idx="11">
                  <c:v>56</c:v>
                </c:pt>
                <c:pt idx="12">
                  <c:v>63</c:v>
                </c:pt>
                <c:pt idx="13">
                  <c:v>62</c:v>
                </c:pt>
                <c:pt idx="14">
                  <c:v>72</c:v>
                </c:pt>
                <c:pt idx="15">
                  <c:v>73</c:v>
                </c:pt>
                <c:pt idx="16">
                  <c:v>70</c:v>
                </c:pt>
                <c:pt idx="17">
                  <c:v>70</c:v>
                </c:pt>
                <c:pt idx="18">
                  <c:v>76</c:v>
                </c:pt>
                <c:pt idx="19">
                  <c:v>91</c:v>
                </c:pt>
                <c:pt idx="20">
                  <c:v>99</c:v>
                </c:pt>
                <c:pt idx="21">
                  <c:v>95</c:v>
                </c:pt>
                <c:pt idx="22">
                  <c:v>96</c:v>
                </c:pt>
                <c:pt idx="23">
                  <c:v>96</c:v>
                </c:pt>
                <c:pt idx="24">
                  <c:v>95</c:v>
                </c:pt>
                <c:pt idx="25">
                  <c:v>97</c:v>
                </c:pt>
                <c:pt idx="26">
                  <c:v>103</c:v>
                </c:pt>
                <c:pt idx="27">
                  <c:v>109</c:v>
                </c:pt>
                <c:pt idx="28">
                  <c:v>114</c:v>
                </c:pt>
                <c:pt idx="29">
                  <c:v>112</c:v>
                </c:pt>
                <c:pt idx="30">
                  <c:v>105</c:v>
                </c:pt>
                <c:pt idx="31">
                  <c:v>105</c:v>
                </c:pt>
                <c:pt idx="32">
                  <c:v>98</c:v>
                </c:pt>
                <c:pt idx="33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EC-4349-B761-F406A518AC94}"/>
            </c:ext>
          </c:extLst>
        </c:ser>
        <c:ser>
          <c:idx val="2"/>
          <c:order val="2"/>
          <c:tx>
            <c:strRef>
              <c:f>Chart10!$A$6</c:f>
              <c:strCache>
                <c:ptCount val="1"/>
                <c:pt idx="0">
                  <c:v> Private secondary vocational educational institutions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Chart10!$B$3:$AI$3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Chart10!$B$6:$AI$6</c:f>
              <c:numCache>
                <c:formatCode>#,##0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3</c:v>
                </c:pt>
                <c:pt idx="15">
                  <c:v>5</c:v>
                </c:pt>
                <c:pt idx="16">
                  <c:v>10</c:v>
                </c:pt>
                <c:pt idx="17">
                  <c:v>12</c:v>
                </c:pt>
                <c:pt idx="18">
                  <c:v>14</c:v>
                </c:pt>
                <c:pt idx="19">
                  <c:v>20</c:v>
                </c:pt>
                <c:pt idx="20">
                  <c:v>23</c:v>
                </c:pt>
                <c:pt idx="21">
                  <c:v>31</c:v>
                </c:pt>
                <c:pt idx="22">
                  <c:v>36</c:v>
                </c:pt>
                <c:pt idx="23">
                  <c:v>35</c:v>
                </c:pt>
                <c:pt idx="24">
                  <c:v>34</c:v>
                </c:pt>
                <c:pt idx="25">
                  <c:v>33</c:v>
                </c:pt>
                <c:pt idx="26">
                  <c:v>36</c:v>
                </c:pt>
                <c:pt idx="27">
                  <c:v>36</c:v>
                </c:pt>
                <c:pt idx="28">
                  <c:v>34</c:v>
                </c:pt>
                <c:pt idx="29">
                  <c:v>32</c:v>
                </c:pt>
                <c:pt idx="30">
                  <c:v>33</c:v>
                </c:pt>
                <c:pt idx="31">
                  <c:v>36</c:v>
                </c:pt>
                <c:pt idx="32">
                  <c:v>44</c:v>
                </c:pt>
                <c:pt idx="33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EC-4349-B761-F406A518AC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2885552"/>
        <c:axId val="-192885008"/>
      </c:lineChart>
      <c:catAx>
        <c:axId val="-19288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2885008"/>
        <c:crosses val="autoZero"/>
        <c:auto val="1"/>
        <c:lblAlgn val="ctr"/>
        <c:lblOffset val="100"/>
        <c:noMultiLvlLbl val="0"/>
      </c:catAx>
      <c:valAx>
        <c:axId val="-19288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28855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Chart16!$B$8</c:f>
              <c:strCache>
                <c:ptCount val="1"/>
                <c:pt idx="0">
                  <c:v>Graduates from primary vocational education institutions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Chart16!$C$7:$Q$7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Chart16!$C$8:$Q$8</c:f>
              <c:numCache>
                <c:formatCode>0.0</c:formatCode>
                <c:ptCount val="15"/>
                <c:pt idx="0">
                  <c:v>27.210999999999999</c:v>
                </c:pt>
                <c:pt idx="1">
                  <c:v>27.55</c:v>
                </c:pt>
                <c:pt idx="2">
                  <c:v>28.100999999999999</c:v>
                </c:pt>
                <c:pt idx="3">
                  <c:v>25.416</c:v>
                </c:pt>
                <c:pt idx="4">
                  <c:v>27.498999999999999</c:v>
                </c:pt>
                <c:pt idx="5">
                  <c:v>25.547999999999998</c:v>
                </c:pt>
                <c:pt idx="6">
                  <c:v>25.736999999999998</c:v>
                </c:pt>
                <c:pt idx="7">
                  <c:v>24.777999999999999</c:v>
                </c:pt>
                <c:pt idx="8">
                  <c:v>29.774000000000001</c:v>
                </c:pt>
                <c:pt idx="9">
                  <c:v>33.299999999999997</c:v>
                </c:pt>
                <c:pt idx="10">
                  <c:v>27.9</c:v>
                </c:pt>
                <c:pt idx="11">
                  <c:v>24.9</c:v>
                </c:pt>
                <c:pt idx="12">
                  <c:v>23.6</c:v>
                </c:pt>
                <c:pt idx="13">
                  <c:v>22.4</c:v>
                </c:pt>
                <c:pt idx="14">
                  <c:v>20.2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7F-43E2-9BFE-E32F66376667}"/>
            </c:ext>
          </c:extLst>
        </c:ser>
        <c:ser>
          <c:idx val="1"/>
          <c:order val="1"/>
          <c:tx>
            <c:strRef>
              <c:f>Chart16!$B$9</c:f>
              <c:strCache>
                <c:ptCount val="1"/>
                <c:pt idx="0">
                  <c:v>Graduates from secondary vocational education institutions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Chart16!$C$7:$Q$7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Chart16!$C$9:$Q$9</c:f>
              <c:numCache>
                <c:formatCode>0.0</c:formatCode>
                <c:ptCount val="15"/>
                <c:pt idx="0">
                  <c:v>11.57</c:v>
                </c:pt>
                <c:pt idx="1">
                  <c:v>12.842000000000001</c:v>
                </c:pt>
                <c:pt idx="2">
                  <c:v>15.516</c:v>
                </c:pt>
                <c:pt idx="3">
                  <c:v>16.399000000000001</c:v>
                </c:pt>
                <c:pt idx="4">
                  <c:v>17.856000000000002</c:v>
                </c:pt>
                <c:pt idx="5">
                  <c:v>22.971</c:v>
                </c:pt>
                <c:pt idx="6">
                  <c:v>27.111000000000001</c:v>
                </c:pt>
                <c:pt idx="7">
                  <c:v>28.731999999999999</c:v>
                </c:pt>
                <c:pt idx="8">
                  <c:v>26.956</c:v>
                </c:pt>
                <c:pt idx="9">
                  <c:v>27.6</c:v>
                </c:pt>
                <c:pt idx="10">
                  <c:v>28</c:v>
                </c:pt>
                <c:pt idx="11">
                  <c:v>28.4</c:v>
                </c:pt>
                <c:pt idx="12">
                  <c:v>29.1</c:v>
                </c:pt>
                <c:pt idx="13">
                  <c:v>27.8</c:v>
                </c:pt>
                <c:pt idx="14">
                  <c:v>27.9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7F-43E2-9BFE-E32F6637666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395162976"/>
        <c:axId val="-395162432"/>
      </c:lineChart>
      <c:catAx>
        <c:axId val="-39516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5162432"/>
        <c:crosses val="autoZero"/>
        <c:auto val="1"/>
        <c:lblAlgn val="ctr"/>
        <c:lblOffset val="100"/>
        <c:noMultiLvlLbl val="0"/>
      </c:catAx>
      <c:valAx>
        <c:axId val="-39516243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516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b="1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2018–2020</a:t>
            </a:r>
          </a:p>
          <a:p>
            <a:pPr>
              <a:defRPr/>
            </a:pPr>
            <a:r>
              <a:rPr lang="en-US" b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$3.868 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480100429981521E-2"/>
          <c:y val="0.14838340275638537"/>
          <c:w val="0.88044048823843346"/>
          <c:h val="0.8516165972436146"/>
        </c:manualLayout>
      </c:layout>
      <c:pie3DChart>
        <c:varyColors val="1"/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C1E-41DE-A364-6E1F84C7ADE3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C1E-41DE-A364-6E1F84C7ADE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C1E-41DE-A364-6E1F84C7ADE3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C1E-41DE-A364-6E1F84C7ADE3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C1E-41DE-A364-6E1F84C7AD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'[List of Projects Committed by Subsector_2018-2020_6 Feb 2024.xlsx]By Subsector_Region_2'!$AG$8:$AG$12</c:f>
              <c:strCache>
                <c:ptCount val="5"/>
                <c:pt idx="0">
                  <c:v>Education Sector Development</c:v>
                </c:pt>
                <c:pt idx="1">
                  <c:v>Pre-primary and primary</c:v>
                </c:pt>
                <c:pt idx="2">
                  <c:v>Secondary</c:v>
                </c:pt>
                <c:pt idx="3">
                  <c:v>TVET</c:v>
                </c:pt>
                <c:pt idx="4">
                  <c:v>Tertiary</c:v>
                </c:pt>
              </c:strCache>
            </c:strRef>
          </c:cat>
          <c:val>
            <c:numRef>
              <c:f>'[List of Projects Committed by Subsector_2018-2020_6 Feb 2024.xlsx]By Subsector_Region_2'!$AI$8:$AI$12</c:f>
              <c:numCache>
                <c:formatCode>0.00%</c:formatCode>
                <c:ptCount val="5"/>
                <c:pt idx="0">
                  <c:v>0.13308718654769874</c:v>
                </c:pt>
                <c:pt idx="1">
                  <c:v>0.17987076062703977</c:v>
                </c:pt>
                <c:pt idx="2">
                  <c:v>0.29054214618768576</c:v>
                </c:pt>
                <c:pt idx="3">
                  <c:v>0.29698046838020981</c:v>
                </c:pt>
                <c:pt idx="4">
                  <c:v>9.9519438257365866E-2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1E-41DE-A364-6E1F84C7ADE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C-0C1E-41DE-A364-6E1F84C7ADE3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E-0C1E-41DE-A364-6E1F84C7ADE3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0-0C1E-41DE-A364-6E1F84C7ADE3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2-0C1E-41DE-A364-6E1F84C7ADE3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4-0C1E-41DE-A364-6E1F84C7ADE3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'[List of Projects Committed by Subsector_2018-2020_6 Feb 2024.xlsx]By Subsector_Region_2'!$AG$8:$AG$12</c15:sqref>
                        </c15:formulaRef>
                      </c:ext>
                    </c:extLst>
                    <c:strCache>
                      <c:ptCount val="5"/>
                      <c:pt idx="0">
                        <c:v>Education Sector Development</c:v>
                      </c:pt>
                      <c:pt idx="1">
                        <c:v>Pre-primary and primary</c:v>
                      </c:pt>
                      <c:pt idx="2">
                        <c:v>Secondary</c:v>
                      </c:pt>
                      <c:pt idx="3">
                        <c:v>TVET</c:v>
                      </c:pt>
                      <c:pt idx="4">
                        <c:v>Tertiary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'[List of Projects Committed by Subsector_2018-2020_6 Feb 2024.xlsx]By Subsector_Region_2'!$AH$8:$AH$12</c15:sqref>
                        </c15:formulaRef>
                      </c:ext>
                    </c:extLst>
                    <c:numCache>
                      <c:formatCode>#,##0.00</c:formatCode>
                      <c:ptCount val="5"/>
                      <c:pt idx="0">
                        <c:v>514.85988785785401</c:v>
                      </c:pt>
                      <c:pt idx="1">
                        <c:v>695.84640000000002</c:v>
                      </c:pt>
                      <c:pt idx="2">
                        <c:v>1123.9887226149999</c:v>
                      </c:pt>
                      <c:pt idx="3">
                        <c:v>1148.8959576991799</c:v>
                      </c:pt>
                      <c:pt idx="4">
                        <c:v>385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0C1E-41DE-A364-6E1F84C7ADE3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2021–2023</a:t>
            </a:r>
          </a:p>
          <a:p>
            <a:pPr>
              <a:defRPr/>
            </a:pPr>
            <a:r>
              <a:rPr lang="en-US" sz="1400" b="0" i="0" u="none" strike="noStrike" kern="1200" spc="0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$3.126 B</a:t>
            </a:r>
          </a:p>
        </c:rich>
      </c:tx>
      <c:layout>
        <c:manualLayout>
          <c:xMode val="edge"/>
          <c:yMode val="edge"/>
          <c:x val="0.39843709436957159"/>
          <c:y val="5.1323546787351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793020075950616E-2"/>
          <c:y val="0.21617863385146249"/>
          <c:w val="0.94020697992404934"/>
          <c:h val="0.77830365495694198"/>
        </c:manualLayout>
      </c:layout>
      <c:pie3DChart>
        <c:varyColors val="1"/>
        <c:ser>
          <c:idx val="1"/>
          <c:order val="1"/>
          <c:dPt>
            <c:idx val="0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45C-4B80-8095-AE11905613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45C-4B80-8095-AE11905613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45C-4B80-8095-AE11905613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45C-4B80-8095-AE119056136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45C-4B80-8095-AE119056136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45C-4B80-8095-AE11905613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'[List of Projects Committed by Subsector_2021-2023_6 Feb 2024.xlsx]By Subsector_Region_2'!$AF$8:$AF$13</c:f>
              <c:strCache>
                <c:ptCount val="6"/>
                <c:pt idx="0">
                  <c:v>Education Sector Development</c:v>
                </c:pt>
                <c:pt idx="1">
                  <c:v>Non-formal education</c:v>
                </c:pt>
                <c:pt idx="2">
                  <c:v>Pre-primary and primary</c:v>
                </c:pt>
                <c:pt idx="3">
                  <c:v>Secondary</c:v>
                </c:pt>
                <c:pt idx="4">
                  <c:v>TVET</c:v>
                </c:pt>
                <c:pt idx="5">
                  <c:v>Tertiary</c:v>
                </c:pt>
              </c:strCache>
            </c:strRef>
          </c:cat>
          <c:val>
            <c:numRef>
              <c:f>'[List of Projects Committed by Subsector_2021-2023_6 Feb 2024.xlsx]By Subsector_Region_2'!$AH$8:$AH$13</c:f>
              <c:numCache>
                <c:formatCode>0.00%</c:formatCode>
                <c:ptCount val="6"/>
                <c:pt idx="0">
                  <c:v>0.19028098110632397</c:v>
                </c:pt>
                <c:pt idx="1">
                  <c:v>3.8675168391665792E-3</c:v>
                </c:pt>
                <c:pt idx="2">
                  <c:v>8.512509612482394E-2</c:v>
                </c:pt>
                <c:pt idx="3">
                  <c:v>0.1568147633365633</c:v>
                </c:pt>
                <c:pt idx="4">
                  <c:v>0.42077560108000328</c:v>
                </c:pt>
                <c:pt idx="5">
                  <c:v>0.1431360415131189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45C-4B80-8095-AE119056136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E-B45C-4B80-8095-AE119056136B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0-B45C-4B80-8095-AE119056136B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2-B45C-4B80-8095-AE119056136B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4-B45C-4B80-8095-AE119056136B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6-B45C-4B80-8095-AE119056136B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8-B45C-4B80-8095-AE119056136B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'[List of Projects Committed by Subsector_2021-2023_6 Feb 2024.xlsx]By Subsector_Region_2'!$AF$8:$AF$13</c15:sqref>
                        </c15:formulaRef>
                      </c:ext>
                    </c:extLst>
                    <c:strCache>
                      <c:ptCount val="6"/>
                      <c:pt idx="0">
                        <c:v>Education Sector Development</c:v>
                      </c:pt>
                      <c:pt idx="1">
                        <c:v>Non-formal education</c:v>
                      </c:pt>
                      <c:pt idx="2">
                        <c:v>Pre-primary and primary</c:v>
                      </c:pt>
                      <c:pt idx="3">
                        <c:v>Secondary</c:v>
                      </c:pt>
                      <c:pt idx="4">
                        <c:v>TVET</c:v>
                      </c:pt>
                      <c:pt idx="5">
                        <c:v>Tertiary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'[List of Projects Committed by Subsector_2021-2023_6 Feb 2024.xlsx]By Subsector_Region_2'!$AG$8:$AG$13</c15:sqref>
                        </c15:formulaRef>
                      </c:ext>
                    </c:extLst>
                    <c:numCache>
                      <c:formatCode>#,##0.00</c:formatCode>
                      <c:ptCount val="6"/>
                      <c:pt idx="0">
                        <c:v>594.839035389424</c:v>
                      </c:pt>
                      <c:pt idx="1">
                        <c:v>12.09027813808</c:v>
                      </c:pt>
                      <c:pt idx="2">
                        <c:v>266.11030577999998</c:v>
                      </c:pt>
                      <c:pt idx="3">
                        <c:v>490.22</c:v>
                      </c:pt>
                      <c:pt idx="4">
                        <c:v>1315.39027813808</c:v>
                      </c:pt>
                      <c:pt idx="5">
                        <c:v>447.45882834999998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9-B45C-4B80-8095-AE119056136B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/>
              <a:t>Доля финансового вклада АБР в образовательные подсектора </a:t>
            </a:r>
            <a:r>
              <a:rPr lang="ru-RU" sz="1100" dirty="0" err="1"/>
              <a:t>Кыргызского</a:t>
            </a:r>
            <a:r>
              <a:rPr lang="ru-RU" sz="1100" dirty="0"/>
              <a:t> образования в период 1996-2021 гг.</a:t>
            </a:r>
            <a:r>
              <a:rPr lang="en-US" sz="1100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E9-4DB8-92B4-238CEAEFED32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E9-4DB8-92B4-238CEAEFED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AE9-4DB8-92B4-238CEAEFED3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/>
                      <a:t>Дошкольное</a:t>
                    </a:r>
                    <a:r>
                      <a:rPr lang="ru-RU" sz="2000" baseline="0" dirty="0"/>
                      <a:t>
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70714212872498"/>
                      <c:h val="0.1306441103270198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AE9-4DB8-92B4-238CEAEFED32}"/>
                </c:ext>
              </c:extLst>
            </c:dLbl>
            <c:dLbl>
              <c:idx val="1"/>
              <c:layout>
                <c:manualLayout>
                  <c:x val="3.5555555555555472E-2"/>
                  <c:y val="-1.3177445856279454E-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/>
                      <a:t>Общее образ</a:t>
                    </a:r>
                    <a:r>
                      <a:rPr lang="ru-RU" sz="2000" baseline="0" dirty="0"/>
                      <a:t>
36%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AE9-4DB8-92B4-238CEAEFED32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ПТО</a:t>
                    </a:r>
                    <a:r>
                      <a:rPr lang="ru-RU" baseline="0" dirty="0"/>
                      <a:t>
</a:t>
                    </a:r>
                    <a:fld id="{6E0C16F0-1A8D-4765-89BE-C71929861C49}" type="PERCENTAGE">
                      <a:rPr lang="en-US" baseline="0"/>
                      <a:pPr>
                        <a:defRPr sz="20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AE9-4DB8-92B4-238CEAEFED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Sheet1!$A$22:$A$24</c:f>
              <c:strCache>
                <c:ptCount val="3"/>
                <c:pt idx="0">
                  <c:v>Preschool</c:v>
                </c:pt>
                <c:pt idx="1">
                  <c:v>General Education</c:v>
                </c:pt>
                <c:pt idx="2">
                  <c:v>TVET</c:v>
                </c:pt>
              </c:strCache>
            </c:strRef>
          </c:cat>
          <c:val>
            <c:numRef>
              <c:f>Sheet1!$B$22:$B$24</c:f>
              <c:numCache>
                <c:formatCode>#,##0.00</c:formatCode>
                <c:ptCount val="3"/>
                <c:pt idx="0" formatCode="0.00">
                  <c:v>5.9384119999999996</c:v>
                </c:pt>
                <c:pt idx="1">
                  <c:v>33.296380999999997</c:v>
                </c:pt>
                <c:pt idx="2" formatCode="General">
                  <c:v>46.010000000000005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E9-4DB8-92B4-238CEAEFED32}"/>
            </c:ext>
          </c:extLst>
        </c:ser>
        <c:dLbls>
          <c:dLblPos val="out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7"/>
      </c:pie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BB76D-C537-494E-874B-7A38A9FAB126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5C4359-6CB7-457B-A112-BA3493A4CD87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400" dirty="0">
              <a:latin typeface="+mn-lt"/>
              <a:cs typeface="Arial" panose="020B0604020202020204" pitchFamily="34" charset="0"/>
            </a:rPr>
            <a:t>Плохая связь системы профессионально-технического образования с рынком труда, как с текущим, так и с прогнозируемым.</a:t>
          </a:r>
          <a:endParaRPr lang="en-US" sz="1400" dirty="0">
            <a:latin typeface="+mn-lt"/>
          </a:endParaRPr>
        </a:p>
      </dgm:t>
    </dgm:pt>
    <dgm:pt modelId="{B61CAD95-1AD2-4431-B021-DA7AD5E3D1E6}" type="parTrans" cxnId="{9C0F3C98-75F0-4D41-BBEB-C7D47D1C1790}">
      <dgm:prSet/>
      <dgm:spPr/>
      <dgm:t>
        <a:bodyPr/>
        <a:lstStyle/>
        <a:p>
          <a:endParaRPr lang="en-US"/>
        </a:p>
      </dgm:t>
    </dgm:pt>
    <dgm:pt modelId="{89E0F005-EF74-4DC3-9087-1CC4897AA11D}" type="sibTrans" cxnId="{9C0F3C98-75F0-4D41-BBEB-C7D47D1C1790}">
      <dgm:prSet/>
      <dgm:spPr/>
      <dgm:t>
        <a:bodyPr/>
        <a:lstStyle/>
        <a:p>
          <a:endParaRPr lang="en-US"/>
        </a:p>
      </dgm:t>
    </dgm:pt>
    <dgm:pt modelId="{370FB788-5056-42DB-A789-F5B7432C7B3C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400" dirty="0">
              <a:latin typeface="+mn-lt"/>
              <a:cs typeface="Arial" panose="020B0604020202020204" pitchFamily="34" charset="0"/>
            </a:rPr>
            <a:t>Низкое качество системы ПТО, обусловленное: слабой методологией обучения, проблемами управления в подсекторе и низким качеством учебно-методической среды в учреждениях профессионального и профессионально-технического образования.</a:t>
          </a:r>
          <a:endParaRPr lang="en-US" sz="1400" dirty="0">
            <a:latin typeface="+mn-lt"/>
          </a:endParaRPr>
        </a:p>
      </dgm:t>
    </dgm:pt>
    <dgm:pt modelId="{391BD6D5-2AFF-41F2-AB86-A3FD3E1EC097}" type="parTrans" cxnId="{1904F427-6A9B-4C6F-B566-CBAA60E8004E}">
      <dgm:prSet/>
      <dgm:spPr/>
      <dgm:t>
        <a:bodyPr/>
        <a:lstStyle/>
        <a:p>
          <a:endParaRPr lang="en-US"/>
        </a:p>
      </dgm:t>
    </dgm:pt>
    <dgm:pt modelId="{1699410C-5907-4F75-AA35-FC5D6AF7AA11}" type="sibTrans" cxnId="{1904F427-6A9B-4C6F-B566-CBAA60E8004E}">
      <dgm:prSet/>
      <dgm:spPr/>
      <dgm:t>
        <a:bodyPr/>
        <a:lstStyle/>
        <a:p>
          <a:endParaRPr lang="en-US"/>
        </a:p>
      </dgm:t>
    </dgm:pt>
    <dgm:pt modelId="{E89D1FD1-A91E-4067-BC1C-7C91064E77A0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400" dirty="0">
              <a:latin typeface="+mn-lt"/>
              <a:cs typeface="Arial" panose="020B0604020202020204" pitchFamily="34" charset="0"/>
            </a:rPr>
            <a:t>Закрытые пути между начальным и средним ПТО и, следовательно, ограниченная мобильность вверх для тех, кто учится на начальном уровне. </a:t>
          </a:r>
          <a:endParaRPr lang="en-US" sz="1400" dirty="0">
            <a:latin typeface="+mn-lt"/>
          </a:endParaRPr>
        </a:p>
      </dgm:t>
    </dgm:pt>
    <dgm:pt modelId="{E7E8E028-76BD-4F5D-B417-B99F7740EA1E}" type="parTrans" cxnId="{CA179671-6FA6-4998-9F2F-312405A4A024}">
      <dgm:prSet/>
      <dgm:spPr/>
      <dgm:t>
        <a:bodyPr/>
        <a:lstStyle/>
        <a:p>
          <a:endParaRPr lang="en-US"/>
        </a:p>
      </dgm:t>
    </dgm:pt>
    <dgm:pt modelId="{C9370738-405F-4730-B714-A9B9B4DF2227}" type="sibTrans" cxnId="{CA179671-6FA6-4998-9F2F-312405A4A024}">
      <dgm:prSet/>
      <dgm:spPr/>
      <dgm:t>
        <a:bodyPr/>
        <a:lstStyle/>
        <a:p>
          <a:endParaRPr lang="en-US"/>
        </a:p>
      </dgm:t>
    </dgm:pt>
    <dgm:pt modelId="{30FA3B5C-56E8-44D6-83FC-A3D42F8DDB34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400" dirty="0">
              <a:latin typeface="+mn-lt"/>
              <a:cs typeface="Arial" panose="020B0604020202020204" pitchFamily="34" charset="0"/>
            </a:rPr>
            <a:t>Ограниченное участие молодежи в системе ПТО</a:t>
          </a:r>
          <a:endParaRPr lang="en-US" sz="1400" dirty="0">
            <a:latin typeface="+mn-lt"/>
          </a:endParaRPr>
        </a:p>
      </dgm:t>
    </dgm:pt>
    <dgm:pt modelId="{3E56F79B-85E8-4A41-A7B7-6673E35D2C0A}" type="parTrans" cxnId="{C8A89AAF-22A3-4D3F-A742-AA6F115066E3}">
      <dgm:prSet/>
      <dgm:spPr/>
      <dgm:t>
        <a:bodyPr/>
        <a:lstStyle/>
        <a:p>
          <a:endParaRPr lang="en-US"/>
        </a:p>
      </dgm:t>
    </dgm:pt>
    <dgm:pt modelId="{103935FD-FD0E-4AFD-8567-24A7D051CD7C}" type="sibTrans" cxnId="{C8A89AAF-22A3-4D3F-A742-AA6F115066E3}">
      <dgm:prSet/>
      <dgm:spPr/>
      <dgm:t>
        <a:bodyPr/>
        <a:lstStyle/>
        <a:p>
          <a:endParaRPr lang="en-US"/>
        </a:p>
      </dgm:t>
    </dgm:pt>
    <dgm:pt modelId="{F9E50872-2FD1-4BA8-B509-3A72E11A507C}" type="pres">
      <dgm:prSet presAssocID="{4AABB76D-C537-494E-874B-7A38A9FAB126}" presName="root" presStyleCnt="0">
        <dgm:presLayoutVars>
          <dgm:dir/>
          <dgm:resizeHandles val="exact"/>
        </dgm:presLayoutVars>
      </dgm:prSet>
      <dgm:spPr/>
    </dgm:pt>
    <dgm:pt modelId="{2D079DB0-D596-4CC4-B3B9-BBCC255B397A}" type="pres">
      <dgm:prSet presAssocID="{945C4359-6CB7-457B-A112-BA3493A4CD87}" presName="compNode" presStyleCnt="0"/>
      <dgm:spPr/>
    </dgm:pt>
    <dgm:pt modelId="{2F8102DA-32BB-4D4C-9A41-23568725C3FA}" type="pres">
      <dgm:prSet presAssocID="{945C4359-6CB7-457B-A112-BA3493A4CD8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E3254446-B9F3-404F-B0F5-80CB520F699E}" type="pres">
      <dgm:prSet presAssocID="{945C4359-6CB7-457B-A112-BA3493A4CD87}" presName="spaceRect" presStyleCnt="0"/>
      <dgm:spPr/>
    </dgm:pt>
    <dgm:pt modelId="{78523168-49EF-4CF4-A412-8F636ED1BE34}" type="pres">
      <dgm:prSet presAssocID="{945C4359-6CB7-457B-A112-BA3493A4CD87}" presName="textRect" presStyleLbl="revTx" presStyleIdx="0" presStyleCnt="4" custLinFactNeighborX="-43299" custLinFactNeighborY="-772">
        <dgm:presLayoutVars>
          <dgm:chMax val="1"/>
          <dgm:chPref val="1"/>
        </dgm:presLayoutVars>
      </dgm:prSet>
      <dgm:spPr/>
    </dgm:pt>
    <dgm:pt modelId="{D9BC6A6B-8D4A-4096-B86E-36F1846DF5DA}" type="pres">
      <dgm:prSet presAssocID="{89E0F005-EF74-4DC3-9087-1CC4897AA11D}" presName="sibTrans" presStyleCnt="0"/>
      <dgm:spPr/>
    </dgm:pt>
    <dgm:pt modelId="{A1467C02-96F9-4E08-BA91-8F56B11CF3CC}" type="pres">
      <dgm:prSet presAssocID="{370FB788-5056-42DB-A789-F5B7432C7B3C}" presName="compNode" presStyleCnt="0"/>
      <dgm:spPr/>
    </dgm:pt>
    <dgm:pt modelId="{CDA4A0E3-37D6-4E6F-9338-7A4DD773CB1E}" type="pres">
      <dgm:prSet presAssocID="{370FB788-5056-42DB-A789-F5B7432C7B3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8E97C614-9B7B-4AC6-9C37-6FB7F7353F64}" type="pres">
      <dgm:prSet presAssocID="{370FB788-5056-42DB-A789-F5B7432C7B3C}" presName="spaceRect" presStyleCnt="0"/>
      <dgm:spPr/>
    </dgm:pt>
    <dgm:pt modelId="{CFAF5F03-885F-4E77-9404-1C1EAB68870B}" type="pres">
      <dgm:prSet presAssocID="{370FB788-5056-42DB-A789-F5B7432C7B3C}" presName="textRect" presStyleLbl="revTx" presStyleIdx="1" presStyleCnt="4" custScaleX="183323">
        <dgm:presLayoutVars>
          <dgm:chMax val="1"/>
          <dgm:chPref val="1"/>
        </dgm:presLayoutVars>
      </dgm:prSet>
      <dgm:spPr/>
    </dgm:pt>
    <dgm:pt modelId="{5DD366F1-7345-4127-BC8D-EC768B14BC04}" type="pres">
      <dgm:prSet presAssocID="{1699410C-5907-4F75-AA35-FC5D6AF7AA11}" presName="sibTrans" presStyleCnt="0"/>
      <dgm:spPr/>
    </dgm:pt>
    <dgm:pt modelId="{954DCC99-3A56-4231-A80C-BA180692E7AA}" type="pres">
      <dgm:prSet presAssocID="{E89D1FD1-A91E-4067-BC1C-7C91064E77A0}" presName="compNode" presStyleCnt="0"/>
      <dgm:spPr/>
    </dgm:pt>
    <dgm:pt modelId="{7CA14C2E-194B-44D1-9B50-6713D9380891}" type="pres">
      <dgm:prSet presAssocID="{E89D1FD1-A91E-4067-BC1C-7C91064E77A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ximise"/>
        </a:ext>
      </dgm:extLst>
    </dgm:pt>
    <dgm:pt modelId="{CFFEA161-DF2A-4CA5-A113-78A6A77ABE3E}" type="pres">
      <dgm:prSet presAssocID="{E89D1FD1-A91E-4067-BC1C-7C91064E77A0}" presName="spaceRect" presStyleCnt="0"/>
      <dgm:spPr/>
    </dgm:pt>
    <dgm:pt modelId="{FA75AC2C-0FFE-4700-87D1-741DD78E191C}" type="pres">
      <dgm:prSet presAssocID="{E89D1FD1-A91E-4067-BC1C-7C91064E77A0}" presName="textRect" presStyleLbl="revTx" presStyleIdx="2" presStyleCnt="4" custLinFactNeighborX="15392">
        <dgm:presLayoutVars>
          <dgm:chMax val="1"/>
          <dgm:chPref val="1"/>
        </dgm:presLayoutVars>
      </dgm:prSet>
      <dgm:spPr/>
    </dgm:pt>
    <dgm:pt modelId="{779486FE-9B0D-4225-AB5F-D6FE43E8CF99}" type="pres">
      <dgm:prSet presAssocID="{C9370738-405F-4730-B714-A9B9B4DF2227}" presName="sibTrans" presStyleCnt="0"/>
      <dgm:spPr/>
    </dgm:pt>
    <dgm:pt modelId="{63BAFF53-4955-4150-9B5D-D141347333D1}" type="pres">
      <dgm:prSet presAssocID="{30FA3B5C-56E8-44D6-83FC-A3D42F8DDB34}" presName="compNode" presStyleCnt="0"/>
      <dgm:spPr/>
    </dgm:pt>
    <dgm:pt modelId="{54F2D95F-1573-438E-9969-10E4ED5FA148}" type="pres">
      <dgm:prSet presAssocID="{30FA3B5C-56E8-44D6-83FC-A3D42F8DDB3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58CE156C-7827-4F25-B624-044AEFC3F9EB}" type="pres">
      <dgm:prSet presAssocID="{30FA3B5C-56E8-44D6-83FC-A3D42F8DDB34}" presName="spaceRect" presStyleCnt="0"/>
      <dgm:spPr/>
    </dgm:pt>
    <dgm:pt modelId="{C309111E-2D4B-474E-A72E-E4492687E8CC}" type="pres">
      <dgm:prSet presAssocID="{30FA3B5C-56E8-44D6-83FC-A3D42F8DDB34}" presName="textRect" presStyleLbl="revTx" presStyleIdx="3" presStyleCnt="4" custLinFactNeighborX="10874" custLinFactNeighborY="-2173">
        <dgm:presLayoutVars>
          <dgm:chMax val="1"/>
          <dgm:chPref val="1"/>
        </dgm:presLayoutVars>
      </dgm:prSet>
      <dgm:spPr/>
    </dgm:pt>
  </dgm:ptLst>
  <dgm:cxnLst>
    <dgm:cxn modelId="{1904F427-6A9B-4C6F-B566-CBAA60E8004E}" srcId="{4AABB76D-C537-494E-874B-7A38A9FAB126}" destId="{370FB788-5056-42DB-A789-F5B7432C7B3C}" srcOrd="1" destOrd="0" parTransId="{391BD6D5-2AFF-41F2-AB86-A3FD3E1EC097}" sibTransId="{1699410C-5907-4F75-AA35-FC5D6AF7AA11}"/>
    <dgm:cxn modelId="{97497250-0A29-4824-B950-692C5CF50C57}" type="presOf" srcId="{30FA3B5C-56E8-44D6-83FC-A3D42F8DDB34}" destId="{C309111E-2D4B-474E-A72E-E4492687E8CC}" srcOrd="0" destOrd="0" presId="urn:microsoft.com/office/officeart/2018/2/layout/IconLabelList"/>
    <dgm:cxn modelId="{CA179671-6FA6-4998-9F2F-312405A4A024}" srcId="{4AABB76D-C537-494E-874B-7A38A9FAB126}" destId="{E89D1FD1-A91E-4067-BC1C-7C91064E77A0}" srcOrd="2" destOrd="0" parTransId="{E7E8E028-76BD-4F5D-B417-B99F7740EA1E}" sibTransId="{C9370738-405F-4730-B714-A9B9B4DF2227}"/>
    <dgm:cxn modelId="{9C0F3C98-75F0-4D41-BBEB-C7D47D1C1790}" srcId="{4AABB76D-C537-494E-874B-7A38A9FAB126}" destId="{945C4359-6CB7-457B-A112-BA3493A4CD87}" srcOrd="0" destOrd="0" parTransId="{B61CAD95-1AD2-4431-B021-DA7AD5E3D1E6}" sibTransId="{89E0F005-EF74-4DC3-9087-1CC4897AA11D}"/>
    <dgm:cxn modelId="{C8A89AAF-22A3-4D3F-A742-AA6F115066E3}" srcId="{4AABB76D-C537-494E-874B-7A38A9FAB126}" destId="{30FA3B5C-56E8-44D6-83FC-A3D42F8DDB34}" srcOrd="3" destOrd="0" parTransId="{3E56F79B-85E8-4A41-A7B7-6673E35D2C0A}" sibTransId="{103935FD-FD0E-4AFD-8567-24A7D051CD7C}"/>
    <dgm:cxn modelId="{BEE176B0-E01E-4229-A017-ACD1A04906CD}" type="presOf" srcId="{945C4359-6CB7-457B-A112-BA3493A4CD87}" destId="{78523168-49EF-4CF4-A412-8F636ED1BE34}" srcOrd="0" destOrd="0" presId="urn:microsoft.com/office/officeart/2018/2/layout/IconLabelList"/>
    <dgm:cxn modelId="{1C5DA0EC-9D64-4193-9FE3-DB165DF95DE4}" type="presOf" srcId="{4AABB76D-C537-494E-874B-7A38A9FAB126}" destId="{F9E50872-2FD1-4BA8-B509-3A72E11A507C}" srcOrd="0" destOrd="0" presId="urn:microsoft.com/office/officeart/2018/2/layout/IconLabelList"/>
    <dgm:cxn modelId="{50ED2AEE-CC0E-4005-9016-EABB5CB82253}" type="presOf" srcId="{370FB788-5056-42DB-A789-F5B7432C7B3C}" destId="{CFAF5F03-885F-4E77-9404-1C1EAB68870B}" srcOrd="0" destOrd="0" presId="urn:microsoft.com/office/officeart/2018/2/layout/IconLabelList"/>
    <dgm:cxn modelId="{74E593F5-9A3C-4DDC-953A-8E6877412DAD}" type="presOf" srcId="{E89D1FD1-A91E-4067-BC1C-7C91064E77A0}" destId="{FA75AC2C-0FFE-4700-87D1-741DD78E191C}" srcOrd="0" destOrd="0" presId="urn:microsoft.com/office/officeart/2018/2/layout/IconLabelList"/>
    <dgm:cxn modelId="{E58EC7E2-AEF5-413F-B290-DA5EC22AC204}" type="presParOf" srcId="{F9E50872-2FD1-4BA8-B509-3A72E11A507C}" destId="{2D079DB0-D596-4CC4-B3B9-BBCC255B397A}" srcOrd="0" destOrd="0" presId="urn:microsoft.com/office/officeart/2018/2/layout/IconLabelList"/>
    <dgm:cxn modelId="{696FCDD1-6A89-4A2B-82A5-A483D6FD3383}" type="presParOf" srcId="{2D079DB0-D596-4CC4-B3B9-BBCC255B397A}" destId="{2F8102DA-32BB-4D4C-9A41-23568725C3FA}" srcOrd="0" destOrd="0" presId="urn:microsoft.com/office/officeart/2018/2/layout/IconLabelList"/>
    <dgm:cxn modelId="{B5E4A8A9-FCAA-47C2-A495-A2513A7609EE}" type="presParOf" srcId="{2D079DB0-D596-4CC4-B3B9-BBCC255B397A}" destId="{E3254446-B9F3-404F-B0F5-80CB520F699E}" srcOrd="1" destOrd="0" presId="urn:microsoft.com/office/officeart/2018/2/layout/IconLabelList"/>
    <dgm:cxn modelId="{2AD1EDBD-BB34-4A87-8507-37DEBB85A148}" type="presParOf" srcId="{2D079DB0-D596-4CC4-B3B9-BBCC255B397A}" destId="{78523168-49EF-4CF4-A412-8F636ED1BE34}" srcOrd="2" destOrd="0" presId="urn:microsoft.com/office/officeart/2018/2/layout/IconLabelList"/>
    <dgm:cxn modelId="{EF509DB3-6809-4127-89FD-72AACAF7D347}" type="presParOf" srcId="{F9E50872-2FD1-4BA8-B509-3A72E11A507C}" destId="{D9BC6A6B-8D4A-4096-B86E-36F1846DF5DA}" srcOrd="1" destOrd="0" presId="urn:microsoft.com/office/officeart/2018/2/layout/IconLabelList"/>
    <dgm:cxn modelId="{0AA5007F-7DD1-4071-AFD5-A7B2D2445AE0}" type="presParOf" srcId="{F9E50872-2FD1-4BA8-B509-3A72E11A507C}" destId="{A1467C02-96F9-4E08-BA91-8F56B11CF3CC}" srcOrd="2" destOrd="0" presId="urn:microsoft.com/office/officeart/2018/2/layout/IconLabelList"/>
    <dgm:cxn modelId="{A988D520-2138-4320-AD35-91F8DB2C474F}" type="presParOf" srcId="{A1467C02-96F9-4E08-BA91-8F56B11CF3CC}" destId="{CDA4A0E3-37D6-4E6F-9338-7A4DD773CB1E}" srcOrd="0" destOrd="0" presId="urn:microsoft.com/office/officeart/2018/2/layout/IconLabelList"/>
    <dgm:cxn modelId="{220F54F9-F015-45C0-A0F2-84621B782B29}" type="presParOf" srcId="{A1467C02-96F9-4E08-BA91-8F56B11CF3CC}" destId="{8E97C614-9B7B-4AC6-9C37-6FB7F7353F64}" srcOrd="1" destOrd="0" presId="urn:microsoft.com/office/officeart/2018/2/layout/IconLabelList"/>
    <dgm:cxn modelId="{019B9802-5464-4814-AA8D-78DA726ACE2B}" type="presParOf" srcId="{A1467C02-96F9-4E08-BA91-8F56B11CF3CC}" destId="{CFAF5F03-885F-4E77-9404-1C1EAB68870B}" srcOrd="2" destOrd="0" presId="urn:microsoft.com/office/officeart/2018/2/layout/IconLabelList"/>
    <dgm:cxn modelId="{803EE0A4-B58E-4C97-9296-5EE00FCDFA57}" type="presParOf" srcId="{F9E50872-2FD1-4BA8-B509-3A72E11A507C}" destId="{5DD366F1-7345-4127-BC8D-EC768B14BC04}" srcOrd="3" destOrd="0" presId="urn:microsoft.com/office/officeart/2018/2/layout/IconLabelList"/>
    <dgm:cxn modelId="{5EA938A8-F272-46E0-AC9D-68CD5DB65A9E}" type="presParOf" srcId="{F9E50872-2FD1-4BA8-B509-3A72E11A507C}" destId="{954DCC99-3A56-4231-A80C-BA180692E7AA}" srcOrd="4" destOrd="0" presId="urn:microsoft.com/office/officeart/2018/2/layout/IconLabelList"/>
    <dgm:cxn modelId="{2B61630E-9D9A-44FA-8699-D32A8907FBC5}" type="presParOf" srcId="{954DCC99-3A56-4231-A80C-BA180692E7AA}" destId="{7CA14C2E-194B-44D1-9B50-6713D9380891}" srcOrd="0" destOrd="0" presId="urn:microsoft.com/office/officeart/2018/2/layout/IconLabelList"/>
    <dgm:cxn modelId="{69733561-A7DC-45B8-AF04-925AF7DB9329}" type="presParOf" srcId="{954DCC99-3A56-4231-A80C-BA180692E7AA}" destId="{CFFEA161-DF2A-4CA5-A113-78A6A77ABE3E}" srcOrd="1" destOrd="0" presId="urn:microsoft.com/office/officeart/2018/2/layout/IconLabelList"/>
    <dgm:cxn modelId="{DE56E6A0-FB24-4773-8207-5F87AE961E40}" type="presParOf" srcId="{954DCC99-3A56-4231-A80C-BA180692E7AA}" destId="{FA75AC2C-0FFE-4700-87D1-741DD78E191C}" srcOrd="2" destOrd="0" presId="urn:microsoft.com/office/officeart/2018/2/layout/IconLabelList"/>
    <dgm:cxn modelId="{4FD28810-CECC-4228-9611-4F60EF017A5E}" type="presParOf" srcId="{F9E50872-2FD1-4BA8-B509-3A72E11A507C}" destId="{779486FE-9B0D-4225-AB5F-D6FE43E8CF99}" srcOrd="5" destOrd="0" presId="urn:microsoft.com/office/officeart/2018/2/layout/IconLabelList"/>
    <dgm:cxn modelId="{C41CA89B-BD08-466D-B381-8A447F0E9511}" type="presParOf" srcId="{F9E50872-2FD1-4BA8-B509-3A72E11A507C}" destId="{63BAFF53-4955-4150-9B5D-D141347333D1}" srcOrd="6" destOrd="0" presId="urn:microsoft.com/office/officeart/2018/2/layout/IconLabelList"/>
    <dgm:cxn modelId="{5D3CC615-B920-4755-A114-EFCE215DC56F}" type="presParOf" srcId="{63BAFF53-4955-4150-9B5D-D141347333D1}" destId="{54F2D95F-1573-438E-9969-10E4ED5FA148}" srcOrd="0" destOrd="0" presId="urn:microsoft.com/office/officeart/2018/2/layout/IconLabelList"/>
    <dgm:cxn modelId="{6DCEBF69-6EBD-4392-B12B-1A90ECF91B79}" type="presParOf" srcId="{63BAFF53-4955-4150-9B5D-D141347333D1}" destId="{58CE156C-7827-4F25-B624-044AEFC3F9EB}" srcOrd="1" destOrd="0" presId="urn:microsoft.com/office/officeart/2018/2/layout/IconLabelList"/>
    <dgm:cxn modelId="{6CCAA94A-A767-46D6-B02E-CE7A1E3EC235}" type="presParOf" srcId="{63BAFF53-4955-4150-9B5D-D141347333D1}" destId="{C309111E-2D4B-474E-A72E-E4492687E8C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102DA-32BB-4D4C-9A41-23568725C3FA}">
      <dsp:nvSpPr>
        <dsp:cNvPr id="0" name=""/>
        <dsp:cNvSpPr/>
      </dsp:nvSpPr>
      <dsp:spPr>
        <a:xfrm>
          <a:off x="930393" y="797411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23168-49EF-4CF4-A412-8F636ED1BE34}">
      <dsp:nvSpPr>
        <dsp:cNvPr id="0" name=""/>
        <dsp:cNvSpPr/>
      </dsp:nvSpPr>
      <dsp:spPr>
        <a:xfrm>
          <a:off x="0" y="2009150"/>
          <a:ext cx="1800000" cy="1532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n-lt"/>
              <a:cs typeface="Arial" panose="020B0604020202020204" pitchFamily="34" charset="0"/>
            </a:rPr>
            <a:t>Плохая связь системы профессионально-технического образования с рынком труда, как с текущим, так и с прогнозируемым.</a:t>
          </a:r>
          <a:endParaRPr lang="en-US" sz="1400" kern="1200" dirty="0">
            <a:latin typeface="+mn-lt"/>
          </a:endParaRPr>
        </a:p>
      </dsp:txBody>
      <dsp:txXfrm>
        <a:off x="0" y="2009150"/>
        <a:ext cx="1800000" cy="1532941"/>
      </dsp:txXfrm>
    </dsp:sp>
    <dsp:sp modelId="{CDA4A0E3-37D6-4E6F-9338-7A4DD773CB1E}">
      <dsp:nvSpPr>
        <dsp:cNvPr id="0" name=""/>
        <dsp:cNvSpPr/>
      </dsp:nvSpPr>
      <dsp:spPr>
        <a:xfrm>
          <a:off x="3795300" y="797411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F5F03-885F-4E77-9404-1C1EAB68870B}">
      <dsp:nvSpPr>
        <dsp:cNvPr id="0" name=""/>
        <dsp:cNvSpPr/>
      </dsp:nvSpPr>
      <dsp:spPr>
        <a:xfrm>
          <a:off x="2550393" y="2020984"/>
          <a:ext cx="3299814" cy="1532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n-lt"/>
              <a:cs typeface="Arial" panose="020B0604020202020204" pitchFamily="34" charset="0"/>
            </a:rPr>
            <a:t>Низкое качество системы ПТО, обусловленное: слабой методологией обучения, проблемами управления в подсекторе и низким качеством учебно-методической среды в учреждениях профессионального и профессионально-технического образования.</a:t>
          </a:r>
          <a:endParaRPr lang="en-US" sz="1400" kern="1200" dirty="0">
            <a:latin typeface="+mn-lt"/>
          </a:endParaRPr>
        </a:p>
      </dsp:txBody>
      <dsp:txXfrm>
        <a:off x="2550393" y="2020984"/>
        <a:ext cx="3299814" cy="1532941"/>
      </dsp:txXfrm>
    </dsp:sp>
    <dsp:sp modelId="{7CA14C2E-194B-44D1-9B50-6713D9380891}">
      <dsp:nvSpPr>
        <dsp:cNvPr id="0" name=""/>
        <dsp:cNvSpPr/>
      </dsp:nvSpPr>
      <dsp:spPr>
        <a:xfrm>
          <a:off x="6660207" y="797411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5AC2C-0FFE-4700-87D1-741DD78E191C}">
      <dsp:nvSpPr>
        <dsp:cNvPr id="0" name=""/>
        <dsp:cNvSpPr/>
      </dsp:nvSpPr>
      <dsp:spPr>
        <a:xfrm>
          <a:off x="6442263" y="2020984"/>
          <a:ext cx="1800000" cy="1532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n-lt"/>
              <a:cs typeface="Arial" panose="020B0604020202020204" pitchFamily="34" charset="0"/>
            </a:rPr>
            <a:t>Закрытые пути между начальным и средним ПТО и, следовательно, ограниченная мобильность вверх для тех, кто учится на начальном уровне. </a:t>
          </a:r>
          <a:endParaRPr lang="en-US" sz="1400" kern="1200" dirty="0">
            <a:latin typeface="+mn-lt"/>
          </a:endParaRPr>
        </a:p>
      </dsp:txBody>
      <dsp:txXfrm>
        <a:off x="6442263" y="2020984"/>
        <a:ext cx="1800000" cy="1532941"/>
      </dsp:txXfrm>
    </dsp:sp>
    <dsp:sp modelId="{54F2D95F-1573-438E-9969-10E4ED5FA148}">
      <dsp:nvSpPr>
        <dsp:cNvPr id="0" name=""/>
        <dsp:cNvSpPr/>
      </dsp:nvSpPr>
      <dsp:spPr>
        <a:xfrm>
          <a:off x="8775207" y="797411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9111E-2D4B-474E-A72E-E4492687E8CC}">
      <dsp:nvSpPr>
        <dsp:cNvPr id="0" name=""/>
        <dsp:cNvSpPr/>
      </dsp:nvSpPr>
      <dsp:spPr>
        <a:xfrm>
          <a:off x="8475939" y="1987674"/>
          <a:ext cx="1800000" cy="1532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n-lt"/>
              <a:cs typeface="Arial" panose="020B0604020202020204" pitchFamily="34" charset="0"/>
            </a:rPr>
            <a:t>Ограниченное участие молодежи в системе ПТО</a:t>
          </a:r>
          <a:endParaRPr lang="en-US" sz="1400" kern="1200" dirty="0">
            <a:latin typeface="+mn-lt"/>
          </a:endParaRPr>
        </a:p>
      </dsp:txBody>
      <dsp:txXfrm>
        <a:off x="8475939" y="1987674"/>
        <a:ext cx="1800000" cy="1532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2E77F2-6575-44D2-B2ED-CB6CFDC2A1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269EB2-96B2-475C-BBE5-C9DC637981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EEBBF7-5CE4-486E-A8B9-638560AE5660}" type="datetimeFigureOut">
              <a:rPr lang="en-PH" smtClean="0"/>
              <a:t>01/11/2024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839D9C-F350-4E9C-8B5B-4B435EDD36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E6F05-A519-499C-94F9-96FEF7FB5B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2ADB7D-DAB7-4C56-9F79-AB8C4588757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3291007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3B2CE4-751F-0643-B4A7-F864325DF021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49113F-0DCE-7D40-9684-257778C5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0749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4A903-D270-4BF2-87B0-A14A9433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5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D5146-A459-422C-B537-6C065C34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8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6814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7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08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6118" y="1014413"/>
            <a:ext cx="5791284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16A314-FD99-4353-820B-236C95EC4D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05643" y="1014413"/>
            <a:ext cx="5791284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6F1F82-4893-3C4B-A120-B0797AA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47" y="5170"/>
            <a:ext cx="1047152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7599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315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47" y="5170"/>
            <a:ext cx="1047152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864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7840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6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7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8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47D4797B-8168-6105-12A8-50261F66E9D9}"/>
              </a:ext>
            </a:extLst>
          </p:cNvPr>
          <p:cNvSpPr/>
          <p:nvPr userDrawn="1"/>
        </p:nvSpPr>
        <p:spPr>
          <a:xfrm rot="5400000">
            <a:off x="1926654" y="382631"/>
            <a:ext cx="365125" cy="486833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800"/>
          </a:p>
        </p:txBody>
      </p:sp>
    </p:spTree>
    <p:extLst>
      <p:ext uri="{BB962C8B-B14F-4D97-AF65-F5344CB8AC3E}">
        <p14:creationId xmlns:p14="http://schemas.microsoft.com/office/powerpoint/2010/main" val="41434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9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3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01/11/2024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C258EAE-5598-23A8-E4AF-0820F64236D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751" y="78454"/>
            <a:ext cx="1173611" cy="836441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F4BD1803-8163-8551-FE06-927CB446B17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997432" y="5944862"/>
            <a:ext cx="889193" cy="6668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48D6F-AAFC-06AA-9577-AB618C87E56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798888" y="6672580"/>
            <a:ext cx="46164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PUBLIC. This information is being disclosed to the public in accordance with ADB’s Access to Information Policy.</a:t>
            </a:r>
          </a:p>
        </p:txBody>
      </p:sp>
    </p:spTree>
    <p:extLst>
      <p:ext uri="{BB962C8B-B14F-4D97-AF65-F5344CB8AC3E}">
        <p14:creationId xmlns:p14="http://schemas.microsoft.com/office/powerpoint/2010/main" val="127164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73" r:id="rId12"/>
    <p:sldLayoutId id="2147483661" r:id="rId13"/>
    <p:sldLayoutId id="214748366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BCA4488-F779-4E6E-9E24-B3E6931BE8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0222" r="55633" b="17018"/>
          <a:stretch/>
        </p:blipFill>
        <p:spPr>
          <a:xfrm>
            <a:off x="6486176" y="0"/>
            <a:ext cx="4181825" cy="6858000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A3964706-0C58-4567-BF66-CA88E3189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3211" y="375773"/>
            <a:ext cx="759788" cy="7597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94A92E-0734-37B8-1297-F704C6F20D92}"/>
              </a:ext>
            </a:extLst>
          </p:cNvPr>
          <p:cNvSpPr txBox="1"/>
          <p:nvPr/>
        </p:nvSpPr>
        <p:spPr>
          <a:xfrm>
            <a:off x="1254642" y="1360967"/>
            <a:ext cx="531627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" marR="0" indent="-190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0000FF"/>
                </a:solidFill>
                <a:effectLst/>
                <a:ea typeface="ADLaM Display" panose="02010000000000000000" pitchFamily="2" charset="0"/>
                <a:cs typeface="ADLaM Display" panose="02010000000000000000" pitchFamily="2" charset="0"/>
              </a:rPr>
              <a:t>Профессиональное образование и качественные рабочие места для устойчивого экономического развития</a:t>
            </a:r>
            <a:endParaRPr lang="en-US" sz="3200" dirty="0">
              <a:solidFill>
                <a:srgbClr val="0000FF"/>
              </a:solidFill>
              <a:effectLst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endParaRPr lang="en-US" sz="2800" b="1" kern="100" dirty="0">
              <a:solidFill>
                <a:srgbClr val="0000FF"/>
              </a:solidFill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endParaRPr lang="en-US" sz="2800" b="1" kern="100" dirty="0">
              <a:solidFill>
                <a:srgbClr val="0000FF"/>
              </a:solidFill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ru-RU" sz="2000" dirty="0" err="1">
                <a:ea typeface="ADLaM Display" panose="02010000000000000000" pitchFamily="2" charset="0"/>
                <a:cs typeface="ADLaM Display" panose="02010000000000000000" pitchFamily="2" charset="0"/>
              </a:rPr>
              <a:t>Бактыгуль</a:t>
            </a:r>
            <a:r>
              <a:rPr lang="ru-RU" sz="2000" dirty="0"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ru-RU" sz="2000" dirty="0" err="1">
                <a:ea typeface="ADLaM Display" panose="02010000000000000000" pitchFamily="2" charset="0"/>
                <a:cs typeface="ADLaM Display" panose="02010000000000000000" pitchFamily="2" charset="0"/>
              </a:rPr>
              <a:t>Омурзакова</a:t>
            </a:r>
            <a:r>
              <a:rPr lang="en-US" sz="2000" dirty="0">
                <a:ea typeface="ADLaM Display" panose="02010000000000000000" pitchFamily="2" charset="0"/>
                <a:cs typeface="ADLaM Display" panose="02010000000000000000" pitchFamily="2" charset="0"/>
              </a:rPr>
              <a:t>, </a:t>
            </a:r>
          </a:p>
          <a:p>
            <a:r>
              <a:rPr lang="ru-RU" sz="2000" dirty="0">
                <a:ea typeface="ADLaM Display" panose="02010000000000000000" pitchFamily="2" charset="0"/>
                <a:cs typeface="ADLaM Display" panose="02010000000000000000" pitchFamily="2" charset="0"/>
              </a:rPr>
              <a:t>Специалист по проектам </a:t>
            </a:r>
            <a:r>
              <a:rPr lang="ru-RU" sz="2000" dirty="0" err="1">
                <a:ea typeface="ADLaM Display" panose="02010000000000000000" pitchFamily="2" charset="0"/>
                <a:cs typeface="ADLaM Display" panose="02010000000000000000" pitchFamily="2" charset="0"/>
              </a:rPr>
              <a:t>соц</a:t>
            </a:r>
            <a:r>
              <a:rPr lang="ru-RU" sz="2000" dirty="0">
                <a:ea typeface="ADLaM Display" panose="02010000000000000000" pitchFamily="2" charset="0"/>
                <a:cs typeface="ADLaM Display" panose="02010000000000000000" pitchFamily="2" charset="0"/>
              </a:rPr>
              <a:t> сектора</a:t>
            </a:r>
            <a:endParaRPr lang="en-US" sz="2000" dirty="0"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en-US" sz="2000" dirty="0">
                <a:ea typeface="ADLaM Display" panose="02010000000000000000" pitchFamily="2" charset="0"/>
                <a:cs typeface="ADLaM Display" panose="02010000000000000000" pitchFamily="2" charset="0"/>
              </a:rPr>
              <a:t>4 </a:t>
            </a:r>
            <a:r>
              <a:rPr lang="ru-RU" sz="2000" dirty="0">
                <a:ea typeface="ADLaM Display" panose="02010000000000000000" pitchFamily="2" charset="0"/>
                <a:cs typeface="ADLaM Display" panose="02010000000000000000" pitchFamily="2" charset="0"/>
              </a:rPr>
              <a:t>ноября</a:t>
            </a:r>
            <a:r>
              <a:rPr lang="en-US" sz="2000" dirty="0">
                <a:ea typeface="ADLaM Display" panose="02010000000000000000" pitchFamily="2" charset="0"/>
                <a:cs typeface="ADLaM Display" panose="020100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50392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EB1E87-93AC-AD23-86BF-68746A09DE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3794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18D061-E426-68FF-2905-9F850BDE9CCF}"/>
              </a:ext>
            </a:extLst>
          </p:cNvPr>
          <p:cNvSpPr txBox="1"/>
          <p:nvPr/>
        </p:nvSpPr>
        <p:spPr>
          <a:xfrm>
            <a:off x="871870" y="421487"/>
            <a:ext cx="4114800" cy="4113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Инклюзивная</a:t>
            </a:r>
            <a:r>
              <a:rPr lang="en-US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программа</a:t>
            </a:r>
            <a:r>
              <a:rPr lang="ru-RU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 </a:t>
            </a:r>
            <a:r>
              <a:rPr lang="ru-RU" sz="3600" dirty="0">
                <a:solidFill>
                  <a:srgbClr val="0000FF"/>
                </a:solidFill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ПТО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 -</a:t>
            </a:r>
            <a:r>
              <a:rPr lang="en-US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для</a:t>
            </a:r>
            <a:r>
              <a:rPr lang="en-US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создания</a:t>
            </a:r>
            <a:r>
              <a:rPr lang="en-US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равных</a:t>
            </a:r>
            <a:r>
              <a:rPr lang="en-US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возможностей</a:t>
            </a:r>
            <a:r>
              <a:rPr lang="en-US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 в </a:t>
            </a:r>
            <a:r>
              <a:rPr lang="en-US" sz="36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проф</a:t>
            </a:r>
            <a:r>
              <a:rPr lang="ru-RU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тех</a:t>
            </a:r>
            <a:r>
              <a:rPr lang="en-US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образовании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ea typeface="ADLaM Display" panose="0201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DF31EF-50BE-C312-4702-27687E55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7D0C6CEF-3F30-5644-AEEC-4228C0B92182}" type="slidenum">
              <a:rPr lang="en-US">
                <a:solidFill>
                  <a:schemeClr val="bg1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417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27709F-4F93-410C-90F6-71DA1EF2182C}"/>
              </a:ext>
            </a:extLst>
          </p:cNvPr>
          <p:cNvSpPr txBox="1"/>
          <p:nvPr/>
        </p:nvSpPr>
        <p:spPr>
          <a:xfrm>
            <a:off x="1981201" y="4609812"/>
            <a:ext cx="4244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/>
              <a:t>Рахмат</a:t>
            </a:r>
            <a:r>
              <a:rPr lang="ru-RU" sz="4800" dirty="0"/>
              <a:t>!</a:t>
            </a:r>
            <a:endParaRPr lang="en-US" sz="48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FF602E8-A5B5-4F6F-BDA1-85E8D769C6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0222" r="55633" b="17018"/>
          <a:stretch/>
        </p:blipFill>
        <p:spPr>
          <a:xfrm>
            <a:off x="6486176" y="0"/>
            <a:ext cx="41818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BED856-D771-76F3-D108-5BC87A8E77F5}"/>
              </a:ext>
            </a:extLst>
          </p:cNvPr>
          <p:cNvSpPr txBox="1"/>
          <p:nvPr/>
        </p:nvSpPr>
        <p:spPr>
          <a:xfrm>
            <a:off x="808073" y="1417191"/>
            <a:ext cx="603929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"Устойчивое развитие — это равновесие между экономическим ростом, социальной справедливостью и охраной окружающей среды."</a:t>
            </a:r>
            <a:r>
              <a:rPr lang="ru-RU" sz="3200" dirty="0">
                <a:solidFill>
                  <a:srgbClr val="0000FF"/>
                </a:solidFill>
              </a:rPr>
              <a:t> 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79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7F66-5B33-C05E-E7B1-581FA4A9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498" y="365126"/>
            <a:ext cx="9950302" cy="76192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+mn-lt"/>
                <a:ea typeface="ADLaM Display" panose="02010000000000000000" pitchFamily="2" charset="0"/>
                <a:cs typeface="ADLaM Display" panose="02010000000000000000" pitchFamily="2" charset="0"/>
              </a:rPr>
              <a:t>Стратегия региона/страны</a:t>
            </a:r>
            <a:endParaRPr lang="en-US" sz="3200" b="1" dirty="0">
              <a:solidFill>
                <a:srgbClr val="0000FF"/>
              </a:solidFill>
              <a:latin typeface="+mn-lt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2BB10-0BCE-8C2E-99A8-C9202B644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052"/>
            <a:ext cx="10515600" cy="5049911"/>
          </a:xfrm>
        </p:spPr>
        <p:txBody>
          <a:bodyPr>
            <a:normAutofit/>
          </a:bodyPr>
          <a:lstStyle/>
          <a:p>
            <a:pPr rtl="0">
              <a:buFont typeface="Wingdings" panose="05000000000000000000" pitchFamily="2" charset="2"/>
              <a:buChar char="§"/>
            </a:pPr>
            <a:r>
              <a:rPr lang="ru-RU" sz="2200" dirty="0">
                <a:ea typeface="ADLaM Display" panose="02010000000000000000" pitchFamily="2" charset="0"/>
                <a:cs typeface="ADLaM Display" panose="02010000000000000000" pitchFamily="2" charset="0"/>
              </a:rPr>
              <a:t>В 2023 году в Азиатско-Тихоокеанском регионе сохранятся высокие темпы экономического роста, при этом экономика развивающихся стран региона увеличится на 5% (АБР); на регион приходится 70% глобального роста в 2023 году (МВФ)</a:t>
            </a:r>
          </a:p>
          <a:p>
            <a:pPr rtl="0">
              <a:buFont typeface="Wingdings" panose="05000000000000000000" pitchFamily="2" charset="2"/>
              <a:buChar char="§"/>
            </a:pPr>
            <a:r>
              <a:rPr lang="ru-RU" sz="2200" dirty="0">
                <a:ea typeface="ADLaM Display" panose="02010000000000000000" pitchFamily="2" charset="0"/>
                <a:cs typeface="ADLaM Display" panose="02010000000000000000" pitchFamily="2" charset="0"/>
              </a:rPr>
              <a:t>Инвестиции в развитие человеческого капитала лежат в основе долгосрочного повышения производительности и дальнейшего сокращения бедности</a:t>
            </a:r>
          </a:p>
          <a:p>
            <a:pPr rtl="0">
              <a:buFont typeface="Wingdings" panose="05000000000000000000" pitchFamily="2" charset="2"/>
              <a:buChar char="§"/>
            </a:pPr>
            <a:r>
              <a:rPr lang="ru-RU" sz="2200" dirty="0">
                <a:ea typeface="ADLaM Display" panose="02010000000000000000" pitchFamily="2" charset="0"/>
                <a:cs typeface="ADLaM Display" panose="02010000000000000000" pitchFamily="2" charset="0"/>
              </a:rPr>
              <a:t>Акцент на таланты и навыки более высокого порядка, включая цифровые навыки</a:t>
            </a:r>
          </a:p>
          <a:p>
            <a:pPr rtl="0">
              <a:buFont typeface="Wingdings" panose="05000000000000000000" pitchFamily="2" charset="2"/>
              <a:buChar char="§"/>
            </a:pPr>
            <a:r>
              <a:rPr lang="ru-RU" sz="2200" dirty="0">
                <a:ea typeface="ADLaM Display" panose="02010000000000000000" pitchFamily="2" charset="0"/>
                <a:cs typeface="ADLaM Display" panose="02010000000000000000" pitchFamily="2" charset="0"/>
              </a:rPr>
              <a:t>Странам предлагается рассмотреть возможность переосмысления образования для подготовки к будущим преобразованиям</a:t>
            </a:r>
            <a:endParaRPr lang="en-US" sz="2200" dirty="0">
              <a:solidFill>
                <a:srgbClr val="0070C0"/>
              </a:solidFill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spcBef>
                <a:spcPts val="0"/>
              </a:spcBef>
              <a:buSzTx/>
              <a:buNone/>
            </a:pPr>
            <a:r>
              <a:rPr lang="ru-RU" sz="2800" b="1" i="1" dirty="0">
                <a:solidFill>
                  <a:srgbClr val="0000FF"/>
                </a:solidFill>
                <a:ea typeface="ADLaM Display" panose="02010000000000000000" pitchFamily="2" charset="0"/>
                <a:cs typeface="ADLaM Display" panose="02010000000000000000" pitchFamily="2" charset="0"/>
              </a:rPr>
              <a:t>Но</a:t>
            </a:r>
            <a:endParaRPr lang="en-US" sz="2800" b="1" i="1" dirty="0">
              <a:solidFill>
                <a:srgbClr val="0000FF"/>
              </a:solidFill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just">
              <a:spcBef>
                <a:spcPts val="0"/>
              </a:spcBef>
              <a:buSzTx/>
              <a:buNone/>
            </a:pPr>
            <a:r>
              <a:rPr lang="ru-RU" sz="2200" dirty="0">
                <a:solidFill>
                  <a:srgbClr val="0000FF"/>
                </a:solidFill>
                <a:ea typeface="ADLaM Display" panose="02010000000000000000" pitchFamily="2" charset="0"/>
                <a:cs typeface="ADLaM Display" panose="02010000000000000000" pitchFamily="2" charset="0"/>
              </a:rPr>
              <a:t>Предстоит решить множество проблем - отсутствие надлежащего качества и актуальности образования, давление изменения климата, приоритеты </a:t>
            </a:r>
            <a:r>
              <a:rPr lang="ru-RU" sz="2200" dirty="0" err="1">
                <a:solidFill>
                  <a:srgbClr val="0000FF"/>
                </a:solidFill>
                <a:ea typeface="ADLaM Display" panose="02010000000000000000" pitchFamily="2" charset="0"/>
                <a:cs typeface="ADLaM Display" panose="02010000000000000000" pitchFamily="2" charset="0"/>
              </a:rPr>
              <a:t>цифровизации</a:t>
            </a:r>
            <a:r>
              <a:rPr lang="ru-RU" sz="2200" dirty="0">
                <a:solidFill>
                  <a:srgbClr val="0000FF"/>
                </a:solidFill>
                <a:ea typeface="ADLaM Display" panose="02010000000000000000" pitchFamily="2" charset="0"/>
                <a:cs typeface="ADLaM Display" panose="02010000000000000000" pitchFamily="2" charset="0"/>
              </a:rPr>
              <a:t>, изменение характера неравенства и диспропорций.</a:t>
            </a:r>
            <a:endParaRPr lang="en-US" sz="2200" dirty="0">
              <a:solidFill>
                <a:srgbClr val="0000FF"/>
              </a:solidFill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C19E7-A4BE-BB7E-24F4-0EE4AAE9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96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BB9BE-15B8-7629-F904-6600CA2A5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642" y="365125"/>
            <a:ext cx="10099157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Основные проблемы </a:t>
            </a:r>
            <a:r>
              <a:rPr lang="ru-RU" sz="3200" b="1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профтех</a:t>
            </a:r>
            <a:r>
              <a:rPr lang="ru-RU" sz="32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образования (ПТО) в КР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3D951C-9827-78BB-1429-EC36CA1160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0920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081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C9A71-9892-47E4-DF2C-25436A66B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33" y="365126"/>
            <a:ext cx="9971567" cy="71939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профессионально-технических учреждений в КР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32CAF-C3E5-6D03-6BA7-547F1E09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45A4011-A296-1846-8E3C-AF992FB4F9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677119"/>
              </p:ext>
            </p:extLst>
          </p:nvPr>
        </p:nvGraphicFramePr>
        <p:xfrm>
          <a:off x="276447" y="1222744"/>
          <a:ext cx="11568223" cy="455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944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449F0-CEAC-8DE4-64B7-4BD0B7C85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172" y="365125"/>
            <a:ext cx="10056628" cy="1325563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Выпускники ПТО </a:t>
            </a:r>
            <a:r>
              <a:rPr lang="en-GB" sz="3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1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en-GB" sz="3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GB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4D28A-A0BD-CE82-72E4-24E269C69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AEF4B037-A6BC-754E-9C05-3FDC206A68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100500"/>
              </p:ext>
            </p:extLst>
          </p:nvPr>
        </p:nvGraphicFramePr>
        <p:xfrm>
          <a:off x="838200" y="1137684"/>
          <a:ext cx="10515600" cy="5039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249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44B1C0D-9665-2983-232E-D95CC154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014" y="659219"/>
            <a:ext cx="10600660" cy="518868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кредитования АБР в сфере образования по подсекторам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F2DB3E8-38A1-1820-830A-032927AE37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528587"/>
              </p:ext>
            </p:extLst>
          </p:nvPr>
        </p:nvGraphicFramePr>
        <p:xfrm>
          <a:off x="862757" y="1839433"/>
          <a:ext cx="4787415" cy="3689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F29211-8FB1-60D8-28FD-32508BE6E3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788481"/>
              </p:ext>
            </p:extLst>
          </p:nvPr>
        </p:nvGraphicFramePr>
        <p:xfrm>
          <a:off x="6223792" y="1744133"/>
          <a:ext cx="4680769" cy="3784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9AD3A23-020B-F770-9897-5058D49FA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408" y="5730950"/>
            <a:ext cx="8258188" cy="25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4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EF361-5FEC-DA5C-441C-0957324E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вклад АБР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F4674-3CD8-CD69-137F-ADAEA50E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1406CA-30F3-C439-6841-929B9D18DE8F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838200" y="1825625"/>
            <a:ext cx="4382386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1997-2023 - $186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$19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Программные займы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$63.9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Проектные займы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$37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Гранты на реформу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$60.6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Гранты на проекты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$6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Гранты через других доноров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pPr marL="57150" indent="0">
              <a:lnSpc>
                <a:spcPct val="90000"/>
              </a:lnSpc>
              <a:spcAft>
                <a:spcPts val="600"/>
              </a:spcAft>
              <a:buNone/>
            </a:pPr>
            <a:endParaRPr lang="en-US" sz="2200" dirty="0"/>
          </a:p>
        </p:txBody>
      </p:sp>
      <p:graphicFrame>
        <p:nvGraphicFramePr>
          <p:cNvPr id="7" name="Content Placeholder 6" title="Chart">
            <a:extLst>
              <a:ext uri="{FF2B5EF4-FFF2-40B4-BE49-F238E27FC236}">
                <a16:creationId xmlns:a16="http://schemas.microsoft.com/office/drawing/2014/main" id="{A3461C56-BBB2-8536-739D-665580223FE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48651591"/>
              </p:ext>
            </p:extLst>
          </p:nvPr>
        </p:nvGraphicFramePr>
        <p:xfrm>
          <a:off x="4933507" y="903767"/>
          <a:ext cx="6900530" cy="527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752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BC769-599B-8734-5342-1FFA6A2F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>
              <a:spcAft>
                <a:spcPts val="0"/>
              </a:spcAft>
            </a:pPr>
            <a:r>
              <a:rPr lang="en-US" sz="3400" b="1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Список проектов АБР в образование КР</a:t>
            </a:r>
            <a:br>
              <a:rPr lang="en-US" sz="3400" i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endParaRPr lang="en-US" sz="3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6422E9A-A683-77FD-6696-D23DEF991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6678" y="691116"/>
            <a:ext cx="7381498" cy="53214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9CD87-88BF-9CB0-932A-168664D7B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8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7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7A531B8-4827-4A74-16C1-2A33DC89A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5CD939-D1B7-F20D-41B6-2ED9CA651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10E905-24C1-0E11-9911-5E4216BCF5F2}"/>
              </a:ext>
            </a:extLst>
          </p:cNvPr>
          <p:cNvSpPr txBox="1"/>
          <p:nvPr/>
        </p:nvSpPr>
        <p:spPr>
          <a:xfrm>
            <a:off x="4242391" y="725494"/>
            <a:ext cx="4848446" cy="11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buSzPts val="1000"/>
              <a:tabLst>
                <a:tab pos="914400" algn="l"/>
              </a:tabLst>
            </a:pPr>
            <a:r>
              <a:rPr lang="ru-RU" sz="16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Зеленые технологии</a:t>
            </a:r>
            <a:r>
              <a:rPr lang="en-US" sz="16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+ </a:t>
            </a:r>
            <a:r>
              <a:rPr lang="ru-RU" sz="1600" b="1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цифровые решения </a:t>
            </a:r>
            <a:r>
              <a:rPr lang="ru-RU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могут способствовать развитию инноваций, что приведет к появлению новых должностей, требующих сочетания обоих наборов навыков.</a:t>
            </a:r>
            <a:endParaRPr lang="en-US" sz="1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3243D3-0AE8-1CD7-E904-FF27D55339E1}"/>
              </a:ext>
            </a:extLst>
          </p:cNvPr>
          <p:cNvSpPr txBox="1"/>
          <p:nvPr/>
        </p:nvSpPr>
        <p:spPr>
          <a:xfrm>
            <a:off x="5199320" y="3824182"/>
            <a:ext cx="28388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Зеленые технологии </a:t>
            </a: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цифровые навыки +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образование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имеют большое значение, так как выпускники должны получить эти компетенции, чтобы соответствовать будущим требованиям рынка труда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2134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66B405F29604D8806A89015DAB3D8" ma:contentTypeVersion="15" ma:contentTypeDescription="Create a new document." ma:contentTypeScope="" ma:versionID="06dce7687badabe729269451277cd91c">
  <xsd:schema xmlns:xsd="http://www.w3.org/2001/XMLSchema" xmlns:xs="http://www.w3.org/2001/XMLSchema" xmlns:p="http://schemas.microsoft.com/office/2006/metadata/properties" xmlns:ns2="dee8a1c6-771d-4d9c-9571-8703dcb7a2c8" xmlns:ns3="40a2eef1-ec33-4405-b703-eacbc5b271e1" targetNamespace="http://schemas.microsoft.com/office/2006/metadata/properties" ma:root="true" ma:fieldsID="0d570fd4c31efda56f0a062a70639101" ns2:_="" ns3:_="">
    <xsd:import namespace="dee8a1c6-771d-4d9c-9571-8703dcb7a2c8"/>
    <xsd:import namespace="40a2eef1-ec33-4405-b703-eacbc5b271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8a1c6-771d-4d9c-9571-8703dcb7a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2eef1-ec33-4405-b703-eacbc5b271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2ce5cb6-c2cd-414f-af3e-463aad50b0ad}" ma:internalName="TaxCatchAll" ma:showField="CatchAllData" ma:web="40a2eef1-ec33-4405-b703-eacbc5b271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e8a1c6-771d-4d9c-9571-8703dcb7a2c8">
      <Terms xmlns="http://schemas.microsoft.com/office/infopath/2007/PartnerControls"/>
    </lcf76f155ced4ddcb4097134ff3c332f>
    <TaxCatchAll xmlns="40a2eef1-ec33-4405-b703-eacbc5b271e1" xsi:nil="true"/>
  </documentManagement>
</p:properties>
</file>

<file path=customXml/itemProps1.xml><?xml version="1.0" encoding="utf-8"?>
<ds:datastoreItem xmlns:ds="http://schemas.openxmlformats.org/officeDocument/2006/customXml" ds:itemID="{D898DC85-C67F-43A7-B6B4-90CA1E816A07}"/>
</file>

<file path=customXml/itemProps2.xml><?xml version="1.0" encoding="utf-8"?>
<ds:datastoreItem xmlns:ds="http://schemas.openxmlformats.org/officeDocument/2006/customXml" ds:itemID="{52CCF3BF-1EC6-4F7C-9641-633ED487C683}"/>
</file>

<file path=customXml/itemProps3.xml><?xml version="1.0" encoding="utf-8"?>
<ds:datastoreItem xmlns:ds="http://schemas.openxmlformats.org/officeDocument/2006/customXml" ds:itemID="{7B8220A3-A513-4FD4-B3E0-73EEE0E72513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6257</TotalTime>
  <Words>399</Words>
  <Application>Microsoft Office PowerPoint</Application>
  <PresentationFormat>Widescreen</PresentationFormat>
  <Paragraphs>52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ADLaM Display</vt:lpstr>
      <vt:lpstr>Arial</vt:lpstr>
      <vt:lpstr>Calibri</vt:lpstr>
      <vt:lpstr>Calibri Light</vt:lpstr>
      <vt:lpstr>Helvetica</vt:lpstr>
      <vt:lpstr>Wingdings</vt:lpstr>
      <vt:lpstr>Office 2013 - 2022 Theme</vt:lpstr>
      <vt:lpstr>PowerPoint Presentation</vt:lpstr>
      <vt:lpstr>Стратегия региона/страны</vt:lpstr>
      <vt:lpstr>Основные проблемы профтех образования (ПТО) в КР</vt:lpstr>
      <vt:lpstr>Количество профессионально-технических учреждений в КР</vt:lpstr>
      <vt:lpstr>Выпускники ПТО (тыс) </vt:lpstr>
      <vt:lpstr>PowerPoint Presentation</vt:lpstr>
      <vt:lpstr>Финансовый вклад АБР</vt:lpstr>
      <vt:lpstr>Список проектов АБР в образование КР  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Therese Ng</dc:creator>
  <cp:lastModifiedBy>Baktygul Omurzakova</cp:lastModifiedBy>
  <cp:revision>564</cp:revision>
  <cp:lastPrinted>2018-03-19T02:23:16Z</cp:lastPrinted>
  <dcterms:created xsi:type="dcterms:W3CDTF">2018-03-09T02:27:26Z</dcterms:created>
  <dcterms:modified xsi:type="dcterms:W3CDTF">2024-10-31T19:02:30Z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a389cf-beba-4bd0-8ff2-492d580e4d9c_Enabled">
    <vt:lpwstr>true</vt:lpwstr>
  </property>
  <property fmtid="{D5CDD505-2E9C-101B-9397-08002B2CF9AE}" pid="3" name="MSIP_Label_39a389cf-beba-4bd0-8ff2-492d580e4d9c_SetDate">
    <vt:lpwstr>2024-10-31T11:36:51Z</vt:lpwstr>
  </property>
  <property fmtid="{D5CDD505-2E9C-101B-9397-08002B2CF9AE}" pid="4" name="MSIP_Label_39a389cf-beba-4bd0-8ff2-492d580e4d9c_Method">
    <vt:lpwstr>Privileged</vt:lpwstr>
  </property>
  <property fmtid="{D5CDD505-2E9C-101B-9397-08002B2CF9AE}" pid="5" name="MSIP_Label_39a389cf-beba-4bd0-8ff2-492d580e4d9c_Name">
    <vt:lpwstr>Public</vt:lpwstr>
  </property>
  <property fmtid="{D5CDD505-2E9C-101B-9397-08002B2CF9AE}" pid="6" name="MSIP_Label_39a389cf-beba-4bd0-8ff2-492d580e4d9c_SiteId">
    <vt:lpwstr>9495d6bb-41c2-4c58-848f-92e52cf3d640</vt:lpwstr>
  </property>
  <property fmtid="{D5CDD505-2E9C-101B-9397-08002B2CF9AE}" pid="7" name="MSIP_Label_39a389cf-beba-4bd0-8ff2-492d580e4d9c_ActionId">
    <vt:lpwstr>7f9d3018-17f7-4afc-bdc7-687d063eec2e</vt:lpwstr>
  </property>
  <property fmtid="{D5CDD505-2E9C-101B-9397-08002B2CF9AE}" pid="8" name="MSIP_Label_39a389cf-beba-4bd0-8ff2-492d580e4d9c_ContentBits">
    <vt:lpwstr>2</vt:lpwstr>
  </property>
  <property fmtid="{D5CDD505-2E9C-101B-9397-08002B2CF9AE}" pid="9" name="ClassificationContentMarkingFooterLocations">
    <vt:lpwstr>Office 2013 - 2022 Theme:9</vt:lpwstr>
  </property>
  <property fmtid="{D5CDD505-2E9C-101B-9397-08002B2CF9AE}" pid="10" name="ClassificationContentMarkingFooterText">
    <vt:lpwstr>PUBLIC. This information is being disclosed to the public in accordance with ADB’s Access to Information Policy.</vt:lpwstr>
  </property>
  <property fmtid="{D5CDD505-2E9C-101B-9397-08002B2CF9AE}" pid="11" name="ContentTypeId">
    <vt:lpwstr>0x010100D8F66B405F29604D8806A89015DAB3D8</vt:lpwstr>
  </property>
</Properties>
</file>