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714" r:id="rId5"/>
  </p:sldMasterIdLst>
  <p:notesMasterIdLst>
    <p:notesMasterId r:id="rId13"/>
  </p:notesMasterIdLst>
  <p:handoutMasterIdLst>
    <p:handoutMasterId r:id="rId14"/>
  </p:handoutMasterIdLst>
  <p:sldIdLst>
    <p:sldId id="332" r:id="rId6"/>
    <p:sldId id="4134" r:id="rId7"/>
    <p:sldId id="4136" r:id="rId8"/>
    <p:sldId id="4126" r:id="rId9"/>
    <p:sldId id="4137" r:id="rId10"/>
    <p:sldId id="4128" r:id="rId11"/>
    <p:sldId id="4130" r:id="rId12"/>
  </p:sldIdLst>
  <p:sldSz cx="9906000" cy="6858000" type="A4"/>
  <p:notesSz cx="6808788" cy="9940925"/>
  <p:embeddedFontLst>
    <p:embeddedFont>
      <p:font typeface="Citi Sans Condensed" panose="020B0604020202020204" charset="0"/>
      <p:regular r:id="rId15"/>
      <p:italic r:id="rId16"/>
    </p:embeddedFont>
    <p:embeddedFont>
      <p:font typeface="Citi Sans Display" panose="020B0604020202020204" charset="0"/>
      <p:regular r:id="rId17"/>
      <p:bold r:id="rId18"/>
      <p:italic r:id="rId19"/>
      <p:boldItalic r:id="rId20"/>
    </p:embeddedFont>
    <p:embeddedFont>
      <p:font typeface="Citi Sans Text" panose="020B060402020202020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6023" userDrawn="1">
          <p15:clr>
            <a:srgbClr val="A4A3A4"/>
          </p15:clr>
        </p15:guide>
        <p15:guide id="4" pos="126" userDrawn="1">
          <p15:clr>
            <a:srgbClr val="A4A3A4"/>
          </p15:clr>
        </p15:guide>
        <p15:guide id="5" pos="6091" userDrawn="1">
          <p15:clr>
            <a:srgbClr val="A4A3A4"/>
          </p15:clr>
        </p15:guide>
        <p15:guide id="6" pos="6136" userDrawn="1">
          <p15:clr>
            <a:srgbClr val="A4A3A4"/>
          </p15:clr>
        </p15:guide>
        <p15:guide id="7" orient="horz" pos="1049" userDrawn="1">
          <p15:clr>
            <a:srgbClr val="A4A3A4"/>
          </p15:clr>
        </p15:guide>
        <p15:guide id="8" orient="horz" pos="709" userDrawn="1">
          <p15:clr>
            <a:srgbClr val="A4A3A4"/>
          </p15:clr>
        </p15:guide>
        <p15:guide id="9" orient="horz" pos="640" userDrawn="1">
          <p15:clr>
            <a:srgbClr val="A4A3A4"/>
          </p15:clr>
        </p15:guide>
        <p15:guide id="10" orient="horz" pos="572" userDrawn="1">
          <p15:clr>
            <a:srgbClr val="A4A3A4"/>
          </p15:clr>
        </p15:guide>
        <p15:guide id="11" orient="horz" pos="1729" userDrawn="1">
          <p15:clr>
            <a:srgbClr val="A4A3A4"/>
          </p15:clr>
        </p15:guide>
        <p15:guide id="12" orient="horz" pos="4224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2568" userDrawn="1">
          <p15:clr>
            <a:srgbClr val="A4A3A4"/>
          </p15:clr>
        </p15:guide>
        <p15:guide id="15" pos="2984" userDrawn="1">
          <p15:clr>
            <a:srgbClr val="A4A3A4"/>
          </p15:clr>
        </p15:guide>
        <p15:guide id="16" pos="3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B4C205-E728-ADAD-CA50-8C67254A2066}" name="Ponnusamy, Tamilselvan [OT-OPS NE]" initials="PT[ON" userId="S::tp00934@citi.com::ec224eaf-bcb0-4ec8-bb2b-dfa72dcbf44d" providerId="AD"/>
  <p188:author id="{1131A8CD-C79A-F82A-7795-54FD1073BCC2}" name="Zwick, Shaunna [OT-OPS]" initials="ZS[O" userId="S::SS04141@citi.com::d0dd8d3b-8566-4719-815f-09a20128cc2a" providerId="AD"/>
  <p188:author id="{DD2B75CF-22C1-841F-1F12-E7428E83245F}" name="Macias, Cristina [CCC-OT]" initials="MC[O" userId="S::CM83451@citi.com::6f643543-fed0-4fe2-8365-04ebc17a2450" providerId="AD"/>
  <p188:author id="{C657E7D4-2435-C36E-4399-8C7CC3F49BAD}" name="Stewart, Sheila [OT-OPS]" initials="SS[O" userId="S::ss18929@citi.com::f6bcd521-bd4c-404e-9b40-e7c097e110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йжан" initials="А" lastIdx="1" clrIdx="0">
    <p:extLst>
      <p:ext uri="{19B8F6BF-5375-455C-9EA6-DF929625EA0E}">
        <p15:presenceInfo xmlns:p15="http://schemas.microsoft.com/office/powerpoint/2012/main" userId="594fd3e8ab3ec6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8C96"/>
    <a:srgbClr val="D3DADD"/>
    <a:srgbClr val="E6E6E6"/>
    <a:srgbClr val="4DC8F5"/>
    <a:srgbClr val="00C4FF"/>
    <a:srgbClr val="00B050"/>
    <a:srgbClr val="8DDCF8"/>
    <a:srgbClr val="0070C0"/>
    <a:srgbClr val="00B0F0"/>
    <a:srgbClr val="CDD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562A1-F7D6-417D-8A1A-60AC69B4D910}" v="2" dt="2024-11-03T15:31:54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3" autoAdjust="0"/>
    <p:restoredTop sz="95658" autoAdjust="0"/>
  </p:normalViewPr>
  <p:slideViewPr>
    <p:cSldViewPr snapToGrid="0" showGuides="1">
      <p:cViewPr varScale="1">
        <p:scale>
          <a:sx n="65" d="100"/>
          <a:sy n="65" d="100"/>
        </p:scale>
        <p:origin x="1216" y="52"/>
      </p:cViewPr>
      <p:guideLst>
        <p:guide orient="horz" pos="2387"/>
        <p:guide pos="3120"/>
        <p:guide pos="6023"/>
        <p:guide pos="126"/>
        <p:guide pos="6091"/>
        <p:guide pos="6136"/>
        <p:guide orient="horz" pos="1049"/>
        <p:guide orient="horz" pos="709"/>
        <p:guide orient="horz" pos="640"/>
        <p:guide orient="horz" pos="572"/>
        <p:guide orient="horz" pos="1729"/>
        <p:guide orient="horz" pos="4224"/>
        <p:guide orient="horz" pos="3952"/>
        <p:guide orient="horz" pos="2568"/>
        <p:guide pos="2984"/>
        <p:guide pos="32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27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44681\Downloads\2324907_Kyrgz_Republic_National_Development_Forum_v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'Chart One'!$B$5</c:f>
              <c:strCache>
                <c:ptCount val="1"/>
                <c:pt idx="0">
                  <c:v>Tractors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'Chart One'!$A$6:$A$56</c:f>
              <c:strCache>
                <c:ptCount val="51"/>
                <c:pt idx="0">
                  <c:v>1910</c:v>
                </c:pt>
                <c:pt idx="1">
                  <c:v> </c:v>
                </c:pt>
                <c:pt idx="2">
                  <c:v> </c:v>
                </c:pt>
                <c:pt idx="3">
                  <c:v>1913</c:v>
                </c:pt>
                <c:pt idx="4">
                  <c:v> </c:v>
                </c:pt>
                <c:pt idx="5">
                  <c:v> </c:v>
                </c:pt>
                <c:pt idx="6">
                  <c:v>1916</c:v>
                </c:pt>
                <c:pt idx="7">
                  <c:v> </c:v>
                </c:pt>
                <c:pt idx="8">
                  <c:v> </c:v>
                </c:pt>
                <c:pt idx="9">
                  <c:v>1919</c:v>
                </c:pt>
                <c:pt idx="10">
                  <c:v> </c:v>
                </c:pt>
                <c:pt idx="11">
                  <c:v> </c:v>
                </c:pt>
                <c:pt idx="12">
                  <c:v>1922</c:v>
                </c:pt>
                <c:pt idx="13">
                  <c:v> </c:v>
                </c:pt>
                <c:pt idx="14">
                  <c:v> </c:v>
                </c:pt>
                <c:pt idx="15">
                  <c:v>1925</c:v>
                </c:pt>
                <c:pt idx="16">
                  <c:v> </c:v>
                </c:pt>
                <c:pt idx="17">
                  <c:v> </c:v>
                </c:pt>
                <c:pt idx="18">
                  <c:v>1928</c:v>
                </c:pt>
                <c:pt idx="19">
                  <c:v> </c:v>
                </c:pt>
                <c:pt idx="20">
                  <c:v> </c:v>
                </c:pt>
                <c:pt idx="21">
                  <c:v>1931</c:v>
                </c:pt>
                <c:pt idx="22">
                  <c:v> </c:v>
                </c:pt>
                <c:pt idx="23">
                  <c:v> </c:v>
                </c:pt>
                <c:pt idx="24">
                  <c:v>1934</c:v>
                </c:pt>
                <c:pt idx="25">
                  <c:v> </c:v>
                </c:pt>
                <c:pt idx="26">
                  <c:v> </c:v>
                </c:pt>
                <c:pt idx="27">
                  <c:v>1937</c:v>
                </c:pt>
                <c:pt idx="28">
                  <c:v> </c:v>
                </c:pt>
                <c:pt idx="29">
                  <c:v> </c:v>
                </c:pt>
                <c:pt idx="30">
                  <c:v>1940</c:v>
                </c:pt>
                <c:pt idx="31">
                  <c:v> </c:v>
                </c:pt>
                <c:pt idx="32">
                  <c:v> </c:v>
                </c:pt>
                <c:pt idx="33">
                  <c:v>1943</c:v>
                </c:pt>
                <c:pt idx="34">
                  <c:v> </c:v>
                </c:pt>
                <c:pt idx="35">
                  <c:v> </c:v>
                </c:pt>
                <c:pt idx="36">
                  <c:v>1946</c:v>
                </c:pt>
                <c:pt idx="37">
                  <c:v> </c:v>
                </c:pt>
                <c:pt idx="38">
                  <c:v> </c:v>
                </c:pt>
                <c:pt idx="39">
                  <c:v>1949</c:v>
                </c:pt>
                <c:pt idx="40">
                  <c:v> </c:v>
                </c:pt>
                <c:pt idx="41">
                  <c:v> </c:v>
                </c:pt>
                <c:pt idx="42">
                  <c:v>1952</c:v>
                </c:pt>
                <c:pt idx="43">
                  <c:v> </c:v>
                </c:pt>
                <c:pt idx="44">
                  <c:v> </c:v>
                </c:pt>
                <c:pt idx="45">
                  <c:v>1955</c:v>
                </c:pt>
                <c:pt idx="46">
                  <c:v> </c:v>
                </c:pt>
                <c:pt idx="47">
                  <c:v> </c:v>
                </c:pt>
                <c:pt idx="48">
                  <c:v>1958</c:v>
                </c:pt>
                <c:pt idx="49">
                  <c:v> </c:v>
                </c:pt>
                <c:pt idx="50">
                  <c:v> </c:v>
                </c:pt>
              </c:strCache>
            </c:strRef>
          </c:cat>
          <c:val>
            <c:numRef>
              <c:f>'Chart One'!$B$6:$B$56</c:f>
              <c:numCache>
                <c:formatCode>General</c:formatCode>
                <c:ptCount val="5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50</c:v>
                </c:pt>
                <c:pt idx="7">
                  <c:v>60</c:v>
                </c:pt>
                <c:pt idx="8">
                  <c:v>90</c:v>
                </c:pt>
                <c:pt idx="9">
                  <c:v>150</c:v>
                </c:pt>
                <c:pt idx="10">
                  <c:v>275</c:v>
                </c:pt>
                <c:pt idx="11">
                  <c:v>394</c:v>
                </c:pt>
                <c:pt idx="12">
                  <c:v>421</c:v>
                </c:pt>
                <c:pt idx="13">
                  <c:v>469</c:v>
                </c:pt>
                <c:pt idx="14">
                  <c:v>530</c:v>
                </c:pt>
                <c:pt idx="15">
                  <c:v>600</c:v>
                </c:pt>
                <c:pt idx="16">
                  <c:v>659</c:v>
                </c:pt>
                <c:pt idx="17">
                  <c:v>740</c:v>
                </c:pt>
                <c:pt idx="18">
                  <c:v>815</c:v>
                </c:pt>
                <c:pt idx="19">
                  <c:v>863</c:v>
                </c:pt>
                <c:pt idx="20">
                  <c:v>971</c:v>
                </c:pt>
                <c:pt idx="21">
                  <c:v>1012</c:v>
                </c:pt>
                <c:pt idx="22">
                  <c:v>1046</c:v>
                </c:pt>
                <c:pt idx="23">
                  <c:v>1039</c:v>
                </c:pt>
                <c:pt idx="24">
                  <c:v>1033</c:v>
                </c:pt>
                <c:pt idx="25">
                  <c:v>1080</c:v>
                </c:pt>
                <c:pt idx="26">
                  <c:v>1168</c:v>
                </c:pt>
                <c:pt idx="27">
                  <c:v>1270</c:v>
                </c:pt>
                <c:pt idx="28">
                  <c:v>1393</c:v>
                </c:pt>
                <c:pt idx="29">
                  <c:v>1495</c:v>
                </c:pt>
                <c:pt idx="30">
                  <c:v>1576</c:v>
                </c:pt>
                <c:pt idx="31">
                  <c:v>1726</c:v>
                </c:pt>
                <c:pt idx="32">
                  <c:v>1900</c:v>
                </c:pt>
                <c:pt idx="33">
                  <c:v>2079</c:v>
                </c:pt>
                <c:pt idx="34">
                  <c:v>2200</c:v>
                </c:pt>
                <c:pt idx="35">
                  <c:v>2378</c:v>
                </c:pt>
                <c:pt idx="36">
                  <c:v>2486</c:v>
                </c:pt>
                <c:pt idx="37">
                  <c:v>2677</c:v>
                </c:pt>
                <c:pt idx="38">
                  <c:v>2833</c:v>
                </c:pt>
                <c:pt idx="39">
                  <c:v>3173</c:v>
                </c:pt>
                <c:pt idx="40">
                  <c:v>3424</c:v>
                </c:pt>
                <c:pt idx="41">
                  <c:v>3730</c:v>
                </c:pt>
                <c:pt idx="42">
                  <c:v>3927</c:v>
                </c:pt>
                <c:pt idx="43">
                  <c:v>4110</c:v>
                </c:pt>
                <c:pt idx="44">
                  <c:v>4232</c:v>
                </c:pt>
                <c:pt idx="45">
                  <c:v>4361</c:v>
                </c:pt>
                <c:pt idx="46">
                  <c:v>4470</c:v>
                </c:pt>
                <c:pt idx="47">
                  <c:v>4572</c:v>
                </c:pt>
                <c:pt idx="48">
                  <c:v>4613</c:v>
                </c:pt>
                <c:pt idx="49">
                  <c:v>4654</c:v>
                </c:pt>
                <c:pt idx="50">
                  <c:v>4681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7F-462C-8064-3A70C5C41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266128"/>
        <c:axId val="934257008"/>
      </c:lineChart>
      <c:lineChart>
        <c:grouping val="standard"/>
        <c:varyColors val="0"/>
        <c:ser>
          <c:idx val="1"/>
          <c:order val="1"/>
          <c:tx>
            <c:strRef>
              <c:f>'Chart One'!$C$5</c:f>
              <c:strCache>
                <c:ptCount val="1"/>
                <c:pt idx="0">
                  <c:v>Horses and mules</c:v>
                </c:pt>
              </c:strCache>
            </c:strRef>
          </c:tx>
          <c:spPr>
            <a:ln w="12700">
              <a:solidFill>
                <a:srgbClr val="0F1632"/>
              </a:solidFill>
              <a:prstDash val="solid"/>
            </a:ln>
          </c:spPr>
          <c:marker>
            <c:symbol val="none"/>
          </c:marker>
          <c:cat>
            <c:strRef>
              <c:f>'Chart One'!$A$6:$A$56</c:f>
              <c:strCache>
                <c:ptCount val="51"/>
                <c:pt idx="0">
                  <c:v>1910</c:v>
                </c:pt>
                <c:pt idx="1">
                  <c:v> </c:v>
                </c:pt>
                <c:pt idx="2">
                  <c:v> </c:v>
                </c:pt>
                <c:pt idx="3">
                  <c:v>1913</c:v>
                </c:pt>
                <c:pt idx="4">
                  <c:v> </c:v>
                </c:pt>
                <c:pt idx="5">
                  <c:v> </c:v>
                </c:pt>
                <c:pt idx="6">
                  <c:v>1916</c:v>
                </c:pt>
                <c:pt idx="7">
                  <c:v> </c:v>
                </c:pt>
                <c:pt idx="8">
                  <c:v> </c:v>
                </c:pt>
                <c:pt idx="9">
                  <c:v>1919</c:v>
                </c:pt>
                <c:pt idx="10">
                  <c:v> </c:v>
                </c:pt>
                <c:pt idx="11">
                  <c:v> </c:v>
                </c:pt>
                <c:pt idx="12">
                  <c:v>1922</c:v>
                </c:pt>
                <c:pt idx="13">
                  <c:v> </c:v>
                </c:pt>
                <c:pt idx="14">
                  <c:v> </c:v>
                </c:pt>
                <c:pt idx="15">
                  <c:v>1925</c:v>
                </c:pt>
                <c:pt idx="16">
                  <c:v> </c:v>
                </c:pt>
                <c:pt idx="17">
                  <c:v> </c:v>
                </c:pt>
                <c:pt idx="18">
                  <c:v>1928</c:v>
                </c:pt>
                <c:pt idx="19">
                  <c:v> </c:v>
                </c:pt>
                <c:pt idx="20">
                  <c:v> </c:v>
                </c:pt>
                <c:pt idx="21">
                  <c:v>1931</c:v>
                </c:pt>
                <c:pt idx="22">
                  <c:v> </c:v>
                </c:pt>
                <c:pt idx="23">
                  <c:v> </c:v>
                </c:pt>
                <c:pt idx="24">
                  <c:v>1934</c:v>
                </c:pt>
                <c:pt idx="25">
                  <c:v> </c:v>
                </c:pt>
                <c:pt idx="26">
                  <c:v> </c:v>
                </c:pt>
                <c:pt idx="27">
                  <c:v>1937</c:v>
                </c:pt>
                <c:pt idx="28">
                  <c:v> </c:v>
                </c:pt>
                <c:pt idx="29">
                  <c:v> </c:v>
                </c:pt>
                <c:pt idx="30">
                  <c:v>1940</c:v>
                </c:pt>
                <c:pt idx="31">
                  <c:v> </c:v>
                </c:pt>
                <c:pt idx="32">
                  <c:v> </c:v>
                </c:pt>
                <c:pt idx="33">
                  <c:v>1943</c:v>
                </c:pt>
                <c:pt idx="34">
                  <c:v> </c:v>
                </c:pt>
                <c:pt idx="35">
                  <c:v> </c:v>
                </c:pt>
                <c:pt idx="36">
                  <c:v>1946</c:v>
                </c:pt>
                <c:pt idx="37">
                  <c:v> </c:v>
                </c:pt>
                <c:pt idx="38">
                  <c:v> </c:v>
                </c:pt>
                <c:pt idx="39">
                  <c:v>1949</c:v>
                </c:pt>
                <c:pt idx="40">
                  <c:v> </c:v>
                </c:pt>
                <c:pt idx="41">
                  <c:v> </c:v>
                </c:pt>
                <c:pt idx="42">
                  <c:v>1952</c:v>
                </c:pt>
                <c:pt idx="43">
                  <c:v> </c:v>
                </c:pt>
                <c:pt idx="44">
                  <c:v> </c:v>
                </c:pt>
                <c:pt idx="45">
                  <c:v>1955</c:v>
                </c:pt>
                <c:pt idx="46">
                  <c:v> </c:v>
                </c:pt>
                <c:pt idx="47">
                  <c:v> </c:v>
                </c:pt>
                <c:pt idx="48">
                  <c:v>1958</c:v>
                </c:pt>
                <c:pt idx="49">
                  <c:v> </c:v>
                </c:pt>
                <c:pt idx="50">
                  <c:v> </c:v>
                </c:pt>
              </c:strCache>
            </c:strRef>
          </c:cat>
          <c:val>
            <c:numRef>
              <c:f>'Chart One'!$C$6:$C$56</c:f>
              <c:numCache>
                <c:formatCode>General</c:formatCode>
                <c:ptCount val="51"/>
                <c:pt idx="0">
                  <c:v>24680</c:v>
                </c:pt>
                <c:pt idx="1">
                  <c:v>25290</c:v>
                </c:pt>
                <c:pt idx="2">
                  <c:v>25750</c:v>
                </c:pt>
                <c:pt idx="3">
                  <c:v>26210</c:v>
                </c:pt>
                <c:pt idx="4">
                  <c:v>26670</c:v>
                </c:pt>
                <c:pt idx="5">
                  <c:v>26770</c:v>
                </c:pt>
                <c:pt idx="6">
                  <c:v>26880</c:v>
                </c:pt>
                <c:pt idx="7">
                  <c:v>27000</c:v>
                </c:pt>
                <c:pt idx="8">
                  <c:v>26720</c:v>
                </c:pt>
                <c:pt idx="9">
                  <c:v>26310</c:v>
                </c:pt>
                <c:pt idx="10">
                  <c:v>25700</c:v>
                </c:pt>
                <c:pt idx="11">
                  <c:v>25030</c:v>
                </c:pt>
                <c:pt idx="12">
                  <c:v>24520</c:v>
                </c:pt>
                <c:pt idx="13">
                  <c:v>23860</c:v>
                </c:pt>
                <c:pt idx="14">
                  <c:v>23090</c:v>
                </c:pt>
                <c:pt idx="15">
                  <c:v>22420</c:v>
                </c:pt>
                <c:pt idx="16">
                  <c:v>21860</c:v>
                </c:pt>
                <c:pt idx="17">
                  <c:v>20890</c:v>
                </c:pt>
                <c:pt idx="18">
                  <c:v>20220</c:v>
                </c:pt>
                <c:pt idx="19">
                  <c:v>19610</c:v>
                </c:pt>
                <c:pt idx="20">
                  <c:v>19040</c:v>
                </c:pt>
                <c:pt idx="21">
                  <c:v>18330</c:v>
                </c:pt>
                <c:pt idx="22">
                  <c:v>17760</c:v>
                </c:pt>
                <c:pt idx="23">
                  <c:v>17460</c:v>
                </c:pt>
                <c:pt idx="24">
                  <c:v>17050</c:v>
                </c:pt>
                <c:pt idx="25">
                  <c:v>16800</c:v>
                </c:pt>
                <c:pt idx="26">
                  <c:v>16280</c:v>
                </c:pt>
                <c:pt idx="27">
                  <c:v>15770</c:v>
                </c:pt>
                <c:pt idx="28">
                  <c:v>15310</c:v>
                </c:pt>
                <c:pt idx="29">
                  <c:v>14900</c:v>
                </c:pt>
                <c:pt idx="30">
                  <c:v>14540</c:v>
                </c:pt>
                <c:pt idx="31">
                  <c:v>14130</c:v>
                </c:pt>
                <c:pt idx="32">
                  <c:v>13770</c:v>
                </c:pt>
                <c:pt idx="33">
                  <c:v>13360</c:v>
                </c:pt>
                <c:pt idx="34">
                  <c:v>12600</c:v>
                </c:pt>
                <c:pt idx="35">
                  <c:v>12000</c:v>
                </c:pt>
                <c:pt idx="36">
                  <c:v>11210</c:v>
                </c:pt>
                <c:pt idx="37">
                  <c:v>10140</c:v>
                </c:pt>
                <c:pt idx="38">
                  <c:v>9420</c:v>
                </c:pt>
                <c:pt idx="39">
                  <c:v>8650</c:v>
                </c:pt>
                <c:pt idx="40">
                  <c:v>7830</c:v>
                </c:pt>
                <c:pt idx="41">
                  <c:v>7120</c:v>
                </c:pt>
                <c:pt idx="42">
                  <c:v>6300</c:v>
                </c:pt>
                <c:pt idx="43">
                  <c:v>5480</c:v>
                </c:pt>
                <c:pt idx="44">
                  <c:v>4860</c:v>
                </c:pt>
                <c:pt idx="45">
                  <c:v>4510</c:v>
                </c:pt>
                <c:pt idx="46">
                  <c:v>4200</c:v>
                </c:pt>
                <c:pt idx="47">
                  <c:v>3890</c:v>
                </c:pt>
                <c:pt idx="48">
                  <c:v>3530</c:v>
                </c:pt>
                <c:pt idx="49">
                  <c:v>3480</c:v>
                </c:pt>
                <c:pt idx="50">
                  <c:v>3430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7F-462C-8064-3A70C5C41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518608"/>
        <c:axId val="1326518128"/>
      </c:lineChart>
      <c:catAx>
        <c:axId val="93426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solidFill>
              <a:srgbClr val="A4ACAF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934257008"/>
        <c:crosses val="autoZero"/>
        <c:auto val="0"/>
        <c:lblAlgn val="ctr"/>
        <c:lblOffset val="100"/>
        <c:noMultiLvlLbl val="0"/>
      </c:catAx>
      <c:valAx>
        <c:axId val="934257008"/>
        <c:scaling>
          <c:orientation val="minMax"/>
        </c:scaling>
        <c:delete val="0"/>
        <c:axPos val="l"/>
        <c:majorGridlines>
          <c:spPr>
            <a:ln>
              <a:solidFill>
                <a:srgbClr val="D3DAD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 dirty="0"/>
                  <a:t>Сельскохозяйственные тракторы</a:t>
                </a:r>
                <a:r>
                  <a:rPr lang="en-GB" b="0" baseline="0" dirty="0"/>
                  <a:t> (1,000)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5.8851224105461392E-3"/>
              <c:y val="0.225489525535692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34266128"/>
        <c:crosses val="autoZero"/>
        <c:crossBetween val="between"/>
      </c:valAx>
      <c:valAx>
        <c:axId val="132651812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b="0"/>
                </a:pPr>
                <a:r>
                  <a:rPr lang="ru-RU" b="0" dirty="0"/>
                  <a:t>Лошади и мулы</a:t>
                </a:r>
                <a:r>
                  <a:rPr lang="en-GB" b="0" baseline="0" dirty="0"/>
                  <a:t> (1,000)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0.95162429378531066"/>
              <c:y val="0.1773196001151321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326518608"/>
        <c:crosses val="max"/>
        <c:crossBetween val="between"/>
        <c:majorUnit val="3000"/>
      </c:valAx>
      <c:catAx>
        <c:axId val="132651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651812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</c:spPr>
  <c:txPr>
    <a:bodyPr/>
    <a:lstStyle/>
    <a:p>
      <a:pPr>
        <a:defRPr sz="800" baseline="0">
          <a:solidFill>
            <a:schemeClr val="tx1"/>
          </a:solidFill>
          <a:latin typeface="Citi Sans Text" pitchFamily="2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48024382764137"/>
          <c:y val="4.6478741627872459E-2"/>
          <c:w val="0.66011840270519884"/>
          <c:h val="0.827002219418721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'Slide 4'!$B$2</c:f>
              <c:strCache>
                <c:ptCount val="1"/>
                <c:pt idx="0">
                  <c:v>Увеличивающаяся важность</c:v>
                </c:pt>
              </c:strCache>
            </c:strRef>
          </c:tx>
          <c:spPr>
            <a:solidFill>
              <a:srgbClr val="255BE3"/>
            </a:solidFill>
            <a:ln w="25400">
              <a:noFill/>
            </a:ln>
          </c:spPr>
          <c:invertIfNegative val="0"/>
          <c:cat>
            <c:strRef>
              <c:f>'Slide 4'!$A$3:$A$28</c:f>
              <c:strCache>
                <c:ptCount val="26"/>
                <c:pt idx="0">
                  <c:v>Мануальная ловкость, выносливость и точность  </c:v>
                </c:pt>
                <c:pt idx="1">
                  <c:v>Способности к сенсорной обработке</c:v>
                </c:pt>
                <c:pt idx="2">
                  <c:v>Глобальное гражданство</c:v>
                </c:pt>
                <c:pt idx="3">
                  <c:v>Чтение, письмо и математика</c:v>
                </c:pt>
                <c:pt idx="4">
                  <c:v>Многоязычие</c:v>
                </c:pt>
                <c:pt idx="5">
                  <c:v>Маркетинг и медиа</c:v>
                </c:pt>
                <c:pt idx="6">
                  <c:v>Программирование</c:v>
                </c:pt>
                <c:pt idx="7">
                  <c:v>Экологическая ответственность</c:v>
                </c:pt>
                <c:pt idx="8">
                  <c:v>Обучение и наставничество</c:v>
                </c:pt>
                <c:pt idx="9">
                  <c:v>Дизайн и пользовательский опыт</c:v>
                </c:pt>
                <c:pt idx="10">
                  <c:v>Контроль качества</c:v>
                </c:pt>
                <c:pt idx="11">
                  <c:v>Сети и кибербезопасность</c:v>
                </c:pt>
                <c:pt idx="12">
                  <c:v>Управление ресурсами и операциями</c:v>
                </c:pt>
                <c:pt idx="13">
                  <c:v>Надежность и внимательность к деталям</c:v>
                </c:pt>
                <c:pt idx="14">
                  <c:v>Эмпатия и активное слушание</c:v>
                </c:pt>
                <c:pt idx="15">
                  <c:v>Лидерство и социальное влияние</c:v>
                </c:pt>
                <c:pt idx="16">
                  <c:v>Ориентация на услуги и обслуживание клиентов</c:v>
                </c:pt>
                <c:pt idx="17">
                  <c:v>Управление талантами</c:v>
                </c:pt>
                <c:pt idx="18">
                  <c:v>Мотивация и самосознание</c:v>
                </c:pt>
                <c:pt idx="19">
                  <c:v>ИИ и большие данные</c:v>
                </c:pt>
                <c:pt idx="20">
                  <c:v>Системное мышление</c:v>
                </c:pt>
                <c:pt idx="21">
                  <c:v>Устойчивость, гибкость и ловкость</c:v>
                </c:pt>
                <c:pt idx="22">
                  <c:v>Любопытство и обучение на протяжении жизни</c:v>
                </c:pt>
                <c:pt idx="23">
                  <c:v>Технологическая грамотность</c:v>
                </c:pt>
                <c:pt idx="24">
                  <c:v>Аналитическое мышление</c:v>
                </c:pt>
                <c:pt idx="25">
                  <c:v>Креативное мышление</c:v>
                </c:pt>
              </c:strCache>
            </c:strRef>
          </c:cat>
          <c:val>
            <c:numRef>
              <c:f>'Slide 4'!$B$3:$B$28</c:f>
              <c:numCache>
                <c:formatCode>General</c:formatCode>
                <c:ptCount val="26"/>
                <c:pt idx="0">
                  <c:v>-17.2</c:v>
                </c:pt>
                <c:pt idx="1">
                  <c:v>-9.0500000000000007</c:v>
                </c:pt>
                <c:pt idx="2">
                  <c:v>-12.42</c:v>
                </c:pt>
                <c:pt idx="3">
                  <c:v>-9.32</c:v>
                </c:pt>
                <c:pt idx="4">
                  <c:v>-7.37</c:v>
                </c:pt>
                <c:pt idx="5">
                  <c:v>-7.55</c:v>
                </c:pt>
                <c:pt idx="6">
                  <c:v>-8.9700000000000006</c:v>
                </c:pt>
                <c:pt idx="7">
                  <c:v>-7.9</c:v>
                </c:pt>
                <c:pt idx="8">
                  <c:v>-5.69</c:v>
                </c:pt>
                <c:pt idx="9">
                  <c:v>-6.84</c:v>
                </c:pt>
                <c:pt idx="10">
                  <c:v>-5.16</c:v>
                </c:pt>
                <c:pt idx="11">
                  <c:v>-6.22</c:v>
                </c:pt>
                <c:pt idx="12">
                  <c:v>-4.2699999999999996</c:v>
                </c:pt>
                <c:pt idx="13">
                  <c:v>-4.54</c:v>
                </c:pt>
                <c:pt idx="14">
                  <c:v>-6.57</c:v>
                </c:pt>
                <c:pt idx="15">
                  <c:v>-5.51</c:v>
                </c:pt>
                <c:pt idx="16">
                  <c:v>-5.24</c:v>
                </c:pt>
                <c:pt idx="17">
                  <c:v>-4</c:v>
                </c:pt>
                <c:pt idx="18">
                  <c:v>-3.74</c:v>
                </c:pt>
                <c:pt idx="19">
                  <c:v>-7.46</c:v>
                </c:pt>
                <c:pt idx="20">
                  <c:v>-3.38</c:v>
                </c:pt>
                <c:pt idx="21">
                  <c:v>-3.74</c:v>
                </c:pt>
                <c:pt idx="22">
                  <c:v>-1.97</c:v>
                </c:pt>
                <c:pt idx="23">
                  <c:v>-3.03</c:v>
                </c:pt>
                <c:pt idx="24">
                  <c:v>-3.12</c:v>
                </c:pt>
                <c:pt idx="25">
                  <c:v>-1.52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9-40D5-A627-A6364AFA5A18}"/>
            </c:ext>
          </c:extLst>
        </c:ser>
        <c:ser>
          <c:idx val="1"/>
          <c:order val="1"/>
          <c:tx>
            <c:strRef>
              <c:f>'Slide 4'!$C$2</c:f>
              <c:strCache>
                <c:ptCount val="1"/>
                <c:pt idx="0">
                  <c:v>Снижающаяся важность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5400">
              <a:noFill/>
              <a:prstDash val="solid"/>
            </a:ln>
          </c:spPr>
          <c:invertIfNegative val="0"/>
          <c:cat>
            <c:strRef>
              <c:f>'Slide 4'!$A$3:$A$28</c:f>
              <c:strCache>
                <c:ptCount val="26"/>
                <c:pt idx="0">
                  <c:v>Мануальная ловкость, выносливость и точность  </c:v>
                </c:pt>
                <c:pt idx="1">
                  <c:v>Способности к сенсорной обработке</c:v>
                </c:pt>
                <c:pt idx="2">
                  <c:v>Глобальное гражданство</c:v>
                </c:pt>
                <c:pt idx="3">
                  <c:v>Чтение, письмо и математика</c:v>
                </c:pt>
                <c:pt idx="4">
                  <c:v>Многоязычие</c:v>
                </c:pt>
                <c:pt idx="5">
                  <c:v>Маркетинг и медиа</c:v>
                </c:pt>
                <c:pt idx="6">
                  <c:v>Программирование</c:v>
                </c:pt>
                <c:pt idx="7">
                  <c:v>Экологическая ответственность</c:v>
                </c:pt>
                <c:pt idx="8">
                  <c:v>Обучение и наставничество</c:v>
                </c:pt>
                <c:pt idx="9">
                  <c:v>Дизайн и пользовательский опыт</c:v>
                </c:pt>
                <c:pt idx="10">
                  <c:v>Контроль качества</c:v>
                </c:pt>
                <c:pt idx="11">
                  <c:v>Сети и кибербезопасность</c:v>
                </c:pt>
                <c:pt idx="12">
                  <c:v>Управление ресурсами и операциями</c:v>
                </c:pt>
                <c:pt idx="13">
                  <c:v>Надежность и внимательность к деталям</c:v>
                </c:pt>
                <c:pt idx="14">
                  <c:v>Эмпатия и активное слушание</c:v>
                </c:pt>
                <c:pt idx="15">
                  <c:v>Лидерство и социальное влияние</c:v>
                </c:pt>
                <c:pt idx="16">
                  <c:v>Ориентация на услуги и обслуживание клиентов</c:v>
                </c:pt>
                <c:pt idx="17">
                  <c:v>Управление талантами</c:v>
                </c:pt>
                <c:pt idx="18">
                  <c:v>Мотивация и самосознание</c:v>
                </c:pt>
                <c:pt idx="19">
                  <c:v>ИИ и большие данные</c:v>
                </c:pt>
                <c:pt idx="20">
                  <c:v>Системное мышление</c:v>
                </c:pt>
                <c:pt idx="21">
                  <c:v>Устойчивость, гибкость и ловкость</c:v>
                </c:pt>
                <c:pt idx="22">
                  <c:v>Любопытство и обучение на протяжении жизни</c:v>
                </c:pt>
                <c:pt idx="23">
                  <c:v>Технологическая грамотность</c:v>
                </c:pt>
                <c:pt idx="24">
                  <c:v>Аналитическое мышление</c:v>
                </c:pt>
                <c:pt idx="25">
                  <c:v>Креативное мышление</c:v>
                </c:pt>
              </c:strCache>
            </c:strRef>
          </c:cat>
          <c:val>
            <c:numRef>
              <c:f>'Slide 4'!$C$3:$C$28</c:f>
              <c:numCache>
                <c:formatCode>General</c:formatCode>
                <c:ptCount val="26"/>
                <c:pt idx="0">
                  <c:v>32.14</c:v>
                </c:pt>
                <c:pt idx="1">
                  <c:v>31.87</c:v>
                </c:pt>
                <c:pt idx="2">
                  <c:v>35.950000000000003</c:v>
                </c:pt>
                <c:pt idx="3">
                  <c:v>35.68</c:v>
                </c:pt>
                <c:pt idx="4">
                  <c:v>45.43</c:v>
                </c:pt>
                <c:pt idx="5">
                  <c:v>45.78</c:v>
                </c:pt>
                <c:pt idx="6">
                  <c:v>47.82</c:v>
                </c:pt>
                <c:pt idx="7">
                  <c:v>51.01</c:v>
                </c:pt>
                <c:pt idx="8">
                  <c:v>53.67</c:v>
                </c:pt>
                <c:pt idx="9">
                  <c:v>54.91</c:v>
                </c:pt>
                <c:pt idx="10">
                  <c:v>54.73</c:v>
                </c:pt>
                <c:pt idx="11">
                  <c:v>56.5</c:v>
                </c:pt>
                <c:pt idx="12">
                  <c:v>55.62</c:v>
                </c:pt>
                <c:pt idx="13">
                  <c:v>56.15</c:v>
                </c:pt>
                <c:pt idx="14">
                  <c:v>58.72</c:v>
                </c:pt>
                <c:pt idx="15">
                  <c:v>58.36</c:v>
                </c:pt>
                <c:pt idx="16">
                  <c:v>60</c:v>
                </c:pt>
                <c:pt idx="17">
                  <c:v>60.13</c:v>
                </c:pt>
                <c:pt idx="18">
                  <c:v>62.53</c:v>
                </c:pt>
                <c:pt idx="19">
                  <c:v>66.599999999999994</c:v>
                </c:pt>
                <c:pt idx="20">
                  <c:v>63.06</c:v>
                </c:pt>
                <c:pt idx="21">
                  <c:v>69.08</c:v>
                </c:pt>
                <c:pt idx="22">
                  <c:v>68.819999999999993</c:v>
                </c:pt>
                <c:pt idx="23">
                  <c:v>70.5</c:v>
                </c:pt>
                <c:pt idx="24">
                  <c:v>74.569999999999993</c:v>
                </c:pt>
                <c:pt idx="25">
                  <c:v>74.569999999999993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9-40D5-A627-A6364AFA5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436591872"/>
        <c:axId val="1436592352"/>
      </c:barChart>
      <c:scatterChart>
        <c:scatterStyle val="lineMarker"/>
        <c:varyColors val="0"/>
        <c:ser>
          <c:idx val="3"/>
          <c:order val="2"/>
          <c:tx>
            <c:strRef>
              <c:f>'Slide 4'!$F$2</c:f>
              <c:strCache>
                <c:ptCount val="1"/>
                <c:pt idx="0">
                  <c:v>Навыки, знания и способности</c:v>
                </c:pt>
              </c:strCache>
            </c:strRef>
          </c:tx>
          <c:spPr>
            <a:ln w="19050">
              <a:noFill/>
            </a:ln>
          </c:spPr>
          <c:marker>
            <c:symbol val="triangle"/>
            <c:size val="6"/>
            <c:spPr>
              <a:solidFill>
                <a:schemeClr val="tx1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xVal>
            <c:numRef>
              <c:f>'Slide 4'!$F$3:$F$28</c:f>
              <c:numCache>
                <c:formatCode>0.0%</c:formatCode>
                <c:ptCount val="26"/>
                <c:pt idx="0">
                  <c:v>0.14899999999999999</c:v>
                </c:pt>
                <c:pt idx="1">
                  <c:v>0.22600000000000001</c:v>
                </c:pt>
                <c:pt idx="3">
                  <c:v>0.26400000000000001</c:v>
                </c:pt>
                <c:pt idx="4">
                  <c:v>0.38</c:v>
                </c:pt>
                <c:pt idx="5">
                  <c:v>0.38400000000000001</c:v>
                </c:pt>
                <c:pt idx="6">
                  <c:v>0.38800000000000001</c:v>
                </c:pt>
                <c:pt idx="9">
                  <c:v>0.48399999999999999</c:v>
                </c:pt>
                <c:pt idx="10">
                  <c:v>0.495</c:v>
                </c:pt>
                <c:pt idx="11">
                  <c:v>0.503</c:v>
                </c:pt>
                <c:pt idx="12">
                  <c:v>0.51400000000000001</c:v>
                </c:pt>
                <c:pt idx="16">
                  <c:v>0.54800000000000004</c:v>
                </c:pt>
                <c:pt idx="17">
                  <c:v>0.56399999999999995</c:v>
                </c:pt>
                <c:pt idx="19">
                  <c:v>0.59499999999999997</c:v>
                </c:pt>
                <c:pt idx="20">
                  <c:v>0.59899999999999998</c:v>
                </c:pt>
                <c:pt idx="23">
                  <c:v>0.67700000000000005</c:v>
                </c:pt>
                <c:pt idx="24">
                  <c:v>0.71599999999999997</c:v>
                </c:pt>
                <c:pt idx="25">
                  <c:v>0.73199999999999998</c:v>
                </c:pt>
              </c:numCache>
            </c:numRef>
          </c:xVal>
          <c:yVal>
            <c:numRef>
              <c:f>'Slide 4'!$E$3:$E$28</c:f>
              <c:numCache>
                <c:formatCode>General</c:formatCode>
                <c:ptCount val="26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  <c:pt idx="24">
                  <c:v>24.5</c:v>
                </c:pt>
                <c:pt idx="25">
                  <c:v>25.5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159-40D5-A627-A6364AFA5A18}"/>
            </c:ext>
          </c:extLst>
        </c:ser>
        <c:ser>
          <c:idx val="2"/>
          <c:order val="3"/>
          <c:tx>
            <c:strRef>
              <c:f>'Slide 4'!$G$2</c:f>
              <c:strCache>
                <c:ptCount val="1"/>
                <c:pt idx="0">
                  <c:v>Отношения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'Slide 4'!$G$3:$G$28</c:f>
              <c:numCache>
                <c:formatCode>General</c:formatCode>
                <c:ptCount val="26"/>
                <c:pt idx="2" formatCode="0.0%">
                  <c:v>0.23799999999999999</c:v>
                </c:pt>
                <c:pt idx="7" formatCode="0.0%">
                  <c:v>0.432</c:v>
                </c:pt>
                <c:pt idx="8" formatCode="0.0%">
                  <c:v>0.47799999999999998</c:v>
                </c:pt>
                <c:pt idx="13" formatCode="0.0%">
                  <c:v>0.52</c:v>
                </c:pt>
                <c:pt idx="14" formatCode="0.0%">
                  <c:v>0.52300000000000002</c:v>
                </c:pt>
                <c:pt idx="15" formatCode="0.0%">
                  <c:v>0.53100000000000003</c:v>
                </c:pt>
                <c:pt idx="18" formatCode="0.0%">
                  <c:v>0.58899999999999997</c:v>
                </c:pt>
                <c:pt idx="21" formatCode="0.0%">
                  <c:v>0.65800000000000003</c:v>
                </c:pt>
                <c:pt idx="22" formatCode="0.0%">
                  <c:v>0.66800000000000004</c:v>
                </c:pt>
              </c:numCache>
            </c:numRef>
          </c:xVal>
          <c:yVal>
            <c:numRef>
              <c:f>'Slide 4'!$E$3:$E$28</c:f>
              <c:numCache>
                <c:formatCode>General</c:formatCode>
                <c:ptCount val="26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  <c:pt idx="24">
                  <c:v>24.5</c:v>
                </c:pt>
                <c:pt idx="25">
                  <c:v>25.5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159-40D5-A627-A6364AFA5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994976"/>
        <c:axId val="309009376"/>
      </c:scatterChart>
      <c:catAx>
        <c:axId val="143659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6350">
            <a:solidFill>
              <a:srgbClr val="A4ACAF"/>
            </a:solidFill>
            <a:prstDash val="solid"/>
          </a:ln>
        </c:spPr>
        <c:txPr>
          <a:bodyPr rot="0" vert="horz"/>
          <a:lstStyle/>
          <a:p>
            <a:pPr>
              <a:defRPr sz="600" b="0" i="0">
                <a:solidFill>
                  <a:srgbClr val="0F1632"/>
                </a:solidFill>
              </a:defRPr>
            </a:pPr>
            <a:endParaRPr lang="en-US"/>
          </a:p>
        </c:txPr>
        <c:crossAx val="1436592352"/>
        <c:crosses val="autoZero"/>
        <c:auto val="0"/>
        <c:lblAlgn val="ctr"/>
        <c:lblOffset val="100"/>
        <c:noMultiLvlLbl val="0"/>
      </c:catAx>
      <c:valAx>
        <c:axId val="1436592352"/>
        <c:scaling>
          <c:orientation val="minMax"/>
          <c:max val="100"/>
          <c:min val="-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800" b="0" dirty="0"/>
                  <a:t>Доля опрошенных</a:t>
                </a:r>
                <a:r>
                  <a:rPr lang="ru-RU" sz="800" b="0" baseline="0" dirty="0"/>
                  <a:t> компаний</a:t>
                </a:r>
                <a:r>
                  <a:rPr lang="en-US" sz="800" b="0" dirty="0"/>
                  <a:t> (%)</a:t>
                </a:r>
              </a:p>
            </c:rich>
          </c:tx>
          <c:layout>
            <c:manualLayout>
              <c:xMode val="edge"/>
              <c:yMode val="edge"/>
              <c:x val="0.31025313772251045"/>
              <c:y val="0.95086735064212258"/>
            </c:manualLayout>
          </c:layout>
          <c:overlay val="0"/>
        </c:title>
        <c:numFmt formatCode="#,##0_);\(#,##0\)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800" b="0" i="0">
                <a:solidFill>
                  <a:srgbClr val="0F1632"/>
                </a:solidFill>
              </a:defRPr>
            </a:pPr>
            <a:endParaRPr lang="en-US"/>
          </a:p>
        </c:txPr>
        <c:crossAx val="1436591872"/>
        <c:crosses val="autoZero"/>
        <c:crossBetween val="between"/>
        <c:majorUnit val="25"/>
      </c:valAx>
      <c:valAx>
        <c:axId val="309009376"/>
        <c:scaling>
          <c:orientation val="minMax"/>
          <c:max val="26"/>
          <c:min val="0"/>
        </c:scaling>
        <c:delete val="1"/>
        <c:axPos val="r"/>
        <c:numFmt formatCode="#,##0" sourceLinked="0"/>
        <c:majorTickMark val="out"/>
        <c:minorTickMark val="none"/>
        <c:tickLblPos val="nextTo"/>
        <c:crossAx val="308994976"/>
        <c:crosses val="max"/>
        <c:crossBetween val="midCat"/>
      </c:valAx>
      <c:valAx>
        <c:axId val="308994976"/>
        <c:scaling>
          <c:orientation val="minMax"/>
          <c:max val="1"/>
          <c:min val="-0.25"/>
        </c:scaling>
        <c:delete val="0"/>
        <c:axPos val="t"/>
        <c:numFmt formatCode="0.0%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09009376"/>
        <c:crosses val="max"/>
        <c:crossBetween val="midCat"/>
      </c:valAx>
      <c:spPr>
        <a:noFill/>
        <a:ln w="25400">
          <a:noFill/>
        </a:ln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63841F-267D-7CEE-64A3-BB56ACD6D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iti Sans Text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011E2-2670-A98C-C739-1F62E14204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2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4D1AD-B399-4675-855C-7580F8F7D939}" type="datetimeFigureOut">
              <a:rPr lang="en-GB" smtClean="0">
                <a:latin typeface="Citi Sans Text" pitchFamily="50" charset="0"/>
              </a:rPr>
              <a:t>04/11/2024</a:t>
            </a:fld>
            <a:endParaRPr lang="en-GB" dirty="0">
              <a:latin typeface="Citi Sans Text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C6942-A01D-3B0A-A84C-E98DF1EBCE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42157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iti Sans Text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A59B0-E67A-A8BF-F583-99BD71599F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7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A3546-166B-4ED2-8AA3-AD915C1A0CA9}" type="slidenum">
              <a:rPr lang="en-GB" smtClean="0">
                <a:latin typeface="Citi Sans Text" pitchFamily="50" charset="0"/>
              </a:rPr>
              <a:t>‹#›</a:t>
            </a:fld>
            <a:endParaRPr lang="en-GB" dirty="0">
              <a:latin typeface="Citi Sans Tex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449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1" userDrawn="1">
          <p15:clr>
            <a:srgbClr val="F26B43"/>
          </p15:clr>
        </p15:guide>
        <p15:guide id="2" pos="2145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73050" y="128951"/>
            <a:ext cx="4694366" cy="252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947420" y="128951"/>
            <a:ext cx="58990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algn="r">
              <a:defRPr sz="800"/>
            </a:lvl1pPr>
          </a:lstStyle>
          <a:p>
            <a:fld id="{FB83CDA4-3E49-4A07-AFAC-35D5079F0E2E}" type="datetimeFigureOut">
              <a:rPr lang="en-GB" smtClean="0"/>
              <a:pPr/>
              <a:t>04/11/2024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4394" y="498775"/>
            <a:ext cx="5760000" cy="398914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73050" y="9442149"/>
            <a:ext cx="5027998" cy="27635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18724" y="9564615"/>
            <a:ext cx="205184" cy="153888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1000">
                <a:solidFill>
                  <a:schemeClr val="accent4"/>
                </a:solidFill>
              </a:defRPr>
            </a:lvl1pPr>
          </a:lstStyle>
          <a:p>
            <a:fld id="{AD77527E-6DF1-44D4-AF3C-6415B6EF99D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A44CA676-5DDF-117A-9392-B1155ED67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4394" y="4784725"/>
            <a:ext cx="5760000" cy="39131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26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200"/>
      </a:spcBef>
      <a:defRPr lang="en-US" sz="1200" b="0" kern="1200" dirty="0">
        <a:solidFill>
          <a:schemeClr val="accent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spcBef>
        <a:spcPts val="600"/>
      </a:spcBef>
      <a:defRPr lang="en-US" sz="1100" b="0" kern="1200" dirty="0">
        <a:solidFill>
          <a:schemeClr val="tx1"/>
        </a:solidFill>
        <a:latin typeface="+mn-lt"/>
        <a:ea typeface="+mn-ea"/>
        <a:cs typeface="+mn-cs"/>
      </a:defRPr>
    </a:lvl2pPr>
    <a:lvl3pPr marL="180000" indent="-180000" algn="l" defTabSz="914400" rtl="0" eaLnBrk="1" latinLnBrk="0" hangingPunct="1">
      <a:spcBef>
        <a:spcPts val="300"/>
      </a:spcBef>
      <a:buClr>
        <a:schemeClr val="accent1"/>
      </a:buClr>
      <a:buFont typeface="Citi Sans Text" pitchFamily="50" charset="0"/>
      <a:buChar char="•"/>
      <a:defRPr lang="en-US" sz="1000" kern="1200" dirty="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spcBef>
        <a:spcPts val="300"/>
      </a:spcBef>
      <a:buClr>
        <a:schemeClr val="accent1"/>
      </a:buClr>
      <a:buSzPct val="70000"/>
      <a:buFont typeface="Arial" panose="020B0604020202020204" pitchFamily="34" charset="0"/>
      <a:buChar char="○"/>
      <a:defRPr lang="en-US" sz="1000" kern="1200" dirty="0">
        <a:solidFill>
          <a:schemeClr val="tx1"/>
        </a:solidFill>
        <a:latin typeface="+mn-lt"/>
        <a:ea typeface="+mn-ea"/>
        <a:cs typeface="+mn-cs"/>
      </a:defRPr>
    </a:lvl4pPr>
    <a:lvl5pPr marL="540000" indent="-180000" algn="l" defTabSz="914400" rtl="0" eaLnBrk="1" latinLnBrk="0" hangingPunct="1">
      <a:spcBef>
        <a:spcPts val="300"/>
      </a:spcBef>
      <a:buClr>
        <a:schemeClr val="accent1"/>
      </a:buClr>
      <a:buFont typeface="Citi Sans Text" pitchFamily="50" charset="0"/>
      <a:buChar char="–"/>
      <a:defRPr lang="en-GB" sz="10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1" userDrawn="1">
          <p15:clr>
            <a:srgbClr val="F26B43"/>
          </p15:clr>
        </p15:guide>
        <p15:guide id="2" pos="172" userDrawn="1">
          <p15:clr>
            <a:srgbClr val="F26B43"/>
          </p15:clr>
        </p15:guide>
        <p15:guide id="3" pos="411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498475"/>
            <a:ext cx="5761038" cy="3989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7527E-6DF1-44D4-AF3C-6415B6EF99D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18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498475"/>
            <a:ext cx="5761038" cy="3989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7527E-6DF1-44D4-AF3C-6415B6EF99D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0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498475"/>
            <a:ext cx="5761038" cy="3989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7527E-6DF1-44D4-AF3C-6415B6EF99D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99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498475"/>
            <a:ext cx="5761038" cy="3989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7527E-6DF1-44D4-AF3C-6415B6EF99D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82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498475"/>
            <a:ext cx="5761038" cy="3989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7527E-6DF1-44D4-AF3C-6415B6EF99D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42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2F868C-72A7-AA27-8A9E-55889DDC41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050" y="6344412"/>
            <a:ext cx="618744" cy="3611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>
          <a:xfrm>
            <a:off x="921600" y="3772958"/>
            <a:ext cx="871135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Section divider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3050" y="2739297"/>
            <a:ext cx="93599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628650" indent="-628650" algn="l">
              <a:buFont typeface="+mj-lt"/>
              <a:buNone/>
              <a:defRPr sz="3000"/>
            </a:lvl1pPr>
          </a:lstStyle>
          <a:p>
            <a:r>
              <a:rPr lang="en-GB" noProof="0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24872606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 Cons Two Column with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30221-F312-0ABB-A0B4-187EBF037371}"/>
              </a:ext>
            </a:extLst>
          </p:cNvPr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162000" y="1665287"/>
            <a:ext cx="4680000" cy="4643437"/>
          </a:xfrm>
          <a:prstGeom prst="roundRect">
            <a:avLst>
              <a:gd name="adj" fmla="val 3799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 smtClean="0">
                <a:solidFill>
                  <a:schemeClr val="accent5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1868E2-2C09-1EC0-9518-586AD07FECAE}"/>
              </a:ext>
            </a:extLst>
          </p:cNvPr>
          <p:cNvSpPr>
            <a:spLocks noGrp="1"/>
          </p:cNvSpPr>
          <p:nvPr>
            <p:ph sz="quarter" idx="16"/>
            <p:custDataLst>
              <p:tags r:id="rId2"/>
            </p:custDataLst>
          </p:nvPr>
        </p:nvSpPr>
        <p:spPr>
          <a:xfrm>
            <a:off x="5060900" y="1665287"/>
            <a:ext cx="4680000" cy="4643437"/>
          </a:xfrm>
          <a:prstGeom prst="roundRect">
            <a:avLst>
              <a:gd name="adj" fmla="val 3799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 dirty="0" smtClean="0">
                <a:solidFill>
                  <a:schemeClr val="tx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2FB13A-42F3-E8F0-E31C-47F473E3C2B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73050" y="1016318"/>
            <a:ext cx="9359900" cy="514800"/>
          </a:xfrm>
          <a:prstGeom prst="rect">
            <a:avLst/>
          </a:prstGeom>
          <a:ln w="6350"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[Page message]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339BA8-5D6A-9303-7441-4AC856F53C4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48157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4DCD62-06F5-EE24-8330-18A442DDC278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6680900" y="1125539"/>
            <a:ext cx="3060000" cy="5183186"/>
          </a:xfrm>
          <a:prstGeom prst="roundRect">
            <a:avLst>
              <a:gd name="adj" fmla="val 5765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59EB4D3-B9D3-B83B-7CF3-37006E0B0C52}"/>
              </a:ext>
            </a:extLst>
          </p:cNvPr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3421450" y="1125539"/>
            <a:ext cx="3060000" cy="5183186"/>
          </a:xfrm>
          <a:prstGeom prst="roundRect">
            <a:avLst>
              <a:gd name="adj" fmla="val 5765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7AD5E-C490-81F3-ABA5-CB4AB3B0D8E3}"/>
              </a:ext>
            </a:extLst>
          </p:cNvPr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162000" y="1125539"/>
            <a:ext cx="3060000" cy="5183186"/>
          </a:xfrm>
          <a:prstGeom prst="roundRect">
            <a:avLst>
              <a:gd name="adj" fmla="val 5765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A1103B-0D36-E9C0-B1AF-7A6AAD3123D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667733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 with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1D5419-0A7F-47F9-FE6B-E86AC5BDAB84}"/>
              </a:ext>
            </a:extLst>
          </p:cNvPr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6680900" y="1665287"/>
            <a:ext cx="3060000" cy="4643437"/>
          </a:xfrm>
          <a:prstGeom prst="roundRect">
            <a:avLst>
              <a:gd name="adj" fmla="val 5765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8EF702-A03D-C2EF-D046-F44793A0020C}"/>
              </a:ext>
            </a:extLst>
          </p:cNvPr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421450" y="1665287"/>
            <a:ext cx="3060000" cy="4643437"/>
          </a:xfrm>
          <a:prstGeom prst="roundRect">
            <a:avLst>
              <a:gd name="adj" fmla="val 5765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E9AF3-B553-59D9-8321-B9680FBE91FC}"/>
              </a:ext>
            </a:extLst>
          </p:cNvPr>
          <p:cNvSpPr>
            <a:spLocks noGrp="1"/>
          </p:cNvSpPr>
          <p:nvPr>
            <p:ph sz="quarter" idx="16"/>
            <p:custDataLst>
              <p:tags r:id="rId3"/>
            </p:custDataLst>
          </p:nvPr>
        </p:nvSpPr>
        <p:spPr>
          <a:xfrm>
            <a:off x="162000" y="1665287"/>
            <a:ext cx="3060000" cy="4643437"/>
          </a:xfrm>
          <a:prstGeom prst="roundRect">
            <a:avLst>
              <a:gd name="adj" fmla="val 5765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2FB13A-42F3-E8F0-E31C-47F473E3C2B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73050" y="1016318"/>
            <a:ext cx="9359900" cy="514800"/>
          </a:xfrm>
          <a:prstGeom prst="rect">
            <a:avLst/>
          </a:prstGeom>
          <a:ln w="6350"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[Page message]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4977E8-D9B3-2380-8912-ABD7BA6DB32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495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59EB4D3-B9D3-B83B-7CF3-37006E0B0C52}"/>
              </a:ext>
            </a:extLst>
          </p:cNvPr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060900" y="1125539"/>
            <a:ext cx="4680000" cy="2502000"/>
          </a:xfrm>
          <a:prstGeom prst="roundRect">
            <a:avLst>
              <a:gd name="adj" fmla="val 7051"/>
            </a:avLst>
          </a:prstGeom>
          <a:noFill/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696A8C-BCDB-72BA-5892-85493B4992BE}"/>
              </a:ext>
            </a:extLst>
          </p:cNvPr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162000" y="3806725"/>
            <a:ext cx="4680000" cy="2502000"/>
          </a:xfrm>
          <a:prstGeom prst="roundRect">
            <a:avLst>
              <a:gd name="adj" fmla="val 7051"/>
            </a:avLst>
          </a:prstGeom>
          <a:noFill/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F7106E-A704-32E3-16AB-81A61915DA8C}"/>
              </a:ext>
            </a:extLst>
          </p:cNvPr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5060900" y="3806725"/>
            <a:ext cx="4680000" cy="2502000"/>
          </a:xfrm>
          <a:prstGeom prst="roundRect">
            <a:avLst>
              <a:gd name="adj" fmla="val 7051"/>
            </a:avLst>
          </a:prstGeom>
          <a:noFill/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DF040-2C53-7191-9CBE-3CFCEA702AA5}"/>
              </a:ext>
            </a:extLst>
          </p:cNvPr>
          <p:cNvSpPr>
            <a:spLocks noGrp="1"/>
          </p:cNvSpPr>
          <p:nvPr>
            <p:ph sz="quarter" idx="12"/>
            <p:custDataLst>
              <p:tags r:id="rId4"/>
            </p:custDataLst>
          </p:nvPr>
        </p:nvSpPr>
        <p:spPr>
          <a:xfrm>
            <a:off x="162000" y="1125539"/>
            <a:ext cx="4680000" cy="2502000"/>
          </a:xfrm>
          <a:prstGeom prst="roundRect">
            <a:avLst>
              <a:gd name="adj" fmla="val 7051"/>
            </a:avLst>
          </a:prstGeom>
          <a:noFill/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9D719A-7DFB-5C85-FB76-4CE1C664F7F8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7436238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ontent with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7F83E-74EC-2150-489B-683A85B50C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CE3A7C0-0817-8739-2F11-0AA8C416A714}"/>
              </a:ext>
            </a:extLst>
          </p:cNvPr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5060900" y="4076725"/>
            <a:ext cx="4680000" cy="2232000"/>
          </a:xfrm>
          <a:prstGeom prst="roundRect">
            <a:avLst>
              <a:gd name="adj" fmla="val 7904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934CF54-E4B7-FAE1-8947-C2A45AEE6344}"/>
              </a:ext>
            </a:extLst>
          </p:cNvPr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162000" y="4076725"/>
            <a:ext cx="4680000" cy="2232000"/>
          </a:xfrm>
          <a:prstGeom prst="roundRect">
            <a:avLst>
              <a:gd name="adj" fmla="val 7904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17F943-0FA8-7756-5AE9-A163FC9D76C1}"/>
              </a:ext>
            </a:extLst>
          </p:cNvPr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060900" y="1665286"/>
            <a:ext cx="4680000" cy="2232000"/>
          </a:xfrm>
          <a:prstGeom prst="roundRect">
            <a:avLst>
              <a:gd name="adj" fmla="val 7904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F25555-8520-E30D-7A74-FD94EFD24F1E}"/>
              </a:ext>
            </a:extLst>
          </p:cNvPr>
          <p:cNvSpPr>
            <a:spLocks noGrp="1"/>
          </p:cNvSpPr>
          <p:nvPr>
            <p:ph sz="quarter" idx="12"/>
            <p:custDataLst>
              <p:tags r:id="rId4"/>
            </p:custDataLst>
          </p:nvPr>
        </p:nvSpPr>
        <p:spPr>
          <a:xfrm>
            <a:off x="162000" y="1665286"/>
            <a:ext cx="4680000" cy="2232000"/>
          </a:xfrm>
          <a:prstGeom prst="roundRect">
            <a:avLst>
              <a:gd name="adj" fmla="val 7904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DB49D-2DFB-3940-C112-C977622E45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392" y="730179"/>
            <a:ext cx="9359900" cy="514800"/>
          </a:xfrm>
          <a:prstGeom prst="rect">
            <a:avLst/>
          </a:prstGeom>
          <a:ln w="6350"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lang="en-GB" sz="14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[Page message]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B3C02-2234-0FFF-13B0-A161A196AA9C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80392" y="224563"/>
            <a:ext cx="9452558" cy="39747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05895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696A8C-BCDB-72BA-5892-85493B4992BE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162000" y="3806725"/>
            <a:ext cx="9575800" cy="2502000"/>
          </a:xfrm>
          <a:prstGeom prst="roundRect">
            <a:avLst>
              <a:gd name="adj" fmla="val 7051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DF040-2C53-7191-9CBE-3CFCEA702AA5}"/>
              </a:ext>
            </a:extLst>
          </p:cNvPr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162000" y="1125539"/>
            <a:ext cx="9575800" cy="2502000"/>
          </a:xfrm>
          <a:prstGeom prst="roundRect">
            <a:avLst>
              <a:gd name="adj" fmla="val 7051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B4F9BE-4491-F80A-C482-0851F1C0355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053866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 Content with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A4F308-B680-818A-339B-0138B21205E3}"/>
              </a:ext>
            </a:extLst>
          </p:cNvPr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162000" y="4076725"/>
            <a:ext cx="9575800" cy="2232000"/>
          </a:xfrm>
          <a:prstGeom prst="roundRect">
            <a:avLst>
              <a:gd name="adj" fmla="val 7904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DF040-2C53-7191-9CBE-3CFCEA702AA5}"/>
              </a:ext>
            </a:extLst>
          </p:cNvPr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162000" y="1665286"/>
            <a:ext cx="9575800" cy="2232000"/>
          </a:xfrm>
          <a:prstGeom prst="roundRect">
            <a:avLst>
              <a:gd name="adj" fmla="val 7904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2FB13A-42F3-E8F0-E31C-47F473E3C2B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73050" y="1016318"/>
            <a:ext cx="9359900" cy="514800"/>
          </a:xfrm>
          <a:prstGeom prst="rect">
            <a:avLst/>
          </a:prstGeom>
          <a:ln w="6350"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[Page message]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97DA78-ABB4-0B45-CDA7-EDB3887450F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8844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&amp;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59EB4D3-B9D3-B83B-7CF3-37006E0B0C52}"/>
              </a:ext>
            </a:extLst>
          </p:cNvPr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3512900" y="1125539"/>
            <a:ext cx="6228000" cy="5183186"/>
          </a:xfrm>
          <a:prstGeom prst="roundRect">
            <a:avLst>
              <a:gd name="adj" fmla="val 3404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DF040-2C53-7191-9CBE-3CFCEA702AA5}"/>
              </a:ext>
            </a:extLst>
          </p:cNvPr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162000" y="1125539"/>
            <a:ext cx="3168000" cy="5183186"/>
          </a:xfrm>
          <a:prstGeom prst="roundRect">
            <a:avLst>
              <a:gd name="adj" fmla="val 5569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C70A6D-8F64-065B-0ADD-1715C1227A5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165833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&amp; Wide Content with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8EF702-A03D-C2EF-D046-F44793A0020C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3512900" y="1665287"/>
            <a:ext cx="6228000" cy="4643437"/>
          </a:xfrm>
          <a:prstGeom prst="roundRect">
            <a:avLst>
              <a:gd name="adj" fmla="val 3799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DF040-2C53-7191-9CBE-3CFCEA702AA5}"/>
              </a:ext>
            </a:extLst>
          </p:cNvPr>
          <p:cNvSpPr>
            <a:spLocks noGrp="1"/>
          </p:cNvSpPr>
          <p:nvPr>
            <p:ph sz="quarter" idx="12"/>
            <p:custDataLst>
              <p:tags r:id="rId2"/>
            </p:custDataLst>
          </p:nvPr>
        </p:nvSpPr>
        <p:spPr>
          <a:xfrm>
            <a:off x="162000" y="1665287"/>
            <a:ext cx="3168000" cy="4643437"/>
          </a:xfrm>
          <a:prstGeom prst="roundRect">
            <a:avLst>
              <a:gd name="adj" fmla="val 5569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2FB13A-42F3-E8F0-E31C-47F473E3C2B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73050" y="1016318"/>
            <a:ext cx="9359900" cy="514800"/>
          </a:xfrm>
          <a:prstGeom prst="rect">
            <a:avLst/>
          </a:prstGeom>
          <a:ln w="6350"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[Page message]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407C64-4E9E-86BF-AFF2-12ACE9DBD41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0208075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F7106E-A704-32E3-16AB-81A61915DA8C}"/>
              </a:ext>
            </a:extLst>
          </p:cNvPr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5060900" y="3806725"/>
            <a:ext cx="4680000" cy="2502000"/>
          </a:xfrm>
          <a:prstGeom prst="roundRect">
            <a:avLst>
              <a:gd name="adj" fmla="val 7051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59EB4D3-B9D3-B83B-7CF3-37006E0B0C52}"/>
              </a:ext>
            </a:extLst>
          </p:cNvPr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060900" y="1125539"/>
            <a:ext cx="4680000" cy="2502000"/>
          </a:xfrm>
          <a:prstGeom prst="roundRect">
            <a:avLst>
              <a:gd name="adj" fmla="val 7051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94FF6-D4E4-A19E-D62B-A30D22DA64D6}"/>
              </a:ext>
            </a:extLst>
          </p:cNvPr>
          <p:cNvSpPr>
            <a:spLocks noGrp="1"/>
          </p:cNvSpPr>
          <p:nvPr>
            <p:ph sz="quarter" idx="16"/>
            <p:custDataLst>
              <p:tags r:id="rId3"/>
            </p:custDataLst>
          </p:nvPr>
        </p:nvSpPr>
        <p:spPr>
          <a:xfrm>
            <a:off x="162000" y="1125539"/>
            <a:ext cx="4680000" cy="5183186"/>
          </a:xfrm>
          <a:prstGeom prst="roundRect">
            <a:avLst>
              <a:gd name="adj" fmla="val 3770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0ABA74-DD9E-DD01-DCBC-1FEE2296B37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04482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FA469D9-DFC0-B742-CA2D-7D6AE1743B27}"/>
              </a:ext>
            </a:extLst>
          </p:cNvPr>
          <p:cNvSpPr>
            <a:spLocks noGrp="1"/>
          </p:cNvSpPr>
          <p:nvPr>
            <p:ph sz="quarter" idx="12" hasCustomPrompt="1"/>
            <p:custDataLst>
              <p:tags r:id="rId1"/>
            </p:custDataLst>
          </p:nvPr>
        </p:nvSpPr>
        <p:spPr>
          <a:xfrm>
            <a:off x="162000" y="1125539"/>
            <a:ext cx="9575800" cy="5183186"/>
          </a:xfrm>
          <a:prstGeom prst="roundRect">
            <a:avLst>
              <a:gd name="adj" fmla="val 3404"/>
            </a:avLst>
          </a:prstGeom>
        </p:spPr>
        <p:txBody>
          <a:bodyPr/>
          <a:lstStyle>
            <a:lvl1pPr marL="270000" indent="-270000">
              <a:spcBef>
                <a:spcPts val="1200"/>
              </a:spcBef>
              <a:buClr>
                <a:schemeClr val="tx1"/>
              </a:buClr>
              <a:buFont typeface="+mj-lt"/>
              <a:buNone/>
              <a:tabLst>
                <a:tab pos="9329738" algn="r"/>
              </a:tabLst>
              <a:defRPr sz="1200" b="0">
                <a:solidFill>
                  <a:schemeClr val="tx1"/>
                </a:solidFill>
              </a:defRPr>
            </a:lvl1pPr>
            <a:lvl2pPr marL="540000" indent="-270000">
              <a:spcBef>
                <a:spcPts val="600"/>
              </a:spcBef>
              <a:buClr>
                <a:schemeClr val="tx1"/>
              </a:buClr>
              <a:buFont typeface="+mj-lt"/>
              <a:buNone/>
              <a:tabLst>
                <a:tab pos="9329738" algn="r"/>
              </a:tabLst>
              <a:defRPr sz="1200" b="0"/>
            </a:lvl2pPr>
            <a:lvl3pPr marL="810000" indent="-270000">
              <a:spcBef>
                <a:spcPts val="600"/>
              </a:spcBef>
              <a:buClr>
                <a:schemeClr val="tx1"/>
              </a:buClr>
              <a:buFont typeface="+mj-lt"/>
              <a:buNone/>
              <a:tabLst>
                <a:tab pos="9329738" algn="r"/>
              </a:tabLst>
              <a:defRPr sz="1200"/>
            </a:lvl3pPr>
            <a:lvl4pPr marL="270000" indent="0">
              <a:spcBef>
                <a:spcPts val="1200"/>
              </a:spcBef>
              <a:buClrTx/>
              <a:buSzPct val="100000"/>
              <a:buFontTx/>
              <a:buNone/>
              <a:tabLst>
                <a:tab pos="9329738" algn="r"/>
              </a:tabLst>
              <a:defRPr sz="1200"/>
            </a:lvl4pPr>
            <a:lvl5pPr marL="270000" indent="-270000">
              <a:spcBef>
                <a:spcPts val="400"/>
              </a:spcBef>
              <a:buClr>
                <a:schemeClr val="tx1"/>
              </a:buClr>
              <a:buFont typeface="+mj-lt"/>
              <a:buNone/>
              <a:tabLst>
                <a:tab pos="9329738" algn="r"/>
              </a:tabLst>
              <a:defRPr sz="1200"/>
            </a:lvl5pPr>
            <a:lvl6pPr marL="2286000" indent="0">
              <a:buFontTx/>
              <a:buNone/>
              <a:defRPr/>
            </a:lvl6pPr>
          </a:lstStyle>
          <a:p>
            <a:pPr lvl="0"/>
            <a:r>
              <a:rPr lang="en-GB" noProof="0" dirty="0"/>
              <a:t>Click to edit Master text styles	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Appendix</a:t>
            </a:r>
          </a:p>
          <a:p>
            <a:pPr lvl="1"/>
            <a:r>
              <a:rPr lang="en-GB" noProof="0" dirty="0"/>
              <a:t>Appendix 1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F16B10-ADCD-AB88-D601-EB6EDB4DB7F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899178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hree Content with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224530-092E-3084-1CC4-DC3CF5571C01}"/>
              </a:ext>
            </a:extLst>
          </p:cNvPr>
          <p:cNvSpPr>
            <a:spLocks noGrp="1"/>
          </p:cNvSpPr>
          <p:nvPr>
            <p:ph sz="quarter" idx="16"/>
            <p:custDataLst>
              <p:tags r:id="rId1"/>
            </p:custDataLst>
          </p:nvPr>
        </p:nvSpPr>
        <p:spPr>
          <a:xfrm>
            <a:off x="5060900" y="4076725"/>
            <a:ext cx="4680000" cy="2232000"/>
          </a:xfrm>
          <a:prstGeom prst="roundRect">
            <a:avLst>
              <a:gd name="adj" fmla="val 7904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18EF702-A03D-C2EF-D046-F44793A0020C}"/>
              </a:ext>
            </a:extLst>
          </p:cNvPr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5060900" y="1665286"/>
            <a:ext cx="4680000" cy="2232000"/>
          </a:xfrm>
          <a:prstGeom prst="roundRect">
            <a:avLst>
              <a:gd name="adj" fmla="val 7904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2FB13A-42F3-E8F0-E31C-47F473E3C2B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73050" y="1016318"/>
            <a:ext cx="9359900" cy="514800"/>
          </a:xfrm>
          <a:prstGeom prst="rect">
            <a:avLst/>
          </a:prstGeom>
          <a:ln w="6350"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[Page message]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E4E38-20C6-E191-43CC-2FF24C16E895}"/>
              </a:ext>
            </a:extLst>
          </p:cNvPr>
          <p:cNvSpPr>
            <a:spLocks noGrp="1"/>
          </p:cNvSpPr>
          <p:nvPr>
            <p:ph sz="quarter" idx="17"/>
            <p:custDataLst>
              <p:tags r:id="rId4"/>
            </p:custDataLst>
          </p:nvPr>
        </p:nvSpPr>
        <p:spPr>
          <a:xfrm>
            <a:off x="162000" y="1665285"/>
            <a:ext cx="4680000" cy="4643439"/>
          </a:xfrm>
          <a:prstGeom prst="roundRect">
            <a:avLst>
              <a:gd name="adj" fmla="val 3799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6FDF0A-E8E0-CD52-091A-2569B1346C6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98606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33C85-5D83-CADC-0E44-90A93D83A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839402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2871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i Blue Low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624316" y="3371672"/>
            <a:ext cx="7344618" cy="2784655"/>
          </a:xfrm>
        </p:spPr>
        <p:txBody>
          <a:bodyPr anchor="t">
            <a:no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Internal Presentation Title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624286" y="2705801"/>
            <a:ext cx="7341790" cy="402457"/>
          </a:xfrm>
        </p:spPr>
        <p:txBody>
          <a:bodyPr anchor="b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342904" indent="0" algn="ctr">
              <a:buNone/>
              <a:defRPr sz="1500"/>
            </a:lvl2pPr>
            <a:lvl3pPr marL="685810" indent="0" algn="ctr">
              <a:buNone/>
              <a:defRPr sz="1350"/>
            </a:lvl3pPr>
            <a:lvl4pPr marL="1028714" indent="0" algn="ctr">
              <a:buNone/>
              <a:defRPr sz="1200"/>
            </a:lvl4pPr>
            <a:lvl5pPr marL="1371619" indent="0" algn="ctr">
              <a:buNone/>
              <a:defRPr sz="1200"/>
            </a:lvl5pPr>
            <a:lvl6pPr marL="1714524" indent="0" algn="ctr">
              <a:buNone/>
              <a:defRPr sz="1200"/>
            </a:lvl6pPr>
            <a:lvl7pPr marL="2057428" indent="0" algn="ctr">
              <a:buNone/>
              <a:defRPr sz="1200"/>
            </a:lvl7pPr>
            <a:lvl8pPr marL="2400333" indent="0" algn="ctr">
              <a:buNone/>
              <a:defRPr sz="1200"/>
            </a:lvl8pPr>
            <a:lvl9pPr marL="2743238" indent="0" algn="ctr">
              <a:buNone/>
              <a:defRPr sz="1200"/>
            </a:lvl9pPr>
          </a:lstStyle>
          <a:p>
            <a:r>
              <a:rPr lang="en-US" noProof="0" dirty="0"/>
              <a:t>[Business / Function Name / Region]</a:t>
            </a:r>
          </a:p>
        </p:txBody>
      </p:sp>
      <p:sp>
        <p:nvSpPr>
          <p:cNvPr id="5" name="Meeting Type" descr="Meeting Type">
            <a:extLst>
              <a:ext uri="{FF2B5EF4-FFF2-40B4-BE49-F238E27FC236}">
                <a16:creationId xmlns:a16="http://schemas.microsoft.com/office/drawing/2014/main" id="{24219B80-7991-9305-5A59-F98779A7F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0894" y="1068783"/>
            <a:ext cx="1410769" cy="288000"/>
          </a:xfrm>
        </p:spPr>
        <p:txBody>
          <a:bodyPr/>
          <a:lstStyle>
            <a:lvl1pPr marL="0" indent="0">
              <a:buNone/>
              <a:defRPr sz="825" b="1">
                <a:solidFill>
                  <a:schemeClr val="accent1"/>
                </a:solidFill>
              </a:defRPr>
            </a:lvl1pPr>
            <a:lvl2pPr marL="161853" indent="0">
              <a:buNone/>
              <a:defRPr sz="825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</a:defRPr>
            </a:lvl4pPr>
            <a:lvl5pPr marL="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[Optional Meeting Type]</a:t>
            </a:r>
          </a:p>
        </p:txBody>
      </p:sp>
      <p:sp>
        <p:nvSpPr>
          <p:cNvPr id="8" name="Date" descr="Date">
            <a:extLst>
              <a:ext uri="{FF2B5EF4-FFF2-40B4-BE49-F238E27FC236}">
                <a16:creationId xmlns:a16="http://schemas.microsoft.com/office/drawing/2014/main" id="{8F07D91D-D7A3-8A00-9E19-BCBF2B0B5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1457" y="1068783"/>
            <a:ext cx="1234815" cy="288000"/>
          </a:xfrm>
        </p:spPr>
        <p:txBody>
          <a:bodyPr/>
          <a:lstStyle>
            <a:lvl1pPr marL="0" indent="0">
              <a:buNone/>
              <a:defRPr sz="825" b="1">
                <a:solidFill>
                  <a:schemeClr val="accent1"/>
                </a:solidFill>
              </a:defRPr>
            </a:lvl1pPr>
            <a:lvl2pPr marL="161853" indent="0">
              <a:buNone/>
              <a:defRPr sz="825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825">
                <a:solidFill>
                  <a:schemeClr val="bg1"/>
                </a:solidFill>
              </a:defRPr>
            </a:lvl4pPr>
            <a:lvl5pPr marL="0" indent="0">
              <a:buNone/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[Month 00, YYYY]</a:t>
            </a:r>
          </a:p>
        </p:txBody>
      </p:sp>
      <p:sp>
        <p:nvSpPr>
          <p:cNvPr id="10" name="Classification" descr="Information / Classification">
            <a:extLst>
              <a:ext uri="{FF2B5EF4-FFF2-40B4-BE49-F238E27FC236}">
                <a16:creationId xmlns:a16="http://schemas.microsoft.com/office/drawing/2014/main" id="{8527F4A1-FB16-1CCD-818E-A01A0C1E9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8935" y="1068784"/>
            <a:ext cx="1577480" cy="28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25" b="1">
                <a:solidFill>
                  <a:schemeClr val="accent1"/>
                </a:solidFill>
              </a:defRPr>
            </a:lvl1pPr>
            <a:lvl2pPr>
              <a:defRPr sz="825">
                <a:solidFill>
                  <a:schemeClr val="bg1"/>
                </a:solidFill>
              </a:defRPr>
            </a:lvl2pPr>
            <a:lvl3pPr>
              <a:defRPr sz="825">
                <a:solidFill>
                  <a:schemeClr val="bg1"/>
                </a:solidFill>
              </a:defRPr>
            </a:lvl3pPr>
            <a:lvl4pPr>
              <a:defRPr sz="825">
                <a:solidFill>
                  <a:schemeClr val="bg1"/>
                </a:solidFill>
              </a:defRPr>
            </a:lvl4pPr>
            <a:lvl5pP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[Information/Classification]</a:t>
            </a:r>
          </a:p>
        </p:txBody>
      </p:sp>
      <p:pic>
        <p:nvPicPr>
          <p:cNvPr id="4" name="Citi Logo">
            <a:extLst>
              <a:ext uri="{FF2B5EF4-FFF2-40B4-BE49-F238E27FC236}">
                <a16:creationId xmlns:a16="http://schemas.microsoft.com/office/drawing/2014/main" id="{02034333-DBA0-5491-378B-4B07A3A8D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7" y="651271"/>
            <a:ext cx="1654409" cy="9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94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393">
          <p15:clr>
            <a:srgbClr val="F26B43"/>
          </p15:clr>
        </p15:guide>
        <p15:guide id="8" pos="4022">
          <p15:clr>
            <a:srgbClr val="F26B43"/>
          </p15:clr>
        </p15:guide>
        <p15:guide id="9" pos="5018">
          <p15:clr>
            <a:srgbClr val="F26B43"/>
          </p15:clr>
        </p15:guide>
        <p15:guide id="10" orient="horz" pos="1933">
          <p15:clr>
            <a:srgbClr val="F26B43"/>
          </p15:clr>
        </p15:guide>
        <p15:guide id="11" orient="horz" pos="2387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lide Title"/>
          <p:cNvSpPr>
            <a:spLocks noGrp="1"/>
          </p:cNvSpPr>
          <p:nvPr>
            <p:ph type="title"/>
          </p:nvPr>
        </p:nvSpPr>
        <p:spPr>
          <a:xfrm>
            <a:off x="327994" y="536036"/>
            <a:ext cx="9245600" cy="63501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" descr="Slide Text"/>
          <p:cNvSpPr>
            <a:spLocks noGrp="1"/>
          </p:cNvSpPr>
          <p:nvPr>
            <p:ph idx="1" hasCustomPrompt="1"/>
          </p:nvPr>
        </p:nvSpPr>
        <p:spPr>
          <a:xfrm>
            <a:off x="327994" y="1376363"/>
            <a:ext cx="9245600" cy="4779962"/>
          </a:xfrm>
        </p:spPr>
        <p:txBody>
          <a:bodyPr/>
          <a:lstStyle>
            <a:lvl1pPr>
              <a:defRPr sz="1000"/>
            </a:lvl1pPr>
            <a:lvl2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4" name="Footer" descr="Footer Text">
            <a:extLst>
              <a:ext uri="{FF2B5EF4-FFF2-40B4-BE49-F238E27FC236}">
                <a16:creationId xmlns:a16="http://schemas.microsoft.com/office/drawing/2014/main" id="{45B42AA4-20EE-CC88-0D79-7BE56E715D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870447" y="6343652"/>
            <a:ext cx="4466213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6" name="Slide Number" descr="Page Numb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5208" y="6343652"/>
            <a:ext cx="213564" cy="365125"/>
          </a:xfrm>
        </p:spPr>
        <p:txBody>
          <a:bodyPr/>
          <a:lstStyle/>
          <a:p>
            <a:fld id="{332C3882-8AEC-4285-98B7-7208BE65C19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392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27994" y="534978"/>
            <a:ext cx="9245600" cy="6350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27994" y="1376363"/>
            <a:ext cx="4361877" cy="4779962"/>
          </a:xfrm>
        </p:spPr>
        <p:txBody>
          <a:bodyPr/>
          <a:lstStyle>
            <a:lvl1pPr>
              <a:spcAft>
                <a:spcPts val="375"/>
              </a:spcAft>
              <a:defRPr/>
            </a:lvl1pPr>
            <a:lvl2pPr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/>
            </a:lvl2pPr>
            <a:lvl3pPr>
              <a:spcAft>
                <a:spcPts val="375"/>
              </a:spcAft>
              <a:defRPr/>
            </a:lvl3pPr>
            <a:lvl4pPr>
              <a:spcAft>
                <a:spcPts val="375"/>
              </a:spcAft>
              <a:defRPr/>
            </a:lvl4pPr>
            <a:lvl5pPr>
              <a:spcAft>
                <a:spcPts val="375"/>
              </a:spcAft>
              <a:defRPr/>
            </a:lvl5pPr>
            <a:lvl6pPr>
              <a:spcAft>
                <a:spcPts val="375"/>
              </a:spcAft>
              <a:defRPr/>
            </a:lvl6pPr>
            <a:lvl7pPr>
              <a:spcAft>
                <a:spcPts val="375"/>
              </a:spcAft>
              <a:defRPr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3E2380-44C0-DB01-0705-66F1CC49353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16129" y="1376363"/>
            <a:ext cx="4357466" cy="4779962"/>
          </a:xfrm>
        </p:spPr>
        <p:txBody>
          <a:bodyPr/>
          <a:lstStyle>
            <a:lvl1pPr>
              <a:spcAft>
                <a:spcPts val="375"/>
              </a:spcAft>
              <a:defRPr/>
            </a:lvl1pPr>
            <a:lvl2pPr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/>
            </a:lvl2pPr>
            <a:lvl3pPr>
              <a:spcAft>
                <a:spcPts val="375"/>
              </a:spcAft>
              <a:defRPr/>
            </a:lvl3pPr>
            <a:lvl4pPr>
              <a:spcAft>
                <a:spcPts val="375"/>
              </a:spcAft>
              <a:defRPr/>
            </a:lvl4pPr>
            <a:lvl5pPr>
              <a:spcAft>
                <a:spcPts val="375"/>
              </a:spcAft>
              <a:defRPr/>
            </a:lvl5pPr>
            <a:lvl6pPr>
              <a:spcAft>
                <a:spcPts val="375"/>
              </a:spcAft>
              <a:defRPr/>
            </a:lvl6pPr>
            <a:lvl7pPr>
              <a:spcAft>
                <a:spcPts val="375"/>
              </a:spcAft>
              <a:defRPr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5" name="Footer" descr="Footer Tex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650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286">
          <p15:clr>
            <a:srgbClr val="F26B43"/>
          </p15:clr>
        </p15:guide>
        <p15:guide id="4" pos="295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Background">
            <a:extLst>
              <a:ext uri="{FF2B5EF4-FFF2-40B4-BE49-F238E27FC236}">
                <a16:creationId xmlns:a16="http://schemas.microsoft.com/office/drawing/2014/main" id="{B28FA10F-75BF-94C1-D3BE-7365FC8F5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6515" y="329796"/>
            <a:ext cx="6967079" cy="6231343"/>
          </a:xfrm>
          <a:prstGeom prst="roundRect">
            <a:avLst>
              <a:gd name="adj" fmla="val 229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4E3243E-B22E-C3A5-6042-CDA72D9C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888" y="533665"/>
            <a:ext cx="6434665" cy="64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F4725CE8-59C9-48F8-04D6-5236A9420B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9888" y="1366840"/>
            <a:ext cx="6434665" cy="4789487"/>
          </a:xfrm>
        </p:spPr>
        <p:txBody>
          <a:bodyPr anchor="b">
            <a:noAutofit/>
          </a:bodyPr>
          <a:lstStyle>
            <a:lvl1pPr marL="0" indent="0">
              <a:buNone/>
              <a:tabLst>
                <a:tab pos="536980" algn="l"/>
                <a:tab pos="5649594" algn="r"/>
              </a:tabLst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1800">
                <a:solidFill>
                  <a:schemeClr val="bg1"/>
                </a:solidFill>
              </a:defRPr>
            </a:lvl6pPr>
            <a:lvl7pPr marL="0" indent="0">
              <a:buNone/>
              <a:defRPr sz="1800">
                <a:solidFill>
                  <a:schemeClr val="bg1"/>
                </a:solidFill>
              </a:defRPr>
            </a:lvl7pPr>
            <a:lvl8pPr marL="0" indent="0">
              <a:buNone/>
              <a:defRPr sz="1800">
                <a:solidFill>
                  <a:schemeClr val="bg1"/>
                </a:solidFill>
              </a:defRPr>
            </a:lvl8pPr>
            <a:lvl9pPr marL="0" indent="0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397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1830">
          <p15:clr>
            <a:srgbClr val="F26B43"/>
          </p15:clr>
        </p15:guide>
        <p15:guide id="4" pos="5885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E2B78FDF-7CCA-6403-87B5-64424FF8D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995" y="2880000"/>
            <a:ext cx="7279679" cy="1655762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dirty="0"/>
              <a:t>Divider Title</a:t>
            </a:r>
            <a:endParaRPr lang="en-AU" dirty="0"/>
          </a:p>
        </p:txBody>
      </p:sp>
      <p:sp>
        <p:nvSpPr>
          <p:cNvPr id="2" name="Footer" descr="Footer Text">
            <a:extLst>
              <a:ext uri="{FF2B5EF4-FFF2-40B4-BE49-F238E27FC236}">
                <a16:creationId xmlns:a16="http://schemas.microsoft.com/office/drawing/2014/main" id="{69942829-07AB-1D92-1773-ADEB00CEB0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CA737324-9100-70F9-E900-B71BB2D97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56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26B43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bleed Image - Whit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lide Title">
            <a:extLst>
              <a:ext uri="{FF2B5EF4-FFF2-40B4-BE49-F238E27FC236}">
                <a16:creationId xmlns:a16="http://schemas.microsoft.com/office/drawing/2014/main" id="{C9EA3791-BD6D-46E9-A514-996AE580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5" y="1939895"/>
            <a:ext cx="3132639" cy="1204945"/>
          </a:xfrm>
        </p:spPr>
        <p:txBody>
          <a:bodyPr wrap="square" anchor="b">
            <a:spAutoFit/>
          </a:bodyPr>
          <a:lstStyle>
            <a:lvl1pPr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" descr="Slide Content">
            <a:extLst>
              <a:ext uri="{FF2B5EF4-FFF2-40B4-BE49-F238E27FC236}">
                <a16:creationId xmlns:a16="http://schemas.microsoft.com/office/drawing/2014/main" id="{DAB3CFB9-911D-8CC8-EDBF-3324DA216C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995" y="3454307"/>
            <a:ext cx="3132639" cy="27020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bullet)Z</a:t>
            </a:r>
            <a:endParaRPr lang="en-AU" noProof="0" dirty="0"/>
          </a:p>
        </p:txBody>
      </p:sp>
      <p:pic>
        <p:nvPicPr>
          <p:cNvPr id="4" name="Citi Logo White">
            <a:extLst>
              <a:ext uri="{FF2B5EF4-FFF2-40B4-BE49-F238E27FC236}">
                <a16:creationId xmlns:a16="http://schemas.microsoft.com/office/drawing/2014/main" id="{DC463D9F-BDFD-D0A4-1792-CD22FA27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1" y="6300054"/>
            <a:ext cx="610405" cy="3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6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4022">
          <p15:clr>
            <a:srgbClr val="F26B43"/>
          </p15:clr>
        </p15:guide>
        <p15:guide id="9" pos="5018">
          <p15:clr>
            <a:srgbClr val="F26B43"/>
          </p15:clr>
        </p15:guide>
        <p15:guide id="10" orient="horz" pos="1933">
          <p15:clr>
            <a:srgbClr val="F26B43"/>
          </p15:clr>
        </p15:guide>
        <p15:guide id="11" orient="horz" pos="2478">
          <p15:clr>
            <a:srgbClr val="F26B43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bleed Image - Citi Blue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lide Title">
            <a:extLst>
              <a:ext uri="{FF2B5EF4-FFF2-40B4-BE49-F238E27FC236}">
                <a16:creationId xmlns:a16="http://schemas.microsoft.com/office/drawing/2014/main" id="{C9EA3791-BD6D-46E9-A514-996AE580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5" y="1940306"/>
            <a:ext cx="3132639" cy="1204945"/>
          </a:xfrm>
        </p:spPr>
        <p:txBody>
          <a:bodyPr wrap="square" anchor="b">
            <a:spAutoFit/>
          </a:bodyPr>
          <a:lstStyle>
            <a:lvl1pPr>
              <a:defRPr sz="2900"/>
            </a:lvl1pPr>
          </a:lstStyle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" descr="Slide Content">
            <a:extLst>
              <a:ext uri="{FF2B5EF4-FFF2-40B4-BE49-F238E27FC236}">
                <a16:creationId xmlns:a16="http://schemas.microsoft.com/office/drawing/2014/main" id="{DAB3CFB9-911D-8CC8-EDBF-3324DA216C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995" y="3454307"/>
            <a:ext cx="3132639" cy="2702018"/>
          </a:xfrm>
        </p:spPr>
        <p:txBody>
          <a:bodyPr/>
          <a:lstStyle>
            <a:lvl2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/>
            </a:lvl2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bullet)Z</a:t>
            </a:r>
            <a:endParaRPr lang="en-AU" noProof="0" dirty="0"/>
          </a:p>
        </p:txBody>
      </p:sp>
      <p:pic>
        <p:nvPicPr>
          <p:cNvPr id="4" name="Citi Logo">
            <a:extLst>
              <a:ext uri="{FF2B5EF4-FFF2-40B4-BE49-F238E27FC236}">
                <a16:creationId xmlns:a16="http://schemas.microsoft.com/office/drawing/2014/main" id="{ECD8012F-78DC-BD81-B001-C06F6B1A3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2" y="6298528"/>
            <a:ext cx="612838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4022">
          <p15:clr>
            <a:srgbClr val="F26B43"/>
          </p15:clr>
        </p15:guide>
        <p15:guide id="9" pos="5018">
          <p15:clr>
            <a:srgbClr val="F26B43"/>
          </p15:clr>
        </p15:guide>
        <p15:guide id="10" orient="horz" pos="1933">
          <p15:clr>
            <a:srgbClr val="F26B43"/>
          </p15:clr>
        </p15:guide>
        <p15:guide id="11" orient="horz" pos="2478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DF040-2C53-7191-9CBE-3CFCEA702AA5}"/>
              </a:ext>
            </a:extLst>
          </p:cNvPr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162000" y="1125539"/>
            <a:ext cx="9575800" cy="5183186"/>
          </a:xfrm>
          <a:prstGeom prst="roundRect">
            <a:avLst>
              <a:gd name="adj" fmla="val 3404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45B517-4988-0F2A-5437-602C74A81CF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211957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wn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C22B5835-B2C9-8A10-7991-C7B14ED8F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995" y="2880000"/>
            <a:ext cx="7333915" cy="1655762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dirty="0"/>
              <a:t>Divider Title</a:t>
            </a:r>
            <a:endParaRPr lang="en-AU" dirty="0"/>
          </a:p>
        </p:txBody>
      </p:sp>
      <p:sp>
        <p:nvSpPr>
          <p:cNvPr id="14" name="Footer" descr="Footer Text">
            <a:extLst>
              <a:ext uri="{FF2B5EF4-FFF2-40B4-BE49-F238E27FC236}">
                <a16:creationId xmlns:a16="http://schemas.microsoft.com/office/drawing/2014/main" id="{7B3FBD4B-B973-F46D-9893-FC50D83061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15" name="Slide Number" descr="Page Number">
            <a:extLst>
              <a:ext uri="{FF2B5EF4-FFF2-40B4-BE49-F238E27FC236}">
                <a16:creationId xmlns:a16="http://schemas.microsoft.com/office/drawing/2014/main" id="{6AE8FDF2-D98A-5314-F6E9-75719E216D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729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umn 1 - Statistic Value" descr="Column 1 - Statistic">
            <a:extLst>
              <a:ext uri="{FF2B5EF4-FFF2-40B4-BE49-F238E27FC236}">
                <a16:creationId xmlns:a16="http://schemas.microsoft.com/office/drawing/2014/main" id="{4F946DAD-FFC0-59BE-7CAB-F073ACBDFA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9654" y="1368000"/>
            <a:ext cx="2067956" cy="1688467"/>
          </a:xfrm>
        </p:spPr>
        <p:txBody>
          <a:bodyPr anchor="b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212291" indent="0">
              <a:buNone/>
              <a:defRPr sz="75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75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7500">
                <a:solidFill>
                  <a:srgbClr val="245BE2"/>
                </a:solidFill>
              </a:defRPr>
            </a:lvl4pPr>
            <a:lvl5pPr marL="0" indent="0">
              <a:buNone/>
              <a:defRPr sz="75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5" name="Column 1 - Supporting Text" descr="Column 1 - Supporting text">
            <a:extLst>
              <a:ext uri="{FF2B5EF4-FFF2-40B4-BE49-F238E27FC236}">
                <a16:creationId xmlns:a16="http://schemas.microsoft.com/office/drawing/2014/main" id="{9D9C2BE8-6C48-9FB8-B454-DE1C9E8BB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7994" y="3141663"/>
            <a:ext cx="2070506" cy="3014662"/>
          </a:xfrm>
        </p:spPr>
        <p:txBody>
          <a:bodyPr/>
          <a:lstStyle>
            <a:lvl1pPr marL="0" indent="0">
              <a:spcAft>
                <a:spcPts val="375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spcAft>
                <a:spcPts val="375"/>
              </a:spcAft>
              <a:defRPr sz="900">
                <a:solidFill>
                  <a:schemeClr val="tx1"/>
                </a:solidFill>
              </a:defRPr>
            </a:lvl2pPr>
            <a:lvl3pPr>
              <a:spcAft>
                <a:spcPts val="375"/>
              </a:spcAft>
              <a:defRPr sz="900">
                <a:solidFill>
                  <a:schemeClr val="tx1"/>
                </a:solidFill>
              </a:defRPr>
            </a:lvl3pPr>
            <a:lvl4pPr>
              <a:spcAft>
                <a:spcPts val="375"/>
              </a:spcAft>
              <a:defRPr sz="900">
                <a:solidFill>
                  <a:schemeClr val="tx1"/>
                </a:solidFill>
              </a:defRPr>
            </a:lvl4pPr>
            <a:lvl5pPr>
              <a:spcAft>
                <a:spcPts val="375"/>
              </a:spcAft>
              <a:defRPr sz="900">
                <a:solidFill>
                  <a:schemeClr val="tx1"/>
                </a:solidFill>
              </a:defRPr>
            </a:lvl5pPr>
            <a:lvl6pPr>
              <a:spcAft>
                <a:spcPts val="375"/>
              </a:spcAft>
              <a:defRPr sz="900"/>
            </a:lvl6pPr>
            <a:lvl7pPr>
              <a:spcAft>
                <a:spcPts val="375"/>
              </a:spcAft>
              <a:defRPr sz="900"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17" name="Column 2 - Statistic Value" descr="Column 2 - Statistic">
            <a:extLst>
              <a:ext uri="{FF2B5EF4-FFF2-40B4-BE49-F238E27FC236}">
                <a16:creationId xmlns:a16="http://schemas.microsoft.com/office/drawing/2014/main" id="{1AD22515-DFB8-9C19-6FEE-31786EBCC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40820" y="1368000"/>
            <a:ext cx="2067956" cy="1688467"/>
          </a:xfrm>
        </p:spPr>
        <p:txBody>
          <a:bodyPr anchor="b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212291" indent="0">
              <a:buNone/>
              <a:defRPr sz="75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75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7500">
                <a:solidFill>
                  <a:srgbClr val="245BE2"/>
                </a:solidFill>
              </a:defRPr>
            </a:lvl4pPr>
            <a:lvl5pPr marL="0" indent="0">
              <a:buNone/>
              <a:defRPr sz="75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10" name="Column 2 - Supporting Text" descr="Column 2 - Supporting text">
            <a:extLst>
              <a:ext uri="{FF2B5EF4-FFF2-40B4-BE49-F238E27FC236}">
                <a16:creationId xmlns:a16="http://schemas.microsoft.com/office/drawing/2014/main" id="{ABDF9DC7-D8C9-5BA1-A22F-BB2DD25B7F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0820" y="3141663"/>
            <a:ext cx="2068759" cy="3014662"/>
          </a:xfrm>
        </p:spPr>
        <p:txBody>
          <a:bodyPr/>
          <a:lstStyle>
            <a:lvl1pPr marL="0" indent="0">
              <a:spcAft>
                <a:spcPts val="375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spcAft>
                <a:spcPts val="375"/>
              </a:spcAft>
              <a:defRPr sz="900">
                <a:solidFill>
                  <a:schemeClr val="tx1"/>
                </a:solidFill>
              </a:defRPr>
            </a:lvl2pPr>
            <a:lvl3pPr>
              <a:spcAft>
                <a:spcPts val="375"/>
              </a:spcAft>
              <a:defRPr sz="900">
                <a:solidFill>
                  <a:schemeClr val="tx1"/>
                </a:solidFill>
              </a:defRPr>
            </a:lvl3pPr>
            <a:lvl4pPr>
              <a:spcAft>
                <a:spcPts val="375"/>
              </a:spcAft>
              <a:defRPr sz="900">
                <a:solidFill>
                  <a:schemeClr val="tx1"/>
                </a:solidFill>
              </a:defRPr>
            </a:lvl4pPr>
            <a:lvl5pPr>
              <a:spcAft>
                <a:spcPts val="375"/>
              </a:spcAft>
              <a:defRPr sz="900">
                <a:solidFill>
                  <a:schemeClr val="tx1"/>
                </a:solidFill>
              </a:defRPr>
            </a:lvl5pPr>
            <a:lvl6pPr>
              <a:spcAft>
                <a:spcPts val="375"/>
              </a:spcAft>
              <a:defRPr sz="900"/>
            </a:lvl6pPr>
            <a:lvl7pPr>
              <a:spcAft>
                <a:spcPts val="375"/>
              </a:spcAft>
              <a:defRPr sz="900"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20" name="Column 3 - Statistic Value" descr="Column 3 - Statistic">
            <a:extLst>
              <a:ext uri="{FF2B5EF4-FFF2-40B4-BE49-F238E27FC236}">
                <a16:creationId xmlns:a16="http://schemas.microsoft.com/office/drawing/2014/main" id="{281A4FCE-D58D-9AE5-F1B9-C6E6964EC4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41984" y="1368000"/>
            <a:ext cx="2067956" cy="1688467"/>
          </a:xfrm>
        </p:spPr>
        <p:txBody>
          <a:bodyPr anchor="b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212291" indent="0">
              <a:buNone/>
              <a:defRPr sz="75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75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7500">
                <a:solidFill>
                  <a:srgbClr val="245BE2"/>
                </a:solidFill>
              </a:defRPr>
            </a:lvl4pPr>
            <a:lvl5pPr marL="0" indent="0">
              <a:buNone/>
              <a:defRPr sz="75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11" name="Column 3 - Supporting Text" descr="Column 3 - Supporting text">
            <a:extLst>
              <a:ext uri="{FF2B5EF4-FFF2-40B4-BE49-F238E27FC236}">
                <a16:creationId xmlns:a16="http://schemas.microsoft.com/office/drawing/2014/main" id="{58237C52-BFD1-7ED3-17FB-419DF89F3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7522" y="3141663"/>
            <a:ext cx="2085665" cy="3014662"/>
          </a:xfrm>
        </p:spPr>
        <p:txBody>
          <a:bodyPr/>
          <a:lstStyle>
            <a:lvl1pPr marL="0" indent="0">
              <a:spcAft>
                <a:spcPts val="375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spcAft>
                <a:spcPts val="375"/>
              </a:spcAft>
              <a:defRPr sz="900">
                <a:solidFill>
                  <a:schemeClr val="tx1"/>
                </a:solidFill>
              </a:defRPr>
            </a:lvl2pPr>
            <a:lvl3pPr>
              <a:spcAft>
                <a:spcPts val="375"/>
              </a:spcAft>
              <a:defRPr sz="900">
                <a:solidFill>
                  <a:schemeClr val="tx1"/>
                </a:solidFill>
              </a:defRPr>
            </a:lvl3pPr>
            <a:lvl4pPr>
              <a:spcAft>
                <a:spcPts val="375"/>
              </a:spcAft>
              <a:defRPr sz="900">
                <a:solidFill>
                  <a:schemeClr val="tx1"/>
                </a:solidFill>
              </a:defRPr>
            </a:lvl4pPr>
            <a:lvl5pPr>
              <a:spcAft>
                <a:spcPts val="375"/>
              </a:spcAft>
              <a:defRPr sz="900">
                <a:solidFill>
                  <a:schemeClr val="tx1"/>
                </a:solidFill>
              </a:defRPr>
            </a:lvl5pPr>
            <a:lvl6pPr>
              <a:spcAft>
                <a:spcPts val="375"/>
              </a:spcAft>
              <a:defRPr sz="900"/>
            </a:lvl6pPr>
            <a:lvl7pPr>
              <a:spcAft>
                <a:spcPts val="375"/>
              </a:spcAft>
              <a:defRPr sz="900"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21" name="Column 4 - Statistic Value" descr="Column 4 - Statistic">
            <a:extLst>
              <a:ext uri="{FF2B5EF4-FFF2-40B4-BE49-F238E27FC236}">
                <a16:creationId xmlns:a16="http://schemas.microsoft.com/office/drawing/2014/main" id="{85FDDF04-10EA-05CE-0D3E-9E0D1A8AAD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83975" y="1368000"/>
            <a:ext cx="2067956" cy="1688467"/>
          </a:xfrm>
        </p:spPr>
        <p:txBody>
          <a:bodyPr anchor="b"/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12291" indent="0">
              <a:buNone/>
              <a:defRPr sz="7500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7500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7500">
                <a:solidFill>
                  <a:srgbClr val="245BE2"/>
                </a:solidFill>
              </a:defRPr>
            </a:lvl4pPr>
            <a:lvl5pPr marL="0" indent="0">
              <a:buNone/>
              <a:defRPr sz="7500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12" name="Column 4 - Supporting Text" descr="Column 4 - Supporting text">
            <a:extLst>
              <a:ext uri="{FF2B5EF4-FFF2-40B4-BE49-F238E27FC236}">
                <a16:creationId xmlns:a16="http://schemas.microsoft.com/office/drawing/2014/main" id="{BD5EE103-B615-770D-FEB5-29420E43D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3251" y="3141663"/>
            <a:ext cx="2058681" cy="3014662"/>
          </a:xfrm>
        </p:spPr>
        <p:txBody>
          <a:bodyPr/>
          <a:lstStyle>
            <a:lvl1pPr marL="0" indent="0">
              <a:spcAft>
                <a:spcPts val="375"/>
              </a:spcAft>
              <a:buNone/>
              <a:defRPr sz="900">
                <a:solidFill>
                  <a:schemeClr val="accent1"/>
                </a:solidFill>
              </a:defRPr>
            </a:lvl1pPr>
            <a:lvl2pPr>
              <a:spcAft>
                <a:spcPts val="375"/>
              </a:spcAft>
              <a:defRPr sz="900">
                <a:solidFill>
                  <a:schemeClr val="accent1"/>
                </a:solidFill>
              </a:defRPr>
            </a:lvl2pPr>
            <a:lvl3pPr>
              <a:spcAft>
                <a:spcPts val="375"/>
              </a:spcAft>
              <a:defRPr sz="900">
                <a:solidFill>
                  <a:schemeClr val="accent1"/>
                </a:solidFill>
              </a:defRPr>
            </a:lvl3pPr>
            <a:lvl4pPr>
              <a:spcAft>
                <a:spcPts val="375"/>
              </a:spcAft>
              <a:defRPr sz="900">
                <a:solidFill>
                  <a:schemeClr val="accent1"/>
                </a:solidFill>
              </a:defRPr>
            </a:lvl4pPr>
            <a:lvl5pPr>
              <a:spcAft>
                <a:spcPts val="375"/>
              </a:spcAft>
              <a:defRPr sz="900">
                <a:solidFill>
                  <a:schemeClr val="accent1"/>
                </a:solidFill>
              </a:defRPr>
            </a:lvl5pPr>
            <a:lvl6pPr>
              <a:spcAft>
                <a:spcPts val="375"/>
              </a:spcAft>
              <a:defRPr sz="900">
                <a:solidFill>
                  <a:schemeClr val="accent1"/>
                </a:solidFill>
              </a:defRPr>
            </a:lvl6pPr>
            <a:lvl7pPr>
              <a:spcAft>
                <a:spcPts val="375"/>
              </a:spcAft>
              <a:defRPr sz="900"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3" name="Footer" descr="Footer Text">
            <a:extLst>
              <a:ext uri="{FF2B5EF4-FFF2-40B4-BE49-F238E27FC236}">
                <a16:creationId xmlns:a16="http://schemas.microsoft.com/office/drawing/2014/main" id="{0ED433D9-D134-51F0-7235-28FA05E40D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37522" y="6343652"/>
            <a:ext cx="4408310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4" name="Slide Number" descr="Page Number">
            <a:extLst>
              <a:ext uri="{FF2B5EF4-FFF2-40B4-BE49-F238E27FC236}">
                <a16:creationId xmlns:a16="http://schemas.microsoft.com/office/drawing/2014/main" id="{7F141FBB-201A-4AC7-39EE-F12E875CA1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55208" y="6343652"/>
            <a:ext cx="213564" cy="365125"/>
          </a:xfrm>
        </p:spPr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155AD9-AE65-8984-6104-E46E43D1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4" y="529788"/>
            <a:ext cx="9245600" cy="6350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275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4586">
          <p15:clr>
            <a:srgbClr val="F26B43"/>
          </p15:clr>
        </p15:guide>
        <p15:guide id="8" pos="1659">
          <p15:clr>
            <a:srgbClr val="F26B43"/>
          </p15:clr>
        </p15:guide>
        <p15:guide id="9" pos="3110">
          <p15:clr>
            <a:srgbClr val="F26B43"/>
          </p15:clr>
        </p15:guide>
        <p15:guide id="10" orient="horz" pos="1979">
          <p15:clr>
            <a:srgbClr val="F26B43"/>
          </p15:clr>
        </p15:guide>
        <p15:guide id="11" orient="horz" pos="1820">
          <p15:clr>
            <a:srgbClr val="F26B43"/>
          </p15:clr>
        </p15:guide>
        <p15:guide id="12" pos="4424">
          <p15:clr>
            <a:srgbClr val="F26B43"/>
          </p15:clr>
        </p15:guide>
        <p15:guide id="13" pos="2966">
          <p15:clr>
            <a:srgbClr val="F26B43"/>
          </p15:clr>
        </p15:guide>
        <p15:guide id="14" pos="1515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ote">
            <a:extLst>
              <a:ext uri="{FF2B5EF4-FFF2-40B4-BE49-F238E27FC236}">
                <a16:creationId xmlns:a16="http://schemas.microsoft.com/office/drawing/2014/main" id="{A569699B-ECF7-7F83-7BEB-F7C3B28A3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393" y="1376364"/>
            <a:ext cx="9245600" cy="3163535"/>
          </a:xfrm>
        </p:spPr>
        <p:txBody>
          <a:bodyPr anchor="ctr"/>
          <a:lstStyle>
            <a:lvl1pPr algn="ctr">
              <a:lnSpc>
                <a:spcPct val="85000"/>
              </a:lnSpc>
              <a:defRPr sz="6000"/>
            </a:lvl1pPr>
          </a:lstStyle>
          <a:p>
            <a:pPr lvl="0"/>
            <a:r>
              <a:rPr lang="en-US" dirty="0"/>
              <a:t>“This is a large quote on a white slide”</a:t>
            </a:r>
            <a:endParaRPr lang="en-AU" dirty="0"/>
          </a:p>
        </p:txBody>
      </p:sp>
      <p:sp>
        <p:nvSpPr>
          <p:cNvPr id="5" name="Author" descr="Quote source, author or notes">
            <a:extLst>
              <a:ext uri="{FF2B5EF4-FFF2-40B4-BE49-F238E27FC236}">
                <a16:creationId xmlns:a16="http://schemas.microsoft.com/office/drawing/2014/main" id="{EC3663FB-7EC6-1E73-D74A-6AF33105F8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1906" y="4826670"/>
            <a:ext cx="4837776" cy="365125"/>
          </a:xfrm>
        </p:spPr>
        <p:txBody>
          <a:bodyPr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  <a:lvl2pPr marL="161853" indent="0">
              <a:buNone/>
              <a:defRPr sz="675"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675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675">
                <a:solidFill>
                  <a:schemeClr val="accent1"/>
                </a:solidFill>
              </a:defRPr>
            </a:lvl4pPr>
            <a:lvl5pPr marL="0" indent="0">
              <a:buNone/>
              <a:defRPr sz="67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Source / Author / Notes</a:t>
            </a:r>
            <a:endParaRPr lang="en-AU" dirty="0"/>
          </a:p>
        </p:txBody>
      </p:sp>
      <p:sp>
        <p:nvSpPr>
          <p:cNvPr id="3" name="Footer" descr="Footer Text">
            <a:extLst>
              <a:ext uri="{FF2B5EF4-FFF2-40B4-BE49-F238E27FC236}">
                <a16:creationId xmlns:a16="http://schemas.microsoft.com/office/drawing/2014/main" id="{6694A7AA-8747-BACD-0E36-5C1634514F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3000" y="6343652"/>
            <a:ext cx="4392834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4" name="Slide Number" descr="Page Number">
            <a:extLst>
              <a:ext uri="{FF2B5EF4-FFF2-40B4-BE49-F238E27FC236}">
                <a16:creationId xmlns:a16="http://schemas.microsoft.com/office/drawing/2014/main" id="{ACB94566-6116-6F94-9C6E-3AB14E128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2736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A42CBB1-2030-CA28-8496-B576EA8D5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994" y="536564"/>
            <a:ext cx="9245600" cy="635011"/>
          </a:xfrm>
        </p:spPr>
        <p:txBody>
          <a:bodyPr/>
          <a:lstStyle/>
          <a:p>
            <a:r>
              <a:rPr lang="en-US" dirty="0"/>
              <a:t>Page Title – Impactful statements</a:t>
            </a:r>
            <a:endParaRPr lang="en-AU" dirty="0"/>
          </a:p>
        </p:txBody>
      </p:sp>
      <p:sp>
        <p:nvSpPr>
          <p:cNvPr id="8" name="Content Placeholder 2" descr="Quote source, author or notes">
            <a:extLst>
              <a:ext uri="{FF2B5EF4-FFF2-40B4-BE49-F238E27FC236}">
                <a16:creationId xmlns:a16="http://schemas.microsoft.com/office/drawing/2014/main" id="{C31519D0-33A4-769D-AB79-B5ABABD963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995" y="1392105"/>
            <a:ext cx="2166117" cy="1933374"/>
          </a:xfrm>
        </p:spPr>
        <p:txBody>
          <a:bodyPr anchor="t"/>
          <a:lstStyle>
            <a:lvl1pPr marL="0" indent="0" algn="l">
              <a:buNone/>
              <a:defRPr sz="900">
                <a:solidFill>
                  <a:schemeClr val="tx1"/>
                </a:solidFill>
              </a:defRPr>
            </a:lvl1pPr>
            <a:lvl2pPr marL="161853" indent="0">
              <a:buNone/>
              <a:defRPr sz="675">
                <a:solidFill>
                  <a:schemeClr val="accent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675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675">
                <a:solidFill>
                  <a:schemeClr val="accent1"/>
                </a:solidFill>
              </a:defRPr>
            </a:lvl4pPr>
            <a:lvl5pPr marL="0" indent="0">
              <a:buNone/>
              <a:defRPr sz="67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Additional copy, if necessary.</a:t>
            </a:r>
            <a:endParaRPr lang="en-AU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1F026CB-2C75-05AB-7CFB-5EACEDA69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74989" y="1295401"/>
            <a:ext cx="6498606" cy="4860925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latin typeface="+mj-lt"/>
              </a:defRPr>
            </a:lvl1pPr>
            <a:lvl2pPr>
              <a:defRPr sz="2850" b="0">
                <a:latin typeface="+mj-lt"/>
              </a:defRPr>
            </a:lvl2pPr>
            <a:lvl3pPr>
              <a:defRPr sz="2850" b="0">
                <a:latin typeface="+mj-lt"/>
              </a:defRPr>
            </a:lvl3pPr>
            <a:lvl4pPr>
              <a:defRPr sz="2850" b="0">
                <a:latin typeface="+mj-lt"/>
              </a:defRPr>
            </a:lvl4pPr>
            <a:lvl5pPr>
              <a:defRPr sz="2850" b="0">
                <a:latin typeface="+mj-lt"/>
              </a:defRPr>
            </a:lvl5pPr>
          </a:lstStyle>
          <a:p>
            <a:pPr lvl="0"/>
            <a:r>
              <a:rPr lang="en-US" dirty="0"/>
              <a:t>For impactful statements, use Citi Sans Display Regular 28pt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66040AEE-7257-2E74-5BD7-7023E8A79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53000" y="6343652"/>
            <a:ext cx="4392834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D702200-2AE4-B091-0848-146128D06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6164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 descr="Slide Content"/>
          <p:cNvSpPr>
            <a:spLocks noGrp="1"/>
          </p:cNvSpPr>
          <p:nvPr>
            <p:ph idx="1" hasCustomPrompt="1"/>
          </p:nvPr>
        </p:nvSpPr>
        <p:spPr>
          <a:xfrm>
            <a:off x="327995" y="1384831"/>
            <a:ext cx="5649142" cy="4779963"/>
          </a:xfrm>
        </p:spPr>
        <p:txBody>
          <a:bodyPr>
            <a:noAutofit/>
          </a:bodyPr>
          <a:lstStyle>
            <a:lvl1pPr>
              <a:spcAft>
                <a:spcPts val="375"/>
              </a:spcAft>
              <a:defRPr/>
            </a:lvl1pPr>
            <a:lvl2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/>
            </a:lvl2pPr>
            <a:lvl3pPr>
              <a:spcAft>
                <a:spcPts val="375"/>
              </a:spcAft>
              <a:defRPr/>
            </a:lvl3pPr>
            <a:lvl4pPr>
              <a:spcAft>
                <a:spcPts val="375"/>
              </a:spcAft>
              <a:defRPr/>
            </a:lvl4pPr>
            <a:lvl5pPr>
              <a:spcAft>
                <a:spcPts val="375"/>
              </a:spcAft>
              <a:defRPr/>
            </a:lvl5pPr>
            <a:lvl6pPr>
              <a:spcAft>
                <a:spcPts val="375"/>
              </a:spcAft>
              <a:defRPr/>
            </a:lvl6pPr>
            <a:lvl7pPr>
              <a:spcAft>
                <a:spcPts val="375"/>
              </a:spcAft>
              <a:defRPr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10" name="Picture" descr="Image placeholder box. Click on the icon in the center of the box to insert an image from you files.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2229" y="329795"/>
            <a:ext cx="3121365" cy="5826530"/>
          </a:xfrm>
          <a:prstGeom prst="roundRect">
            <a:avLst>
              <a:gd name="adj" fmla="val 6289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2" name="Footer" descr="Footer Text">
            <a:extLst>
              <a:ext uri="{FF2B5EF4-FFF2-40B4-BE49-F238E27FC236}">
                <a16:creationId xmlns:a16="http://schemas.microsoft.com/office/drawing/2014/main" id="{D02DB09E-BF2C-065D-13E6-2C32BFC50F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953000" y="6343652"/>
            <a:ext cx="4392834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13" name="Slide Number" descr="Page Number">
            <a:extLst>
              <a:ext uri="{FF2B5EF4-FFF2-40B4-BE49-F238E27FC236}">
                <a16:creationId xmlns:a16="http://schemas.microsoft.com/office/drawing/2014/main" id="{859F2CCA-1015-4767-2E0E-FFFE37AA0F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A2704-9A8F-D0D9-2F51-35706A6DB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6" y="540001"/>
            <a:ext cx="5649142" cy="6350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6025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060">
          <p15:clr>
            <a:srgbClr val="F26B43"/>
          </p15:clr>
        </p15:guide>
        <p15:guide id="4" pos="3766">
          <p15:clr>
            <a:srgbClr val="F26B43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 descr="Slide Content"/>
          <p:cNvSpPr>
            <a:spLocks noGrp="1"/>
          </p:cNvSpPr>
          <p:nvPr>
            <p:ph idx="1" hasCustomPrompt="1"/>
          </p:nvPr>
        </p:nvSpPr>
        <p:spPr>
          <a:xfrm>
            <a:off x="333266" y="1384830"/>
            <a:ext cx="4122715" cy="4769832"/>
          </a:xfrm>
        </p:spPr>
        <p:txBody>
          <a:bodyPr>
            <a:noAutofit/>
          </a:bodyPr>
          <a:lstStyle>
            <a:lvl1pPr>
              <a:spcAft>
                <a:spcPts val="375"/>
              </a:spcAft>
              <a:defRPr/>
            </a:lvl1pPr>
            <a:lvl2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/>
            </a:lvl2pPr>
            <a:lvl3pPr>
              <a:spcAft>
                <a:spcPts val="375"/>
              </a:spcAft>
              <a:defRPr/>
            </a:lvl3pPr>
            <a:lvl4pPr>
              <a:spcAft>
                <a:spcPts val="375"/>
              </a:spcAft>
              <a:defRPr/>
            </a:lvl4pPr>
            <a:lvl5pPr>
              <a:spcAft>
                <a:spcPts val="375"/>
              </a:spcAft>
              <a:defRPr/>
            </a:lvl5pPr>
            <a:lvl6pPr>
              <a:spcAft>
                <a:spcPts val="375"/>
              </a:spcAft>
              <a:defRPr/>
            </a:lvl6pPr>
            <a:lvl7pPr>
              <a:spcAft>
                <a:spcPts val="375"/>
              </a:spcAft>
              <a:defRPr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10" name="Picture" descr="Image placeholder box. Click on the icon in the center of the box to insert an image from you files.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2" y="329796"/>
            <a:ext cx="4620593" cy="5824867"/>
          </a:xfrm>
          <a:prstGeom prst="roundRect">
            <a:avLst>
              <a:gd name="adj" fmla="val 4334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" name="Footer" descr="Footer Text">
            <a:extLst>
              <a:ext uri="{FF2B5EF4-FFF2-40B4-BE49-F238E27FC236}">
                <a16:creationId xmlns:a16="http://schemas.microsoft.com/office/drawing/2014/main" id="{85535003-5282-A97D-4259-E5661F0A24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953000" y="6343652"/>
            <a:ext cx="4392834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0EE56FD5-DB52-1370-6DAC-1AFB769477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43F73-363E-6E5D-FBCE-CE443A54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5" y="540001"/>
            <a:ext cx="4620593" cy="6350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399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07">
          <p15:clr>
            <a:srgbClr val="F26B43"/>
          </p15:clr>
        </p15:guide>
        <p15:guide id="4" pos="3120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 descr="Slide Content"/>
          <p:cNvSpPr>
            <a:spLocks noGrp="1"/>
          </p:cNvSpPr>
          <p:nvPr>
            <p:ph idx="1" hasCustomPrompt="1"/>
          </p:nvPr>
        </p:nvSpPr>
        <p:spPr>
          <a:xfrm>
            <a:off x="327996" y="1384831"/>
            <a:ext cx="2225641" cy="4771495"/>
          </a:xfrm>
        </p:spPr>
        <p:txBody>
          <a:bodyPr>
            <a:noAutofit/>
          </a:bodyPr>
          <a:lstStyle>
            <a:lvl1pPr>
              <a:spcAft>
                <a:spcPts val="375"/>
              </a:spcAft>
              <a:defRPr/>
            </a:lvl1pPr>
            <a:lvl2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/>
            </a:lvl2pPr>
            <a:lvl3pPr>
              <a:spcAft>
                <a:spcPts val="375"/>
              </a:spcAft>
              <a:defRPr/>
            </a:lvl3pPr>
            <a:lvl4pPr>
              <a:spcAft>
                <a:spcPts val="375"/>
              </a:spcAft>
              <a:defRPr/>
            </a:lvl4pPr>
            <a:lvl5pPr>
              <a:spcAft>
                <a:spcPts val="375"/>
              </a:spcAft>
              <a:defRPr/>
            </a:lvl5pPr>
            <a:lvl6pPr>
              <a:spcAft>
                <a:spcPts val="375"/>
              </a:spcAft>
              <a:defRPr/>
            </a:lvl6pPr>
            <a:lvl7pPr>
              <a:spcAft>
                <a:spcPts val="375"/>
              </a:spcAft>
              <a:defRPr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10" name="Picture" descr="Image placeholder box. Click on the icon in the center of the box to insert an image from you files.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25756" y="329795"/>
            <a:ext cx="6547839" cy="5826532"/>
          </a:xfrm>
          <a:prstGeom prst="roundRect">
            <a:avLst>
              <a:gd name="adj" fmla="val 2792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Footer" descr="Footer Text">
            <a:extLst>
              <a:ext uri="{FF2B5EF4-FFF2-40B4-BE49-F238E27FC236}">
                <a16:creationId xmlns:a16="http://schemas.microsoft.com/office/drawing/2014/main" id="{69C23EEA-6321-5E48-6A47-2F4BCCCF26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953000" y="6343652"/>
            <a:ext cx="4392834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11" name="Slide Number" descr="Page Number">
            <a:extLst>
              <a:ext uri="{FF2B5EF4-FFF2-40B4-BE49-F238E27FC236}">
                <a16:creationId xmlns:a16="http://schemas.microsoft.com/office/drawing/2014/main" id="{501145B1-1C2C-B355-ECF8-2B7A452756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98F95-84E3-6C92-2431-CFFB935F7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995" y="540001"/>
            <a:ext cx="2225356" cy="6350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722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05">
          <p15:clr>
            <a:srgbClr val="F26B43"/>
          </p15:clr>
        </p15:guide>
        <p15:guide id="6" pos="1609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" descr="Slide Content">
            <a:extLst>
              <a:ext uri="{FF2B5EF4-FFF2-40B4-BE49-F238E27FC236}">
                <a16:creationId xmlns:a16="http://schemas.microsoft.com/office/drawing/2014/main" id="{35A5B4C8-226E-562A-5D08-DAB522DB98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7995" y="1366841"/>
            <a:ext cx="2220197" cy="4789485"/>
          </a:xfrm>
        </p:spPr>
        <p:txBody>
          <a:bodyPr>
            <a:noAutofit/>
          </a:bodyPr>
          <a:lstStyle>
            <a:lvl1pPr>
              <a:spcAft>
                <a:spcPts val="375"/>
              </a:spcAft>
              <a:defRPr/>
            </a:lvl1pPr>
            <a:lvl2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/>
            </a:lvl2pPr>
            <a:lvl3pPr>
              <a:spcAft>
                <a:spcPts val="375"/>
              </a:spcAft>
              <a:defRPr/>
            </a:lvl3pPr>
            <a:lvl4pPr>
              <a:spcAft>
                <a:spcPts val="375"/>
              </a:spcAft>
              <a:defRPr/>
            </a:lvl4pPr>
            <a:lvl5pPr>
              <a:spcAft>
                <a:spcPts val="375"/>
              </a:spcAft>
              <a:defRPr/>
            </a:lvl5pPr>
            <a:lvl6pPr>
              <a:spcAft>
                <a:spcPts val="375"/>
              </a:spcAft>
              <a:defRPr/>
            </a:lvl6pPr>
            <a:lvl7pPr>
              <a:spcAft>
                <a:spcPts val="375"/>
              </a:spcAft>
              <a:defRPr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9" name="Picture 1" descr="Image placeholder box. Click on the icon in the center of the box to insert an image from you files.">
            <a:extLst>
              <a:ext uri="{FF2B5EF4-FFF2-40B4-BE49-F238E27FC236}">
                <a16:creationId xmlns:a16="http://schemas.microsoft.com/office/drawing/2014/main" id="{11F36B48-FADA-99DD-A982-5C7EC876B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22543" y="329796"/>
            <a:ext cx="3275764" cy="5826204"/>
          </a:xfrm>
          <a:prstGeom prst="roundRect">
            <a:avLst>
              <a:gd name="adj" fmla="val 3836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0" name="Picture 2" descr="Image placeholder box. Click on the icon in the center of the box to insert an image from you files.">
            <a:extLst>
              <a:ext uri="{FF2B5EF4-FFF2-40B4-BE49-F238E27FC236}">
                <a16:creationId xmlns:a16="http://schemas.microsoft.com/office/drawing/2014/main" id="{D8230C18-0DE0-A24F-81AC-3BFDA5BF2A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5684" y="330200"/>
            <a:ext cx="3157911" cy="5825800"/>
          </a:xfrm>
          <a:prstGeom prst="roundRect">
            <a:avLst>
              <a:gd name="adj" fmla="val 3836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Footer" descr="Footer Text">
            <a:extLst>
              <a:ext uri="{FF2B5EF4-FFF2-40B4-BE49-F238E27FC236}">
                <a16:creationId xmlns:a16="http://schemas.microsoft.com/office/drawing/2014/main" id="{2871E91C-3952-8F79-172D-474DEB97ADB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953000" y="6343652"/>
            <a:ext cx="4392834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5" name="Slide Number" descr="Page Number">
            <a:extLst>
              <a:ext uri="{FF2B5EF4-FFF2-40B4-BE49-F238E27FC236}">
                <a16:creationId xmlns:a16="http://schemas.microsoft.com/office/drawing/2014/main" id="{DBD233F3-578E-BFD9-A17E-D332024D6E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04EED-5EF3-DD22-CD56-8DB95FF4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5" y="540001"/>
            <a:ext cx="2220197" cy="6350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7339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05">
          <p15:clr>
            <a:srgbClr val="F26B43"/>
          </p15:clr>
        </p15:guide>
        <p15:guide id="6" pos="3967">
          <p15:clr>
            <a:srgbClr val="F26B43"/>
          </p15:clr>
        </p15:guide>
        <p15:guide id="7" pos="4042">
          <p15:clr>
            <a:srgbClr val="F26B43"/>
          </p15:clr>
        </p15:guide>
        <p15:guide id="8" pos="1609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mall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 descr="Image placeholder box. Click on the icon in the center of the box to insert an image from you files.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995" y="329795"/>
            <a:ext cx="3191990" cy="5826530"/>
          </a:xfrm>
          <a:prstGeom prst="roundRect">
            <a:avLst>
              <a:gd name="adj" fmla="val 4246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40B57FC4-8670-85C3-3991-367ADBE4E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737" y="540000"/>
            <a:ext cx="5818857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" descr="Slide Content"/>
          <p:cNvSpPr>
            <a:spLocks noGrp="1"/>
          </p:cNvSpPr>
          <p:nvPr>
            <p:ph idx="1" hasCustomPrompt="1"/>
          </p:nvPr>
        </p:nvSpPr>
        <p:spPr>
          <a:xfrm>
            <a:off x="3755030" y="1376363"/>
            <a:ext cx="5818565" cy="4779962"/>
          </a:xfrm>
        </p:spPr>
        <p:txBody>
          <a:bodyPr>
            <a:noAutofit/>
          </a:bodyPr>
          <a:lstStyle>
            <a:lvl1pPr>
              <a:spcAft>
                <a:spcPts val="375"/>
              </a:spcAft>
              <a:defRPr/>
            </a:lvl1pPr>
            <a:lvl2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/>
            </a:lvl2pPr>
            <a:lvl3pPr>
              <a:spcAft>
                <a:spcPts val="375"/>
              </a:spcAft>
              <a:defRPr/>
            </a:lvl3pPr>
            <a:lvl4pPr>
              <a:spcAft>
                <a:spcPts val="375"/>
              </a:spcAft>
              <a:defRPr/>
            </a:lvl4pPr>
            <a:lvl5pPr>
              <a:spcAft>
                <a:spcPts val="375"/>
              </a:spcAft>
              <a:defRPr/>
            </a:lvl5pPr>
            <a:lvl6pPr>
              <a:spcAft>
                <a:spcPts val="375"/>
              </a:spcAft>
              <a:defRPr/>
            </a:lvl6pPr>
            <a:lvl7pPr>
              <a:spcAft>
                <a:spcPts val="375"/>
              </a:spcAft>
              <a:defRPr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12" name="Footer" descr="Footer Text">
            <a:extLst>
              <a:ext uri="{FF2B5EF4-FFF2-40B4-BE49-F238E27FC236}">
                <a16:creationId xmlns:a16="http://schemas.microsoft.com/office/drawing/2014/main" id="{D02DB09E-BF2C-065D-13E6-2C32BFC50F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953000" y="6343652"/>
            <a:ext cx="4392834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13" name="Slide Number" descr="Page Number">
            <a:extLst>
              <a:ext uri="{FF2B5EF4-FFF2-40B4-BE49-F238E27FC236}">
                <a16:creationId xmlns:a16="http://schemas.microsoft.com/office/drawing/2014/main" id="{859F2CCA-1015-4767-2E0E-FFFE37AA0F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579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365">
          <p15:clr>
            <a:srgbClr val="F26B43"/>
          </p15:clr>
        </p15:guide>
        <p15:guide id="4" pos="2218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Medium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AB80810F-64EB-BA86-3DF6-16BB4EF0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36" y="540000"/>
            <a:ext cx="4388859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" descr="Slide Content"/>
          <p:cNvSpPr>
            <a:spLocks noGrp="1"/>
          </p:cNvSpPr>
          <p:nvPr>
            <p:ph idx="1" hasCustomPrompt="1"/>
          </p:nvPr>
        </p:nvSpPr>
        <p:spPr>
          <a:xfrm>
            <a:off x="5185173" y="1376363"/>
            <a:ext cx="4388422" cy="4779962"/>
          </a:xfrm>
        </p:spPr>
        <p:txBody>
          <a:bodyPr>
            <a:noAutofit/>
          </a:bodyPr>
          <a:lstStyle>
            <a:lvl1pPr>
              <a:spcAft>
                <a:spcPts val="375"/>
              </a:spcAft>
              <a:defRPr/>
            </a:lvl1pPr>
            <a:lvl2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/>
            </a:lvl2pPr>
            <a:lvl3pPr>
              <a:spcAft>
                <a:spcPts val="375"/>
              </a:spcAft>
              <a:defRPr/>
            </a:lvl3pPr>
            <a:lvl4pPr>
              <a:spcAft>
                <a:spcPts val="375"/>
              </a:spcAft>
              <a:defRPr/>
            </a:lvl4pPr>
            <a:lvl5pPr>
              <a:spcAft>
                <a:spcPts val="375"/>
              </a:spcAft>
              <a:defRPr/>
            </a:lvl5pPr>
            <a:lvl6pPr>
              <a:spcAft>
                <a:spcPts val="375"/>
              </a:spcAft>
              <a:defRPr/>
            </a:lvl6pPr>
            <a:lvl7pPr>
              <a:spcAft>
                <a:spcPts val="375"/>
              </a:spcAft>
              <a:defRPr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12" name="Picture" descr="Image placeholder box. Click on the icon in the center of the box to insert an image from you files.">
            <a:extLst>
              <a:ext uri="{FF2B5EF4-FFF2-40B4-BE49-F238E27FC236}">
                <a16:creationId xmlns:a16="http://schemas.microsoft.com/office/drawing/2014/main" id="{D52D0C8A-6A8B-76C6-A0A8-A492508B3B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993" y="329796"/>
            <a:ext cx="4613975" cy="5824867"/>
          </a:xfrm>
          <a:prstGeom prst="roundRect">
            <a:avLst>
              <a:gd name="adj" fmla="val 3395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" name="Footer" descr="Footer Text">
            <a:extLst>
              <a:ext uri="{FF2B5EF4-FFF2-40B4-BE49-F238E27FC236}">
                <a16:creationId xmlns:a16="http://schemas.microsoft.com/office/drawing/2014/main" id="{85535003-5282-A97D-4259-E5661F0A24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184736" y="6343652"/>
            <a:ext cx="4161099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0EE56FD5-DB52-1370-6DAC-1AFB769477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049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267">
          <p15:clr>
            <a:srgbClr val="F26B43"/>
          </p15:clr>
        </p15:guide>
        <p15:guide id="4" pos="3114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ith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DF040-2C53-7191-9CBE-3CFCEA702AA5}"/>
              </a:ext>
            </a:extLst>
          </p:cNvPr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162000" y="1665287"/>
            <a:ext cx="9575800" cy="4643437"/>
          </a:xfrm>
          <a:prstGeom prst="roundRect">
            <a:avLst>
              <a:gd name="adj" fmla="val 3799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2FB13A-42F3-E8F0-E31C-47F473E3C2B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73050" y="1016318"/>
            <a:ext cx="9359900" cy="514800"/>
          </a:xfrm>
          <a:prstGeom prst="rect">
            <a:avLst/>
          </a:prstGeom>
          <a:ln w="6350"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[Page message]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E307DB-C1D1-070D-1CAA-D4DDECADD63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996395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 descr="Slide Title">
            <a:extLst>
              <a:ext uri="{FF2B5EF4-FFF2-40B4-BE49-F238E27FC236}">
                <a16:creationId xmlns:a16="http://schemas.microsoft.com/office/drawing/2014/main" id="{3566FE1D-2CD2-D83B-783B-D0AC0D45B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8982" y="540000"/>
            <a:ext cx="2484612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title</a:t>
            </a:r>
            <a:endParaRPr lang="en-AU" dirty="0"/>
          </a:p>
        </p:txBody>
      </p:sp>
      <p:sp>
        <p:nvSpPr>
          <p:cNvPr id="3" name="Content" descr="Slide Content"/>
          <p:cNvSpPr>
            <a:spLocks noGrp="1"/>
          </p:cNvSpPr>
          <p:nvPr>
            <p:ph idx="1" hasCustomPrompt="1"/>
          </p:nvPr>
        </p:nvSpPr>
        <p:spPr>
          <a:xfrm>
            <a:off x="7088982" y="1376990"/>
            <a:ext cx="2484612" cy="4777673"/>
          </a:xfrm>
        </p:spPr>
        <p:txBody>
          <a:bodyPr>
            <a:noAutofit/>
          </a:bodyPr>
          <a:lstStyle>
            <a:lvl1pPr>
              <a:spcAft>
                <a:spcPts val="375"/>
              </a:spcAft>
              <a:defRPr/>
            </a:lvl1pPr>
            <a:lvl2pPr marL="0" indent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defRPr/>
            </a:lvl2pPr>
            <a:lvl3pPr>
              <a:spcAft>
                <a:spcPts val="375"/>
              </a:spcAft>
              <a:defRPr/>
            </a:lvl3pPr>
            <a:lvl4pPr>
              <a:spcAft>
                <a:spcPts val="375"/>
              </a:spcAft>
              <a:defRPr/>
            </a:lvl4pPr>
            <a:lvl5pPr>
              <a:spcAft>
                <a:spcPts val="375"/>
              </a:spcAft>
              <a:defRPr/>
            </a:lvl5pPr>
            <a:lvl6pPr>
              <a:spcAft>
                <a:spcPts val="375"/>
              </a:spcAft>
              <a:defRPr/>
            </a:lvl6pPr>
            <a:lvl7pPr>
              <a:spcAft>
                <a:spcPts val="375"/>
              </a:spcAft>
              <a:defRPr/>
            </a:lvl7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10" name="Picture" descr="Image placeholder box. Click on the icon in the center of the box to insert an image from you files.">
            <a:extLst>
              <a:ext uri="{FF2B5EF4-FFF2-40B4-BE49-F238E27FC236}">
                <a16:creationId xmlns:a16="http://schemas.microsoft.com/office/drawing/2014/main" id="{0B1F0686-74C8-F1EB-E1DF-AC64A9A6C8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995" y="329796"/>
            <a:ext cx="6535726" cy="5824867"/>
          </a:xfrm>
          <a:prstGeom prst="roundRect">
            <a:avLst>
              <a:gd name="adj" fmla="val 2763"/>
            </a:avLst>
          </a:prstGeo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9" name="Footer" descr="Footer Text">
            <a:extLst>
              <a:ext uri="{FF2B5EF4-FFF2-40B4-BE49-F238E27FC236}">
                <a16:creationId xmlns:a16="http://schemas.microsoft.com/office/drawing/2014/main" id="{69C23EEA-6321-5E48-6A47-2F4BCCCF263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953000" y="6343652"/>
            <a:ext cx="4392834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11" name="Slide Number" descr="Page Number">
            <a:extLst>
              <a:ext uri="{FF2B5EF4-FFF2-40B4-BE49-F238E27FC236}">
                <a16:creationId xmlns:a16="http://schemas.microsoft.com/office/drawing/2014/main" id="{501145B1-1C2C-B355-ECF8-2B7A452756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011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466">
          <p15:clr>
            <a:srgbClr val="F26B43"/>
          </p15:clr>
        </p15:guide>
        <p15:guide id="6" pos="4324">
          <p15:clr>
            <a:srgbClr val="F26B43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lide Title"/>
          <p:cNvSpPr>
            <a:spLocks noGrp="1"/>
          </p:cNvSpPr>
          <p:nvPr>
            <p:ph type="title"/>
          </p:nvPr>
        </p:nvSpPr>
        <p:spPr>
          <a:xfrm>
            <a:off x="327994" y="540000"/>
            <a:ext cx="9250872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Box 1" descr="Slide Content - Box 1"/>
          <p:cNvSpPr>
            <a:spLocks noGrp="1"/>
          </p:cNvSpPr>
          <p:nvPr>
            <p:ph idx="1" hasCustomPrompt="1"/>
          </p:nvPr>
        </p:nvSpPr>
        <p:spPr>
          <a:xfrm>
            <a:off x="327994" y="1376363"/>
            <a:ext cx="4425085" cy="2078038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8" name="Content Box 2" descr="Slide Content - Box 3">
            <a:extLst>
              <a:ext uri="{FF2B5EF4-FFF2-40B4-BE49-F238E27FC236}">
                <a16:creationId xmlns:a16="http://schemas.microsoft.com/office/drawing/2014/main" id="{4668F452-1006-A7E2-455D-17730D2162C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152922" y="1376363"/>
            <a:ext cx="4425944" cy="2078038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9" name="Content Box 3" descr="Slide Content - Box 2">
            <a:extLst>
              <a:ext uri="{FF2B5EF4-FFF2-40B4-BE49-F238E27FC236}">
                <a16:creationId xmlns:a16="http://schemas.microsoft.com/office/drawing/2014/main" id="{ECCC0A94-2468-4EB3-E7B9-3CC4F8A7A09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27994" y="3861596"/>
            <a:ext cx="4425085" cy="2294731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10" name="Content Box 4" descr="Slide Content - Box 4">
            <a:extLst>
              <a:ext uri="{FF2B5EF4-FFF2-40B4-BE49-F238E27FC236}">
                <a16:creationId xmlns:a16="http://schemas.microsoft.com/office/drawing/2014/main" id="{23387232-A70F-60BC-30C1-DEDDCEB4099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3781" y="3861596"/>
            <a:ext cx="4425085" cy="2294731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US" dirty="0"/>
          </a:p>
        </p:txBody>
      </p:sp>
      <p:sp>
        <p:nvSpPr>
          <p:cNvPr id="4" name="Footer" descr="Footer Text">
            <a:extLst>
              <a:ext uri="{FF2B5EF4-FFF2-40B4-BE49-F238E27FC236}">
                <a16:creationId xmlns:a16="http://schemas.microsoft.com/office/drawing/2014/main" id="{D4C93A08-0A75-0E67-351E-7A3BCD0A9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53000" y="6343652"/>
            <a:ext cx="4392834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5" name="Slide Number" descr="Page Number">
            <a:extLst>
              <a:ext uri="{FF2B5EF4-FFF2-40B4-BE49-F238E27FC236}">
                <a16:creationId xmlns:a16="http://schemas.microsoft.com/office/drawing/2014/main" id="{9E13743F-3939-1CE5-07ED-AECEEC8110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13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83">
          <p15:clr>
            <a:srgbClr val="F26B43"/>
          </p15:clr>
        </p15:guide>
        <p15:guide id="6" orient="horz" pos="2432">
          <p15:clr>
            <a:srgbClr val="F26B43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 descr="Slide Title"/>
          <p:cNvSpPr>
            <a:spLocks noGrp="1"/>
          </p:cNvSpPr>
          <p:nvPr>
            <p:ph type="title"/>
          </p:nvPr>
        </p:nvSpPr>
        <p:spPr>
          <a:xfrm>
            <a:off x="327994" y="540001"/>
            <a:ext cx="9245600" cy="6350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" descr="Footer Text">
            <a:extLst>
              <a:ext uri="{FF2B5EF4-FFF2-40B4-BE49-F238E27FC236}">
                <a16:creationId xmlns:a16="http://schemas.microsoft.com/office/drawing/2014/main" id="{637A6D8A-C288-A080-A5D8-DDECEFF439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79619" y="6343652"/>
            <a:ext cx="4466213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1ECB13D9-9272-56F0-545C-8FA11A00B3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355208" y="6343652"/>
            <a:ext cx="213564" cy="365125"/>
          </a:xfrm>
        </p:spPr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879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nforma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A36C255-D0AF-4F0E-516B-79B2672D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94" y="540001"/>
            <a:ext cx="9245600" cy="6350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FF5CC07D-3EF4-3BCD-4B13-2B6B48EFE9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995" y="1580375"/>
            <a:ext cx="2202680" cy="4569601"/>
          </a:xfrm>
          <a:prstGeom prst="roundRect">
            <a:avLst>
              <a:gd name="adj" fmla="val 397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80000" tIns="360000" rIns="180000" bIns="540000" anchor="ctr"/>
          <a:lstStyle>
            <a:lvl1pPr algn="ctr">
              <a:defRPr sz="17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7" name="Column 2">
            <a:extLst>
              <a:ext uri="{FF2B5EF4-FFF2-40B4-BE49-F238E27FC236}">
                <a16:creationId xmlns:a16="http://schemas.microsoft.com/office/drawing/2014/main" id="{743FF2B6-8553-E9C5-F3D5-3B9BF7CD9F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5926" y="1580375"/>
            <a:ext cx="2201372" cy="4569601"/>
          </a:xfrm>
          <a:prstGeom prst="roundRect">
            <a:avLst>
              <a:gd name="adj" fmla="val 397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80000" tIns="360000" rIns="180000" bIns="540000" anchor="ctr"/>
          <a:lstStyle>
            <a:lvl1pPr algn="ctr">
              <a:defRPr sz="17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6" name="Column 3">
            <a:extLst>
              <a:ext uri="{FF2B5EF4-FFF2-40B4-BE49-F238E27FC236}">
                <a16:creationId xmlns:a16="http://schemas.microsoft.com/office/drawing/2014/main" id="{4DAA63C0-48A1-DEF9-FFEC-9A62352BB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2549" y="1580375"/>
            <a:ext cx="2201372" cy="4569601"/>
          </a:xfrm>
          <a:prstGeom prst="roundRect">
            <a:avLst>
              <a:gd name="adj" fmla="val 397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80000" tIns="360000" rIns="180000" bIns="540000" anchor="ctr"/>
          <a:lstStyle>
            <a:lvl1pPr algn="ctr">
              <a:defRPr sz="17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5" name="Column 4">
            <a:extLst>
              <a:ext uri="{FF2B5EF4-FFF2-40B4-BE49-F238E27FC236}">
                <a16:creationId xmlns:a16="http://schemas.microsoft.com/office/drawing/2014/main" id="{340AF855-DDD0-E388-D9D2-AE7ADBA53D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9173" y="1580375"/>
            <a:ext cx="2201372" cy="4569601"/>
          </a:xfrm>
          <a:prstGeom prst="roundRect">
            <a:avLst>
              <a:gd name="adj" fmla="val 397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80000" tIns="360000" rIns="180000" bIns="540000" anchor="ctr"/>
          <a:lstStyle>
            <a:lvl1pPr algn="ctr">
              <a:defRPr sz="170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EC466E1B-E38B-15AD-4D8B-D7DBF62AA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22549" y="6343652"/>
            <a:ext cx="4323285" cy="365125"/>
          </a:xfrm>
        </p:spPr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53F4956-BAA2-DEDA-D080-2863333DEE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7591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3">
          <p15:clr>
            <a:srgbClr val="F26B43"/>
          </p15:clr>
        </p15:guide>
        <p15:guide id="2" pos="3072">
          <p15:clr>
            <a:srgbClr val="F26B43"/>
          </p15:clr>
        </p15:guide>
        <p15:guide id="3" pos="4551">
          <p15:clr>
            <a:srgbClr val="F26B43"/>
          </p15:clr>
        </p15:guide>
        <p15:guide id="4" pos="4642">
          <p15:clr>
            <a:srgbClr val="F26B43"/>
          </p15:clr>
        </p15:guide>
        <p15:guide id="5" pos="1685">
          <p15:clr>
            <a:srgbClr val="F26B43"/>
          </p15:clr>
        </p15:guide>
        <p15:guide id="6" pos="1594">
          <p15:clr>
            <a:srgbClr val="F26B43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 - Citi In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Title">
            <a:extLst>
              <a:ext uri="{FF2B5EF4-FFF2-40B4-BE49-F238E27FC236}">
                <a16:creationId xmlns:a16="http://schemas.microsoft.com/office/drawing/2014/main" id="{E53CE230-27CE-ACDD-5237-E5C77F5D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5" name="Citi Logo">
            <a:extLst>
              <a:ext uri="{FF2B5EF4-FFF2-40B4-BE49-F238E27FC236}">
                <a16:creationId xmlns:a16="http://schemas.microsoft.com/office/drawing/2014/main" id="{77F99459-7DB9-F127-3862-8E709FFE4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30" y="2815490"/>
            <a:ext cx="2059468" cy="12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77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26B43"/>
          </p15:clr>
        </p15:guide>
        <p15:guide id="2" pos="3120">
          <p15:clr>
            <a:srgbClr val="F26B43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27994" y="540001"/>
            <a:ext cx="9245600" cy="635011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1130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02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62DD26-6C4F-8592-B57A-D77F3C8790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3050" y="6272784"/>
            <a:ext cx="824484" cy="4328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260556-1CB0-030F-6B04-299B00470330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73050" y="4236415"/>
            <a:ext cx="9359900" cy="72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3600" spc="-3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Cover title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E2ACEF-01CB-75CA-E00B-8319CD53C07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273050" y="5187076"/>
            <a:ext cx="9359900" cy="3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noProof="0" dirty="0"/>
              <a:t>Presentation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702604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tat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B3FBD4B-B973-F46D-9893-FC50D83061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075938" y="6343651"/>
            <a:ext cx="334327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Use Edit Header &amp; Footer to update on all slides</a:t>
            </a:r>
            <a:endParaRPr lang="en-AU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AE8FDF2-D98A-5314-F6E9-75719E216D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474451" y="6343651"/>
            <a:ext cx="2135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C2BE8-6C48-9FB8-B454-DE1C9E8BB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000" y="3438054"/>
            <a:ext cx="2164500" cy="2138834"/>
          </a:xfrm>
        </p:spPr>
        <p:txBody>
          <a:bodyPr/>
          <a:lstStyle>
            <a:lvl1pPr marL="0" indent="0">
              <a:spcAft>
                <a:spcPts val="406"/>
              </a:spcAft>
              <a:buNone/>
              <a:defRPr sz="894">
                <a:solidFill>
                  <a:schemeClr val="tx1"/>
                </a:solidFill>
              </a:defRPr>
            </a:lvl1pPr>
            <a:lvl2pPr>
              <a:spcAft>
                <a:spcPts val="406"/>
              </a:spcAft>
              <a:defRPr sz="894">
                <a:solidFill>
                  <a:schemeClr val="tx1"/>
                </a:solidFill>
              </a:defRPr>
            </a:lvl2pPr>
            <a:lvl3pPr>
              <a:spcAft>
                <a:spcPts val="406"/>
              </a:spcAft>
              <a:defRPr sz="894">
                <a:solidFill>
                  <a:schemeClr val="tx1"/>
                </a:solidFill>
              </a:defRPr>
            </a:lvl3pPr>
            <a:lvl4pPr>
              <a:spcAft>
                <a:spcPts val="406"/>
              </a:spcAft>
              <a:defRPr sz="894">
                <a:solidFill>
                  <a:schemeClr val="tx1"/>
                </a:solidFill>
              </a:defRPr>
            </a:lvl4pPr>
            <a:lvl5pPr>
              <a:spcAft>
                <a:spcPts val="406"/>
              </a:spcAft>
              <a:defRPr sz="894">
                <a:solidFill>
                  <a:schemeClr val="tx1"/>
                </a:solidFill>
              </a:defRPr>
            </a:lvl5pPr>
            <a:lvl6pPr>
              <a:spcAft>
                <a:spcPts val="406"/>
              </a:spcAft>
              <a:defRPr/>
            </a:lvl6pPr>
            <a:lvl7pPr>
              <a:spcAft>
                <a:spcPts val="406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DF9DC7-D8C9-5BA1-A22F-BB2DD25B7F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9559" y="3438054"/>
            <a:ext cx="2164500" cy="2138834"/>
          </a:xfrm>
        </p:spPr>
        <p:txBody>
          <a:bodyPr/>
          <a:lstStyle>
            <a:lvl1pPr marL="0" indent="0">
              <a:spcAft>
                <a:spcPts val="406"/>
              </a:spcAft>
              <a:buNone/>
              <a:defRPr sz="894">
                <a:solidFill>
                  <a:schemeClr val="tx1"/>
                </a:solidFill>
              </a:defRPr>
            </a:lvl1pPr>
            <a:lvl2pPr>
              <a:spcAft>
                <a:spcPts val="406"/>
              </a:spcAft>
              <a:defRPr sz="894">
                <a:solidFill>
                  <a:schemeClr val="tx1"/>
                </a:solidFill>
              </a:defRPr>
            </a:lvl2pPr>
            <a:lvl3pPr>
              <a:spcAft>
                <a:spcPts val="406"/>
              </a:spcAft>
              <a:defRPr sz="894">
                <a:solidFill>
                  <a:schemeClr val="tx1"/>
                </a:solidFill>
              </a:defRPr>
            </a:lvl3pPr>
            <a:lvl4pPr>
              <a:spcAft>
                <a:spcPts val="406"/>
              </a:spcAft>
              <a:defRPr sz="894">
                <a:solidFill>
                  <a:schemeClr val="tx1"/>
                </a:solidFill>
              </a:defRPr>
            </a:lvl4pPr>
            <a:lvl5pPr>
              <a:spcAft>
                <a:spcPts val="406"/>
              </a:spcAft>
              <a:defRPr sz="894">
                <a:solidFill>
                  <a:schemeClr val="tx1"/>
                </a:solidFill>
              </a:defRPr>
            </a:lvl5pPr>
            <a:lvl6pPr>
              <a:spcAft>
                <a:spcPts val="406"/>
              </a:spcAft>
              <a:defRPr/>
            </a:lvl6pPr>
            <a:lvl7pPr>
              <a:spcAft>
                <a:spcPts val="406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8237C52-BFD1-7ED3-17FB-419DF89F3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8173" y="3438054"/>
            <a:ext cx="2164500" cy="2138834"/>
          </a:xfrm>
        </p:spPr>
        <p:txBody>
          <a:bodyPr/>
          <a:lstStyle>
            <a:lvl1pPr marL="0" indent="0">
              <a:spcAft>
                <a:spcPts val="406"/>
              </a:spcAft>
              <a:buNone/>
              <a:defRPr sz="894">
                <a:solidFill>
                  <a:schemeClr val="tx1"/>
                </a:solidFill>
              </a:defRPr>
            </a:lvl1pPr>
            <a:lvl2pPr>
              <a:spcAft>
                <a:spcPts val="406"/>
              </a:spcAft>
              <a:defRPr sz="894">
                <a:solidFill>
                  <a:schemeClr val="tx1"/>
                </a:solidFill>
              </a:defRPr>
            </a:lvl2pPr>
            <a:lvl3pPr>
              <a:spcAft>
                <a:spcPts val="406"/>
              </a:spcAft>
              <a:defRPr sz="894">
                <a:solidFill>
                  <a:schemeClr val="tx1"/>
                </a:solidFill>
              </a:defRPr>
            </a:lvl3pPr>
            <a:lvl4pPr>
              <a:spcAft>
                <a:spcPts val="406"/>
              </a:spcAft>
              <a:defRPr sz="894">
                <a:solidFill>
                  <a:schemeClr val="tx1"/>
                </a:solidFill>
              </a:defRPr>
            </a:lvl4pPr>
            <a:lvl5pPr>
              <a:spcAft>
                <a:spcPts val="406"/>
              </a:spcAft>
              <a:defRPr sz="894">
                <a:solidFill>
                  <a:schemeClr val="tx1"/>
                </a:solidFill>
              </a:defRPr>
            </a:lvl5pPr>
            <a:lvl6pPr>
              <a:spcAft>
                <a:spcPts val="406"/>
              </a:spcAft>
              <a:defRPr/>
            </a:lvl6pPr>
            <a:lvl7pPr>
              <a:spcAft>
                <a:spcPts val="406"/>
              </a:spcAft>
              <a:defRPr/>
            </a:lvl7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D5EE103-B615-770D-FEB5-29420E43D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93249" y="3438054"/>
            <a:ext cx="2164500" cy="2138834"/>
          </a:xfrm>
        </p:spPr>
        <p:txBody>
          <a:bodyPr/>
          <a:lstStyle>
            <a:lvl1pPr marL="0" indent="0">
              <a:spcAft>
                <a:spcPts val="406"/>
              </a:spcAft>
              <a:buNone/>
              <a:defRPr sz="894">
                <a:solidFill>
                  <a:schemeClr val="accent1"/>
                </a:solidFill>
              </a:defRPr>
            </a:lvl1pPr>
            <a:lvl2pPr>
              <a:spcAft>
                <a:spcPts val="406"/>
              </a:spcAft>
              <a:defRPr sz="894">
                <a:solidFill>
                  <a:schemeClr val="accent1"/>
                </a:solidFill>
              </a:defRPr>
            </a:lvl2pPr>
            <a:lvl3pPr>
              <a:spcAft>
                <a:spcPts val="406"/>
              </a:spcAft>
              <a:defRPr sz="894">
                <a:solidFill>
                  <a:schemeClr val="accent1"/>
                </a:solidFill>
              </a:defRPr>
            </a:lvl3pPr>
            <a:lvl4pPr>
              <a:spcAft>
                <a:spcPts val="406"/>
              </a:spcAft>
              <a:defRPr sz="894">
                <a:solidFill>
                  <a:schemeClr val="accent1"/>
                </a:solidFill>
              </a:defRPr>
            </a:lvl4pPr>
            <a:lvl5pPr>
              <a:spcAft>
                <a:spcPts val="406"/>
              </a:spcAft>
              <a:defRPr sz="894">
                <a:solidFill>
                  <a:schemeClr val="accent1"/>
                </a:solidFill>
              </a:defRPr>
            </a:lvl5pPr>
            <a:lvl6pPr>
              <a:spcAft>
                <a:spcPts val="406"/>
              </a:spcAft>
              <a:defRPr>
                <a:solidFill>
                  <a:schemeClr val="accent1"/>
                </a:solidFill>
              </a:defRPr>
            </a:lvl6pPr>
            <a:lvl7pPr>
              <a:spcAft>
                <a:spcPts val="406"/>
              </a:spcAft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Level One (body copy)</a:t>
            </a:r>
          </a:p>
          <a:p>
            <a:pPr lvl="1"/>
            <a:r>
              <a:rPr lang="en-US"/>
              <a:t>Level Two (subheading)</a:t>
            </a:r>
          </a:p>
          <a:p>
            <a:pPr lvl="2"/>
            <a:r>
              <a:rPr lang="en-US"/>
              <a:t>Level Three (bullets)</a:t>
            </a:r>
          </a:p>
          <a:p>
            <a:pPr lvl="3"/>
            <a:r>
              <a:rPr lang="en-US"/>
              <a:t>Level Four (open bullets)</a:t>
            </a:r>
          </a:p>
          <a:p>
            <a:pPr lvl="4"/>
            <a:r>
              <a:rPr lang="en-US"/>
              <a:t>Level Five (</a:t>
            </a:r>
            <a:r>
              <a:rPr lang="en-US" err="1"/>
              <a:t>en</a:t>
            </a:r>
            <a:r>
              <a:rPr lang="en-US"/>
              <a:t>-dash)</a:t>
            </a:r>
          </a:p>
          <a:p>
            <a:pPr lvl="5"/>
            <a:r>
              <a:rPr lang="en-US" noProof="0"/>
              <a:t>Level Six (bullet)</a:t>
            </a:r>
          </a:p>
          <a:p>
            <a:pPr lvl="6"/>
            <a:r>
              <a:rPr lang="en-US" noProof="0"/>
              <a:t>Level Seven (open bullet)</a:t>
            </a:r>
            <a:endParaRPr lang="en-AU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F946DAD-FFC0-59BE-7CAB-F073ACBDFA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000" y="1366839"/>
            <a:ext cx="2164500" cy="1801640"/>
          </a:xfrm>
        </p:spPr>
        <p:txBody>
          <a:bodyPr anchor="b"/>
          <a:lstStyle>
            <a:lvl1pPr marL="0" indent="0">
              <a:buNone/>
              <a:defRPr sz="8125">
                <a:solidFill>
                  <a:schemeClr val="tx1"/>
                </a:solidFill>
                <a:latin typeface="+mj-lt"/>
              </a:defRPr>
            </a:lvl1pPr>
            <a:lvl2pPr marL="229968" indent="0">
              <a:buNone/>
              <a:defRPr sz="8125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4pPr>
            <a:lvl5pPr marL="0" indent="0">
              <a:buNone/>
              <a:defRPr sz="8125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AD22515-DFB8-9C19-6FEE-31786EBCC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89559" y="1366839"/>
            <a:ext cx="2164500" cy="1801640"/>
          </a:xfrm>
        </p:spPr>
        <p:txBody>
          <a:bodyPr anchor="b"/>
          <a:lstStyle>
            <a:lvl1pPr marL="0" indent="0">
              <a:buNone/>
              <a:defRPr sz="8125">
                <a:solidFill>
                  <a:schemeClr val="tx1"/>
                </a:solidFill>
                <a:latin typeface="+mj-lt"/>
              </a:defRPr>
            </a:lvl1pPr>
            <a:lvl2pPr marL="229968" indent="0">
              <a:buNone/>
              <a:defRPr sz="8125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4pPr>
            <a:lvl5pPr marL="0" indent="0">
              <a:buNone/>
              <a:defRPr sz="8125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81A4FCE-D58D-9AE5-F1B9-C6E6964EC4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52025" y="1366839"/>
            <a:ext cx="2164500" cy="1801640"/>
          </a:xfrm>
        </p:spPr>
        <p:txBody>
          <a:bodyPr anchor="b"/>
          <a:lstStyle>
            <a:lvl1pPr marL="0" indent="0">
              <a:buNone/>
              <a:defRPr sz="8125">
                <a:solidFill>
                  <a:schemeClr val="tx1"/>
                </a:solidFill>
                <a:latin typeface="+mj-lt"/>
              </a:defRPr>
            </a:lvl1pPr>
            <a:lvl2pPr marL="229968" indent="0">
              <a:buNone/>
              <a:defRPr sz="8125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4pPr>
            <a:lvl5pPr marL="0" indent="0">
              <a:buNone/>
              <a:defRPr sz="8125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5FDDF04-10EA-05CE-0D3E-9E0D1A8AAD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4015" y="1366839"/>
            <a:ext cx="2164500" cy="1801640"/>
          </a:xfrm>
        </p:spPr>
        <p:txBody>
          <a:bodyPr anchor="b"/>
          <a:lstStyle>
            <a:lvl1pPr marL="0" indent="0">
              <a:buNone/>
              <a:defRPr sz="8125">
                <a:solidFill>
                  <a:schemeClr val="accent1"/>
                </a:solidFill>
                <a:latin typeface="+mj-lt"/>
              </a:defRPr>
            </a:lvl1pPr>
            <a:lvl2pPr marL="229968" indent="0">
              <a:buNone/>
              <a:defRPr sz="8125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4pPr>
            <a:lvl5pPr marL="0" indent="0">
              <a:buNone/>
              <a:defRPr sz="8125">
                <a:solidFill>
                  <a:srgbClr val="245BE2"/>
                </a:solidFill>
              </a:defRPr>
            </a:lvl5pPr>
          </a:lstStyle>
          <a:p>
            <a:pPr lvl="0"/>
            <a:r>
              <a:rPr lang="en-US" noProof="0"/>
              <a:t>XX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477B23F4-BCE5-6A4E-4A5A-74D9E8A6BC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91033" y="2008258"/>
            <a:ext cx="722337" cy="1015829"/>
          </a:xfrm>
        </p:spPr>
        <p:txBody>
          <a:bodyPr anchor="b"/>
          <a:lstStyle>
            <a:lvl1pPr marL="0" indent="0">
              <a:buNone/>
              <a:defRPr sz="4063">
                <a:solidFill>
                  <a:schemeClr val="tx1"/>
                </a:solidFill>
                <a:latin typeface="+mj-lt"/>
              </a:defRPr>
            </a:lvl1pPr>
            <a:lvl2pPr marL="229968" indent="0">
              <a:buNone/>
              <a:defRPr sz="8125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4pPr>
            <a:lvl5pPr marL="0" indent="0">
              <a:buNone/>
              <a:defRPr sz="8125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786D3C6-A49A-139F-C798-66A96663ED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40208" y="2008258"/>
            <a:ext cx="722337" cy="1015829"/>
          </a:xfrm>
        </p:spPr>
        <p:txBody>
          <a:bodyPr anchor="b"/>
          <a:lstStyle>
            <a:lvl1pPr marL="0" indent="0">
              <a:buNone/>
              <a:defRPr sz="4063">
                <a:solidFill>
                  <a:schemeClr val="tx1"/>
                </a:solidFill>
                <a:latin typeface="+mj-lt"/>
              </a:defRPr>
            </a:lvl1pPr>
            <a:lvl2pPr marL="229968" indent="0">
              <a:buNone/>
              <a:defRPr sz="8125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4pPr>
            <a:lvl5pPr marL="0" indent="0">
              <a:buNone/>
              <a:defRPr sz="8125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F6C06D3-9310-4157-E00F-2BFEAD69F4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951" y="2008258"/>
            <a:ext cx="722337" cy="1015829"/>
          </a:xfrm>
        </p:spPr>
        <p:txBody>
          <a:bodyPr anchor="b"/>
          <a:lstStyle>
            <a:lvl1pPr marL="0" indent="0">
              <a:buNone/>
              <a:defRPr sz="4063">
                <a:solidFill>
                  <a:schemeClr val="tx1"/>
                </a:solidFill>
                <a:latin typeface="+mj-lt"/>
              </a:defRPr>
            </a:lvl1pPr>
            <a:lvl2pPr marL="229968" indent="0">
              <a:buNone/>
              <a:defRPr sz="8125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4pPr>
            <a:lvl5pPr marL="0" indent="0">
              <a:buNone/>
              <a:defRPr sz="8125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6DF2B57E-A46A-D209-A37F-A8BB2EBE1B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41730" y="2008258"/>
            <a:ext cx="722337" cy="1015829"/>
          </a:xfrm>
        </p:spPr>
        <p:txBody>
          <a:bodyPr anchor="b"/>
          <a:lstStyle>
            <a:lvl1pPr marL="0" indent="0">
              <a:buNone/>
              <a:defRPr sz="4063">
                <a:solidFill>
                  <a:schemeClr val="accent1"/>
                </a:solidFill>
                <a:latin typeface="+mj-lt"/>
              </a:defRPr>
            </a:lvl1pPr>
            <a:lvl2pPr marL="229968" indent="0">
              <a:buNone/>
              <a:defRPr sz="8125">
                <a:solidFill>
                  <a:srgbClr val="245BE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8125">
                <a:solidFill>
                  <a:srgbClr val="245BE2"/>
                </a:solidFill>
              </a:defRPr>
            </a:lvl4pPr>
            <a:lvl5pPr marL="0" indent="0">
              <a:buNone/>
              <a:defRPr sz="8125">
                <a:solidFill>
                  <a:srgbClr val="245BE2"/>
                </a:solidFill>
              </a:defRPr>
            </a:lvl5pPr>
          </a:lstStyle>
          <a:p>
            <a:pPr lvl="0"/>
            <a:r>
              <a:rPr lang="en-US"/>
              <a:t>%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BD550-BC68-1C52-2376-6084080AD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1" y="576000"/>
            <a:ext cx="9433010" cy="64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89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5654">
          <p15:clr>
            <a:srgbClr val="F26B43"/>
          </p15:clr>
        </p15:guide>
        <p15:guide id="8" pos="2003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820">
          <p15:clr>
            <a:srgbClr val="F26B43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5524-ED6F-C7F3-BD03-F096917E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3220C-67DB-56F2-1C2D-F83E23F60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137B4-B87F-995B-6ACA-6D8A8D28CD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6806E-8186-E81A-900B-A0C7DC77AD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943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lIns="0" tIns="0" rIns="0" bIns="0"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52396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Mess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2FB13A-42F3-E8F0-E31C-47F473E3C2B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"/>
            </p:custDataLst>
          </p:nvPr>
        </p:nvSpPr>
        <p:spPr>
          <a:xfrm>
            <a:off x="273050" y="1016318"/>
            <a:ext cx="9359900" cy="514800"/>
          </a:xfrm>
          <a:prstGeom prst="rect">
            <a:avLst/>
          </a:prstGeom>
          <a:ln w="6350"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[Page message]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7F8DA8-7813-16AC-7E62-6DDAB4E56FF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26281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45AE4-DCE2-BE2F-3579-5A69565AC22F}"/>
              </a:ext>
            </a:extLst>
          </p:cNvPr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162000" y="1125539"/>
            <a:ext cx="4680000" cy="5183186"/>
          </a:xfrm>
          <a:prstGeom prst="roundRect">
            <a:avLst>
              <a:gd name="adj" fmla="val 3770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934B0A-A054-7B14-1C2B-2947CD341538}"/>
              </a:ext>
            </a:extLst>
          </p:cNvPr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5060900" y="1125539"/>
            <a:ext cx="4680000" cy="5183186"/>
          </a:xfrm>
          <a:prstGeom prst="roundRect">
            <a:avLst>
              <a:gd name="adj" fmla="val 3770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F63221-6794-51A2-15FC-2287AEC96A3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5643091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with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2860F-E4AC-D0D6-5EF9-51D1578527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0D03BA-39C6-E12D-C6CD-8C6DD0E04E64}"/>
              </a:ext>
            </a:extLst>
          </p:cNvPr>
          <p:cNvSpPr>
            <a:spLocks noGrp="1"/>
          </p:cNvSpPr>
          <p:nvPr>
            <p:ph sz="quarter" idx="12"/>
            <p:custDataLst>
              <p:tags r:id="rId1"/>
            </p:custDataLst>
          </p:nvPr>
        </p:nvSpPr>
        <p:spPr>
          <a:xfrm>
            <a:off x="162000" y="1665287"/>
            <a:ext cx="4680000" cy="4643437"/>
          </a:xfrm>
          <a:prstGeom prst="roundRect">
            <a:avLst>
              <a:gd name="adj" fmla="val 3799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C933E4-EA42-9D9D-EAA0-2033E371B362}"/>
              </a:ext>
            </a:extLst>
          </p:cNvPr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060900" y="1665287"/>
            <a:ext cx="4680000" cy="4643437"/>
          </a:xfrm>
          <a:prstGeom prst="roundRect">
            <a:avLst>
              <a:gd name="adj" fmla="val 3799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9C28D-5342-3C9A-B4C4-6132951C7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49" y="1016318"/>
            <a:ext cx="9359900" cy="514800"/>
          </a:xfrm>
          <a:prstGeom prst="rect">
            <a:avLst/>
          </a:prstGeom>
          <a:ln w="6350"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lang="en-GB" sz="14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[Page message]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BF770-4F16-446E-8554-C45ACDFC0B4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6421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 Cons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ED36F-D977-73A3-B3F7-A1085971BA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15D98-C2F1-7641-DB79-1BF6977681A6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162000" y="1125538"/>
            <a:ext cx="4680000" cy="5183186"/>
          </a:xfrm>
          <a:prstGeom prst="roundRect">
            <a:avLst>
              <a:gd name="adj" fmla="val 3770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 dirty="0" smtClean="0">
                <a:solidFill>
                  <a:schemeClr val="accent5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1FD0F4-9E3E-2498-EA6C-863F134D48EC}"/>
              </a:ext>
            </a:extLst>
          </p:cNvPr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5060900" y="1125538"/>
            <a:ext cx="4680000" cy="5183186"/>
          </a:xfrm>
          <a:prstGeom prst="roundRect">
            <a:avLst>
              <a:gd name="adj" fmla="val 3770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>
              <a:defRPr lang="en-US" dirty="0" smtClean="0">
                <a:solidFill>
                  <a:schemeClr val="tx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3DE5BF-E967-5C37-79B3-1C92D289DA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241208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273051" y="6548460"/>
            <a:ext cx="81454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Citi Sans Condensed" pitchFamily="50" charset="0"/>
                <a:cs typeface="Citi Sans Condensed" pitchFamily="50" charset="0"/>
              </a:defRPr>
            </a:lvl1pPr>
          </a:lstStyle>
          <a:p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07EDD-2F9C-98EA-BA42-E40A7DC9EBAA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8598543" y="6454080"/>
            <a:ext cx="429768" cy="2529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180392" y="224563"/>
            <a:ext cx="9452558" cy="3974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163512" y="1125538"/>
            <a:ext cx="9577388" cy="5183187"/>
          </a:xfrm>
          <a:prstGeom prst="roundRect">
            <a:avLst>
              <a:gd name="adj" fmla="val 3404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9D5C7-0DDB-72ED-49D4-F9ECC104651E}"/>
              </a:ext>
            </a:extLst>
          </p:cNvPr>
          <p:cNvSpPr txBox="1"/>
          <p:nvPr userDrawn="1">
            <p:custDataLst>
              <p:tags r:id="rId28"/>
            </p:custDataLst>
          </p:nvPr>
        </p:nvSpPr>
        <p:spPr>
          <a:xfrm>
            <a:off x="9447768" y="6455064"/>
            <a:ext cx="201600" cy="25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algn="r">
              <a:defRPr sz="800">
                <a:solidFill>
                  <a:srgbClr val="A4ACAF"/>
                </a:solidFill>
              </a:defRPr>
            </a:lvl1pPr>
          </a:lstStyle>
          <a:p>
            <a:pPr lvl="0" algn="l"/>
            <a:fld id="{472AFF84-F1E5-495C-BB97-D57E71FF28B7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03DD05-484B-0D27-A7E3-ADA059EAB23C}"/>
              </a:ext>
            </a:extLst>
          </p:cNvPr>
          <p:cNvCxnSpPr>
            <a:cxnSpLocks/>
          </p:cNvCxnSpPr>
          <p:nvPr userDrawn="1">
            <p:custDataLst>
              <p:tags r:id="rId29"/>
            </p:custDataLst>
          </p:nvPr>
        </p:nvCxnSpPr>
        <p:spPr bwMode="gray">
          <a:xfrm>
            <a:off x="9238623" y="6454572"/>
            <a:ext cx="0" cy="25200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A4ACA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167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4" r:id="rId2"/>
    <p:sldLayoutId id="2147483672" r:id="rId3"/>
    <p:sldLayoutId id="2147483673" r:id="rId4"/>
    <p:sldLayoutId id="2147483666" r:id="rId5"/>
    <p:sldLayoutId id="2147483674" r:id="rId6"/>
    <p:sldLayoutId id="2147483675" r:id="rId7"/>
    <p:sldLayoutId id="2147483708" r:id="rId8"/>
    <p:sldLayoutId id="2147483677" r:id="rId9"/>
    <p:sldLayoutId id="2147483678" r:id="rId10"/>
    <p:sldLayoutId id="2147483679" r:id="rId11"/>
    <p:sldLayoutId id="2147483680" r:id="rId12"/>
    <p:sldLayoutId id="2147483710" r:id="rId13"/>
    <p:sldLayoutId id="2147483709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706" r:id="rId21"/>
    <p:sldLayoutId id="2147483712" r:id="rId2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Citi Sans Text" pitchFamily="50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70000"/>
        <a:buFont typeface="Arial" panose="020B0604020202020204" pitchFamily="34" charset="0"/>
        <a:buChar char="○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iti Sans Text" pitchFamily="50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 descr="Slide Title"/>
          <p:cNvSpPr>
            <a:spLocks noGrp="1"/>
          </p:cNvSpPr>
          <p:nvPr>
            <p:ph type="title"/>
          </p:nvPr>
        </p:nvSpPr>
        <p:spPr>
          <a:xfrm>
            <a:off x="327994" y="528097"/>
            <a:ext cx="9245600" cy="6350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style</a:t>
            </a:r>
          </a:p>
        </p:txBody>
      </p:sp>
      <p:sp>
        <p:nvSpPr>
          <p:cNvPr id="3" name="Slide Content" descr="Slide Content"/>
          <p:cNvSpPr>
            <a:spLocks noGrp="1"/>
          </p:cNvSpPr>
          <p:nvPr>
            <p:ph type="body" idx="1"/>
          </p:nvPr>
        </p:nvSpPr>
        <p:spPr>
          <a:xfrm>
            <a:off x="327994" y="1376363"/>
            <a:ext cx="9245600" cy="4781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Level One (body copy)</a:t>
            </a:r>
          </a:p>
          <a:p>
            <a:pPr lvl="1"/>
            <a:r>
              <a:rPr lang="en-US" dirty="0"/>
              <a:t>Level Two (subheading)</a:t>
            </a:r>
          </a:p>
          <a:p>
            <a:pPr lvl="2"/>
            <a:r>
              <a:rPr lang="en-US" dirty="0"/>
              <a:t>Level Three (bullets)</a:t>
            </a:r>
          </a:p>
          <a:p>
            <a:pPr lvl="3"/>
            <a:r>
              <a:rPr lang="en-US" dirty="0"/>
              <a:t>Level Four (open bullets)</a:t>
            </a:r>
          </a:p>
          <a:p>
            <a:pPr lvl="4"/>
            <a:r>
              <a:rPr lang="en-US" dirty="0"/>
              <a:t>Level Five (</a:t>
            </a:r>
            <a:r>
              <a:rPr lang="en-US" dirty="0" err="1"/>
              <a:t>en</a:t>
            </a:r>
            <a:r>
              <a:rPr lang="en-US" dirty="0"/>
              <a:t>-dash)</a:t>
            </a:r>
          </a:p>
          <a:p>
            <a:pPr lvl="5"/>
            <a:r>
              <a:rPr lang="en-US" noProof="0" dirty="0"/>
              <a:t>Level Six (bullet)</a:t>
            </a:r>
          </a:p>
          <a:p>
            <a:pPr lvl="6"/>
            <a:r>
              <a:rPr lang="en-US" noProof="0" dirty="0"/>
              <a:t>Level Seven (open bullet)</a:t>
            </a:r>
            <a:endParaRPr lang="en-AU" noProof="0" dirty="0"/>
          </a:p>
        </p:txBody>
      </p:sp>
      <p:sp>
        <p:nvSpPr>
          <p:cNvPr id="5" name="Footer" descr="Footer Text"/>
          <p:cNvSpPr>
            <a:spLocks noGrp="1"/>
          </p:cNvSpPr>
          <p:nvPr>
            <p:ph type="ftr" sz="quarter" idx="3"/>
          </p:nvPr>
        </p:nvSpPr>
        <p:spPr>
          <a:xfrm>
            <a:off x="4879621" y="6343652"/>
            <a:ext cx="44662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Replace this copy on all slides via Insert &gt; Header &amp; Footer </a:t>
            </a:r>
            <a:endParaRPr lang="en-AU" dirty="0"/>
          </a:p>
        </p:txBody>
      </p:sp>
      <p:sp>
        <p:nvSpPr>
          <p:cNvPr id="6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9355211" y="6343652"/>
            <a:ext cx="2135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32C3882-8AEC-4285-98B7-7208BE65C19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4" name="Citi Logo">
            <a:extLst>
              <a:ext uri="{FF2B5EF4-FFF2-40B4-BE49-F238E27FC236}">
                <a16:creationId xmlns:a16="http://schemas.microsoft.com/office/drawing/2014/main" id="{5214646E-C3E6-66F4-70E1-34A9A900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2" y="6298528"/>
            <a:ext cx="612838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0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</p:sldLayoutIdLst>
  <p:hf hdr="0" dt="0"/>
  <p:txStyles>
    <p:titleStyle>
      <a:lvl1pPr algn="l" defTabSz="68581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1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1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Font typeface="Symbol" panose="05050102010706020507" pitchFamily="18" charset="2"/>
        <a:buNone/>
        <a:tabLst>
          <a:tab pos="0" algn="l"/>
        </a:tabLst>
        <a:defRPr sz="1197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128590" indent="-128590" algn="l" defTabSz="68581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Font typeface="Arial" panose="020B0604020202020204" pitchFamily="34" charset="0"/>
        <a:buChar char="•"/>
        <a:defRPr sz="1000" b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269085" indent="-134543" algn="l" defTabSz="68581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SzPct val="7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403628" indent="-134543" algn="l" defTabSz="68581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SzPct val="70000"/>
        <a:buFont typeface="Citi Sans Text" pitchFamily="50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536980" indent="-134543" algn="l" defTabSz="68581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671522" indent="-134543" algn="l" defTabSz="68581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SzPct val="70000"/>
        <a:buFont typeface="Courier New" panose="02070309020205020404" pitchFamily="49" charset="0"/>
        <a:buChar char="o"/>
        <a:tabLst>
          <a:tab pos="536980" algn="l"/>
        </a:tabLst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27" indent="-161927" algn="l" defTabSz="68581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61927" indent="-161927" algn="l" defTabSz="68581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4" algn="l" defTabSz="6858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0" algn="l" defTabSz="6858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4" algn="l" defTabSz="6858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9" algn="l" defTabSz="6858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4" algn="l" defTabSz="6858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8" algn="l" defTabSz="6858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33" algn="l" defTabSz="6858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38" algn="l" defTabSz="68581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867">
          <p15:clr>
            <a:srgbClr val="F26B43"/>
          </p15:clr>
        </p15:guide>
        <p15:guide id="9" pos="207">
          <p15:clr>
            <a:srgbClr val="F26B43"/>
          </p15:clr>
        </p15:guide>
        <p15:guide id="10" orient="horz" pos="3878">
          <p15:clr>
            <a:srgbClr val="F26B43"/>
          </p15:clr>
        </p15:guide>
        <p15:guide id="11" pos="6031">
          <p15:clr>
            <a:srgbClr val="F26B43"/>
          </p15:clr>
        </p15:guide>
        <p15:guide id="12" orient="horz" pos="4136">
          <p15:clr>
            <a:srgbClr val="F26B43"/>
          </p15:clr>
        </p15:guide>
        <p15:guide id="13" orient="horz" pos="482">
          <p15:clr>
            <a:srgbClr val="F26B43"/>
          </p15:clr>
        </p15:guide>
        <p15:guide id="14" orient="horz" pos="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80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tags" Target="../tags/tag85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2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1.svg"/><Relationship Id="rId5" Type="http://schemas.openxmlformats.org/officeDocument/2006/relationships/tags" Target="../tags/tag87.xml"/><Relationship Id="rId15" Type="http://schemas.openxmlformats.org/officeDocument/2006/relationships/image" Target="../media/image15.emf"/><Relationship Id="rId10" Type="http://schemas.openxmlformats.org/officeDocument/2006/relationships/image" Target="../media/image10.png"/><Relationship Id="rId4" Type="http://schemas.openxmlformats.org/officeDocument/2006/relationships/tags" Target="../tags/tag86.xml"/><Relationship Id="rId9" Type="http://schemas.openxmlformats.org/officeDocument/2006/relationships/image" Target="../media/image9.svg"/><Relationship Id="rId1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chart" Target="../charts/char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9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svg"/><Relationship Id="rId42" Type="http://schemas.openxmlformats.org/officeDocument/2006/relationships/image" Target="../media/image47.svg"/><Relationship Id="rId47" Type="http://schemas.openxmlformats.org/officeDocument/2006/relationships/image" Target="../media/image52.png"/><Relationship Id="rId50" Type="http://schemas.openxmlformats.org/officeDocument/2006/relationships/image" Target="../media/image55.svg"/><Relationship Id="rId55" Type="http://schemas.openxmlformats.org/officeDocument/2006/relationships/image" Target="../media/image60.png"/><Relationship Id="rId63" Type="http://schemas.openxmlformats.org/officeDocument/2006/relationships/image" Target="../media/image68.png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54" Type="http://schemas.openxmlformats.org/officeDocument/2006/relationships/image" Target="../media/image59.svg"/><Relationship Id="rId62" Type="http://schemas.openxmlformats.org/officeDocument/2006/relationships/image" Target="../media/image67.sv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37" Type="http://schemas.openxmlformats.org/officeDocument/2006/relationships/image" Target="../media/image42.png"/><Relationship Id="rId40" Type="http://schemas.openxmlformats.org/officeDocument/2006/relationships/image" Target="../media/image45.sv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svg"/><Relationship Id="rId66" Type="http://schemas.openxmlformats.org/officeDocument/2006/relationships/image" Target="../media/image71.svg"/><Relationship Id="rId5" Type="http://schemas.openxmlformats.org/officeDocument/2006/relationships/tags" Target="../tags/tag96.xml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1.sv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61" Type="http://schemas.openxmlformats.org/officeDocument/2006/relationships/image" Target="../media/image66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svg"/><Relationship Id="rId52" Type="http://schemas.openxmlformats.org/officeDocument/2006/relationships/image" Target="../media/image57.svg"/><Relationship Id="rId60" Type="http://schemas.openxmlformats.org/officeDocument/2006/relationships/image" Target="../media/image65.svg"/><Relationship Id="rId65" Type="http://schemas.openxmlformats.org/officeDocument/2006/relationships/image" Target="../media/image70.png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svg"/><Relationship Id="rId56" Type="http://schemas.openxmlformats.org/officeDocument/2006/relationships/image" Target="../media/image61.svg"/><Relationship Id="rId64" Type="http://schemas.openxmlformats.org/officeDocument/2006/relationships/image" Target="../media/image69.svg"/><Relationship Id="rId8" Type="http://schemas.openxmlformats.org/officeDocument/2006/relationships/tags" Target="../tags/tag99.xml"/><Relationship Id="rId51" Type="http://schemas.openxmlformats.org/officeDocument/2006/relationships/image" Target="../media/image56.png"/><Relationship Id="rId3" Type="http://schemas.openxmlformats.org/officeDocument/2006/relationships/tags" Target="../tags/tag94.xml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svg"/><Relationship Id="rId46" Type="http://schemas.openxmlformats.org/officeDocument/2006/relationships/image" Target="../media/image51.svg"/><Relationship Id="rId59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73.sv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72.png"/><Relationship Id="rId2" Type="http://schemas.openxmlformats.org/officeDocument/2006/relationships/tags" Target="../tags/tag101.xml"/><Relationship Id="rId16" Type="http://schemas.openxmlformats.org/officeDocument/2006/relationships/image" Target="../media/image76.sv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04.xml"/><Relationship Id="rId15" Type="http://schemas.openxmlformats.org/officeDocument/2006/relationships/image" Target="../media/image75.png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78.wmf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77.wmf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76C3-C950-74FD-6267-3D8C51292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4000" dirty="0"/>
              <a:t>Национальный форум развития: Человеческие навыки в эпоху цифровых технологий </a:t>
            </a:r>
            <a:r>
              <a:rPr lang="en-GB" sz="4000" dirty="0"/>
              <a:t>&amp;</a:t>
            </a:r>
            <a:r>
              <a:rPr lang="ru-RU" sz="4000" dirty="0"/>
              <a:t> ИИ.</a:t>
            </a:r>
            <a:br>
              <a:rPr lang="en-GB" sz="4000" dirty="0"/>
            </a:br>
            <a:br>
              <a:rPr lang="en-GB" sz="4000" dirty="0"/>
            </a:br>
            <a:r>
              <a:rPr lang="ru-RU" sz="2800" dirty="0"/>
              <a:t>Георгий Йорданов</a:t>
            </a:r>
            <a:r>
              <a:rPr lang="en-GB" sz="2800" dirty="0"/>
              <a:t>, Citi</a:t>
            </a:r>
            <a:endParaRPr lang="en-GB" sz="4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D156F-7FC9-F0E4-3F0D-695CD9907B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1800" dirty="0">
                <a:solidFill>
                  <a:schemeClr val="bg1"/>
                </a:solidFill>
                <a:latin typeface="+mn-lt"/>
                <a:ea typeface="+mn-ea"/>
              </a:rPr>
              <a:t>4 ноября 2024 года</a:t>
            </a:r>
            <a:endParaRPr lang="en-GB" sz="1800" dirty="0">
              <a:solidFill>
                <a:schemeClr val="bg1"/>
              </a:solidFill>
              <a:latin typeface="+mn-lt"/>
              <a:ea typeface="+mn-ea"/>
            </a:endParaRPr>
          </a:p>
          <a:p>
            <a:r>
              <a:rPr lang="ru-RU" dirty="0"/>
              <a:t>Бишкек, Кыргызстан</a:t>
            </a:r>
            <a:endParaRPr lang="en-GB" dirty="0"/>
          </a:p>
          <a:p>
            <a:pPr eaLnBrk="1" hangingPunct="1"/>
            <a:endParaRPr lang="en-GB" sz="18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1CEA1-CF90-FD21-DD57-4B34163D05C0}"/>
              </a:ext>
            </a:extLst>
          </p:cNvPr>
          <p:cNvSpPr txBox="1"/>
          <p:nvPr/>
        </p:nvSpPr>
        <p:spPr>
          <a:xfrm>
            <a:off x="4732867" y="5020733"/>
            <a:ext cx="829733" cy="279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Bef>
                <a:spcPts val="500"/>
              </a:spcBef>
              <a:spcAft>
                <a:spcPts val="500"/>
              </a:spcAft>
            </a:pPr>
            <a:endParaRPr lang="en-GB" sz="1200" dirty="0" err="1"/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35CDFD0-BC69-42F7-82E6-0447F81664F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04745" y="360000"/>
            <a:ext cx="35330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124" charset="-128"/>
              </a:defRPr>
            </a:lvl9pPr>
          </a:lstStyle>
          <a:p>
            <a:pPr marL="0" marR="0" lvl="0" indent="0" algn="r" defTabSz="400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ti Sans Text"/>
                <a:ea typeface="ヒラギノ角ゴ Pro W3" pitchFamily="124" charset="-128"/>
                <a:cs typeface="+mn-cs"/>
              </a:rPr>
              <a:t>Citi Banking &amp; International | Public Sector Banking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37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4A04D68-C81E-D28C-A9AC-A01549E0668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273050" y="224563"/>
            <a:ext cx="9359900" cy="720000"/>
          </a:xfrm>
        </p:spPr>
        <p:txBody>
          <a:bodyPr anchor="t"/>
          <a:lstStyle/>
          <a:p>
            <a:r>
              <a:rPr lang="ru-RU" dirty="0"/>
              <a:t>Конкурентное преимущество: Марш машин вперед</a:t>
            </a:r>
            <a:endParaRPr lang="en-GB" dirty="0"/>
          </a:p>
        </p:txBody>
      </p:sp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03F54425-5659-F361-FC96-AE0139C9B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273051" y="6236019"/>
            <a:ext cx="8293100" cy="492443"/>
          </a:xfrm>
        </p:spPr>
        <p:txBody>
          <a:bodyPr wrap="square">
            <a:spAutoFit/>
          </a:bodyPr>
          <a:lstStyle/>
          <a:p>
            <a:r>
              <a:rPr lang="ru-RU" dirty="0"/>
              <a:t>Источник: Отчет </a:t>
            </a:r>
            <a:r>
              <a:rPr lang="ru-RU" dirty="0" err="1"/>
              <a:t>Citi</a:t>
            </a:r>
            <a:r>
              <a:rPr lang="ru-RU" dirty="0"/>
              <a:t> GPS, Министерство торговли США, </a:t>
            </a:r>
            <a:r>
              <a:rPr lang="ru-RU" dirty="0" err="1"/>
              <a:t>ContextualA</a:t>
            </a:r>
            <a:r>
              <a:rPr lang="ru-RU" dirty="0"/>
              <a:t> Примечания: (1) Для каждого теста начальная точка, обозначенная как "0%", представляет максимально возможный результат, упомянутый в статье с описанием теста. Человеческий показатель устанавливается на уровне 100%. Распознавание почерка = MNIST, понимание языка = GLUE, распознавание изображений = </a:t>
            </a:r>
            <a:r>
              <a:rPr lang="ru-RU" dirty="0" err="1"/>
              <a:t>ImageNet</a:t>
            </a:r>
            <a:r>
              <a:rPr lang="ru-RU" dirty="0"/>
              <a:t>, понимание текста = </a:t>
            </a:r>
            <a:r>
              <a:rPr lang="ru-RU" dirty="0" err="1"/>
              <a:t>SQuAD</a:t>
            </a:r>
            <a:r>
              <a:rPr lang="ru-RU" dirty="0"/>
              <a:t> 1.1, понимание текста = </a:t>
            </a:r>
            <a:r>
              <a:rPr lang="ru-RU" dirty="0" err="1"/>
              <a:t>SQuAD</a:t>
            </a:r>
            <a:r>
              <a:rPr lang="ru-RU" dirty="0"/>
              <a:t> 2.0, распознавание речи = </a:t>
            </a:r>
            <a:r>
              <a:rPr lang="ru-RU" dirty="0" err="1"/>
              <a:t>Switchboard</a:t>
            </a:r>
            <a:r>
              <a:rPr lang="ru-RU" dirty="0"/>
              <a:t>, математика начальной школы = GSK8k, логическое завершение предложений = </a:t>
            </a:r>
            <a:r>
              <a:rPr lang="ru-RU" dirty="0" err="1"/>
              <a:t>HellaSwag</a:t>
            </a:r>
            <a:r>
              <a:rPr lang="ru-RU" dirty="0"/>
              <a:t>, генерация кода = </a:t>
            </a:r>
            <a:r>
              <a:rPr lang="ru-RU" dirty="0" err="1"/>
              <a:t>HumanEval</a:t>
            </a:r>
            <a:r>
              <a:rPr lang="en-US" dirty="0"/>
              <a:t>.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3904EE64-9F89-F96C-C77B-493BF80D4B2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73050" y="708379"/>
            <a:ext cx="4180197" cy="469866"/>
          </a:xfrm>
          <a:prstGeom prst="roundRect">
            <a:avLst>
              <a:gd name="adj" fmla="val 42037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dirty="0"/>
              <a:t>Лошади становятся жертвами автоматизации и в конечном итоге заменяются тракторами на фермах в США…</a:t>
            </a:r>
          </a:p>
          <a:p>
            <a:pPr>
              <a:spcBef>
                <a:spcPts val="0"/>
              </a:spcBef>
            </a:pPr>
            <a:r>
              <a:rPr lang="ru-RU" sz="900" b="0" dirty="0">
                <a:solidFill>
                  <a:schemeClr val="accent3"/>
                </a:solidFill>
              </a:rPr>
              <a:t> (1910–1960, соответствующие данные о численности населения в 1,000)</a:t>
            </a:r>
            <a:endParaRPr lang="en-US" sz="900" b="0" dirty="0">
              <a:solidFill>
                <a:schemeClr val="accent3"/>
              </a:solidFill>
            </a:endParaRPr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18CD3948-579E-C1EE-528D-C26531C8263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4724319" y="708379"/>
            <a:ext cx="4755051" cy="469866"/>
          </a:xfrm>
          <a:prstGeom prst="roundRect">
            <a:avLst>
              <a:gd name="adj" fmla="val 42037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100" dirty="0"/>
              <a:t> </a:t>
            </a:r>
            <a:r>
              <a:rPr lang="ru-RU" sz="1100" dirty="0"/>
              <a:t>… В то время как люди в 60-х годах постепенно переходили от сельскохозяйственного труда к производству, растущие навыки ИИ теперь представляют угрозу для людей</a:t>
            </a:r>
            <a:r>
              <a:rPr lang="en-GB" sz="1100" dirty="0"/>
              <a:t> </a:t>
            </a:r>
          </a:p>
          <a:p>
            <a:pPr>
              <a:spcBef>
                <a:spcPts val="0"/>
              </a:spcBef>
            </a:pPr>
            <a:r>
              <a:rPr lang="ru-RU" sz="900" b="0" dirty="0">
                <a:solidFill>
                  <a:schemeClr val="accent3"/>
                </a:solidFill>
              </a:rPr>
              <a:t> (Передовые показатели ИИ на тестах, по сравнению с результатами человека)</a:t>
            </a:r>
            <a:endParaRPr lang="en-US" sz="900" b="0" dirty="0">
              <a:solidFill>
                <a:schemeClr val="accent3"/>
              </a:solidFill>
            </a:endParaRP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05135965-3BB7-F39E-927B-C146E4D50F0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245820" y="4616667"/>
            <a:ext cx="8880400" cy="287005"/>
          </a:xfrm>
          <a:prstGeom prst="roundRect">
            <a:avLst>
              <a:gd name="adj" fmla="val 61470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 </a:t>
            </a:r>
            <a:r>
              <a:rPr lang="ru-RU" sz="1100" dirty="0"/>
              <a:t>Компьютеры против людей: Области, в которых компьютеры уже превосходят или в конечном итоге превзойдут человека</a:t>
            </a:r>
            <a:r>
              <a:rPr lang="en-US" sz="1100" dirty="0"/>
              <a:t> </a:t>
            </a:r>
            <a:endParaRPr lang="en-US" sz="1100" b="0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A801496-C05A-CB96-3A68-CC8D4666B2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37904"/>
              </p:ext>
            </p:extLst>
          </p:nvPr>
        </p:nvGraphicFramePr>
        <p:xfrm>
          <a:off x="203461" y="5016139"/>
          <a:ext cx="949907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523">
                  <a:extLst>
                    <a:ext uri="{9D8B030D-6E8A-4147-A177-3AD203B41FA5}">
                      <a16:colId xmlns:a16="http://schemas.microsoft.com/office/drawing/2014/main" val="1159329758"/>
                    </a:ext>
                  </a:extLst>
                </a:gridCol>
                <a:gridCol w="805596">
                  <a:extLst>
                    <a:ext uri="{9D8B030D-6E8A-4147-A177-3AD203B41FA5}">
                      <a16:colId xmlns:a16="http://schemas.microsoft.com/office/drawing/2014/main" val="2742796657"/>
                    </a:ext>
                  </a:extLst>
                </a:gridCol>
                <a:gridCol w="805596">
                  <a:extLst>
                    <a:ext uri="{9D8B030D-6E8A-4147-A177-3AD203B41FA5}">
                      <a16:colId xmlns:a16="http://schemas.microsoft.com/office/drawing/2014/main" val="3281430687"/>
                    </a:ext>
                  </a:extLst>
                </a:gridCol>
                <a:gridCol w="805596">
                  <a:extLst>
                    <a:ext uri="{9D8B030D-6E8A-4147-A177-3AD203B41FA5}">
                      <a16:colId xmlns:a16="http://schemas.microsoft.com/office/drawing/2014/main" val="319869420"/>
                    </a:ext>
                  </a:extLst>
                </a:gridCol>
                <a:gridCol w="805596">
                  <a:extLst>
                    <a:ext uri="{9D8B030D-6E8A-4147-A177-3AD203B41FA5}">
                      <a16:colId xmlns:a16="http://schemas.microsoft.com/office/drawing/2014/main" val="3726538153"/>
                    </a:ext>
                  </a:extLst>
                </a:gridCol>
                <a:gridCol w="805596">
                  <a:extLst>
                    <a:ext uri="{9D8B030D-6E8A-4147-A177-3AD203B41FA5}">
                      <a16:colId xmlns:a16="http://schemas.microsoft.com/office/drawing/2014/main" val="2798363235"/>
                    </a:ext>
                  </a:extLst>
                </a:gridCol>
                <a:gridCol w="805596">
                  <a:extLst>
                    <a:ext uri="{9D8B030D-6E8A-4147-A177-3AD203B41FA5}">
                      <a16:colId xmlns:a16="http://schemas.microsoft.com/office/drawing/2014/main" val="411510547"/>
                    </a:ext>
                  </a:extLst>
                </a:gridCol>
                <a:gridCol w="805596">
                  <a:extLst>
                    <a:ext uri="{9D8B030D-6E8A-4147-A177-3AD203B41FA5}">
                      <a16:colId xmlns:a16="http://schemas.microsoft.com/office/drawing/2014/main" val="609040540"/>
                    </a:ext>
                  </a:extLst>
                </a:gridCol>
                <a:gridCol w="805596">
                  <a:extLst>
                    <a:ext uri="{9D8B030D-6E8A-4147-A177-3AD203B41FA5}">
                      <a16:colId xmlns:a16="http://schemas.microsoft.com/office/drawing/2014/main" val="2593700200"/>
                    </a:ext>
                  </a:extLst>
                </a:gridCol>
                <a:gridCol w="805596">
                  <a:extLst>
                    <a:ext uri="{9D8B030D-6E8A-4147-A177-3AD203B41FA5}">
                      <a16:colId xmlns:a16="http://schemas.microsoft.com/office/drawing/2014/main" val="1819414272"/>
                    </a:ext>
                  </a:extLst>
                </a:gridCol>
                <a:gridCol w="805596">
                  <a:extLst>
                    <a:ext uri="{9D8B030D-6E8A-4147-A177-3AD203B41FA5}">
                      <a16:colId xmlns:a16="http://schemas.microsoft.com/office/drawing/2014/main" val="2928657207"/>
                    </a:ext>
                  </a:extLst>
                </a:gridCol>
                <a:gridCol w="805596">
                  <a:extLst>
                    <a:ext uri="{9D8B030D-6E8A-4147-A177-3AD203B41FA5}">
                      <a16:colId xmlns:a16="http://schemas.microsoft.com/office/drawing/2014/main" val="3200682935"/>
                    </a:ext>
                  </a:extLst>
                </a:gridCol>
              </a:tblGrid>
              <a:tr h="21144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Дисциплина</a:t>
                      </a:r>
                      <a:r>
                        <a:rPr lang="en-GB" sz="800" b="1" dirty="0"/>
                        <a:t> </a:t>
                      </a:r>
                    </a:p>
                  </a:txBody>
                  <a:tcPr marL="3600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Вычислительная мощность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Данные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Скорость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Выносливость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Доступ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Память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Обмен знаниями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Возможность обновления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Предвзятость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Многозадачность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Стоимость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81999"/>
                  </a:ext>
                </a:extLst>
              </a:tr>
              <a:tr h="36522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accent1"/>
                          </a:solidFill>
                        </a:rPr>
                        <a:t>Статус</a:t>
                      </a:r>
                      <a:r>
                        <a:rPr lang="en-GB" sz="800" b="1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 marL="36000" marR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ru-RU" sz="800" dirty="0"/>
                        <a:t>Компьютеры побеждают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ru-RU" sz="800" dirty="0"/>
                        <a:t>Компьютеры побеждают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Компьютеры побеждают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ru-RU" sz="800" dirty="0"/>
                        <a:t>Компьютеры побеждают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ru-RU" sz="800" dirty="0"/>
                        <a:t>Компьютеры побеждают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ru-RU" sz="800" dirty="0"/>
                        <a:t>Компьютеры побеждают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ru-RU" sz="800" dirty="0"/>
                        <a:t>Компьютеры побеждают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ru-RU" sz="800" dirty="0"/>
                        <a:t>Компьютеры побеждают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ru-RU" sz="800" dirty="0"/>
                        <a:t>Компьютеры могут победить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ru-RU" sz="800" dirty="0"/>
                        <a:t>Компьютеры выиграют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/>
                    </a:p>
                    <a:p>
                      <a:pPr algn="ctr"/>
                      <a:r>
                        <a:rPr lang="ru-RU" sz="800" dirty="0"/>
                        <a:t>Компьютеры побеждают</a:t>
                      </a:r>
                      <a:endParaRPr lang="en-GB" sz="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73514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94FB473-5E6C-EE66-E2C3-991F595E7E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1603" y="1503980"/>
            <a:ext cx="4420482" cy="2984388"/>
          </a:xfrm>
          <a:prstGeom prst="rect">
            <a:avLst/>
          </a:prstGeom>
        </p:spPr>
      </p:pic>
      <p:graphicFrame>
        <p:nvGraphicFramePr>
          <p:cNvPr id="9" name="COLLN-5145698032">
            <a:extLst>
              <a:ext uri="{FF2B5EF4-FFF2-40B4-BE49-F238E27FC236}">
                <a16:creationId xmlns:a16="http://schemas.microsoft.com/office/drawing/2014/main" id="{55A203A7-42FF-4156-A199-BC0A85BA8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238454"/>
              </p:ext>
            </p:extLst>
          </p:nvPr>
        </p:nvGraphicFramePr>
        <p:xfrm>
          <a:off x="223748" y="1503980"/>
          <a:ext cx="4462272" cy="280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657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4A04D68-C81E-D28C-A9AC-A01549E0668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273050" y="224563"/>
            <a:ext cx="9359900" cy="720000"/>
          </a:xfrm>
        </p:spPr>
        <p:txBody>
          <a:bodyPr anchor="t"/>
          <a:lstStyle/>
          <a:p>
            <a:r>
              <a:rPr lang="ru-RU" dirty="0"/>
              <a:t>Половина жизни знаний и снижающаяся производительность навыков</a:t>
            </a:r>
            <a:endParaRPr lang="en-GB" dirty="0"/>
          </a:p>
        </p:txBody>
      </p:sp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03F54425-5659-F361-FC96-AE0139C9B8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273050" y="6500916"/>
            <a:ext cx="8284695" cy="246221"/>
          </a:xfrm>
        </p:spPr>
        <p:txBody>
          <a:bodyPr wrap="square">
            <a:spAutoFit/>
          </a:bodyPr>
          <a:lstStyle/>
          <a:p>
            <a:r>
              <a:rPr lang="ru-RU" noProof="0" dirty="0"/>
              <a:t>Источник: Отчет </a:t>
            </a:r>
            <a:r>
              <a:rPr lang="ru-RU" noProof="0" dirty="0" err="1"/>
              <a:t>Citi</a:t>
            </a:r>
            <a:r>
              <a:rPr lang="ru-RU" noProof="0" dirty="0"/>
              <a:t> GPS  Примечания: (1) </a:t>
            </a:r>
            <a:r>
              <a:rPr lang="ru-RU" noProof="0" dirty="0" err="1"/>
              <a:t>Citi</a:t>
            </a:r>
            <a:r>
              <a:rPr lang="ru-RU" noProof="0" dirty="0"/>
              <a:t> провела интервью с 28 экспертами из государственных и частных структур в различных секторах по вопросам будущих навыков. (2) Разница по сравнению с процентом для общего числа опрошенных.</a:t>
            </a:r>
            <a:r>
              <a:rPr lang="en-US" noProof="0" dirty="0"/>
              <a:t>.  </a:t>
            </a:r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7D04C039-7665-81E4-45F7-7D4CA432BEF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90499" y="707171"/>
            <a:ext cx="4755051" cy="489249"/>
          </a:xfrm>
          <a:prstGeom prst="roundRect">
            <a:avLst>
              <a:gd name="adj" fmla="val 36060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dirty="0"/>
              <a:t>Люди испытывают трудности с запоминанием новых знаний, у которых установлена половина жизни… это область, в которой нас могут превзойти ИИ…</a:t>
            </a:r>
            <a:endParaRPr lang="en-GB" sz="1100" dirty="0"/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7A62DFF7-CF2A-BCFF-12A4-205E93024A1F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5134202" y="707171"/>
            <a:ext cx="4755051" cy="489249"/>
          </a:xfrm>
          <a:prstGeom prst="roundRect">
            <a:avLst>
              <a:gd name="adj" fmla="val 36060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dirty="0"/>
              <a:t>… Более того, доказано, что сохранение существующих знаний и производительность в различных областях ухудшаются с возрастом человека.</a:t>
            </a:r>
            <a:endParaRPr lang="en-GB" sz="11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582308-70E4-EE97-FC96-68E41FA8B9DF}"/>
              </a:ext>
            </a:extLst>
          </p:cNvPr>
          <p:cNvGrpSpPr/>
          <p:nvPr/>
        </p:nvGrpSpPr>
        <p:grpSpPr>
          <a:xfrm rot="479251" flipV="1">
            <a:off x="-356137" y="4169645"/>
            <a:ext cx="10880359" cy="1118498"/>
            <a:chOff x="-1" y="8806248"/>
            <a:chExt cx="24383987" cy="4909752"/>
          </a:xfrm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D515334B-8AB2-2BDE-8034-040BDE42C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9157729"/>
              <a:ext cx="24378493" cy="4311134"/>
            </a:xfrm>
            <a:custGeom>
              <a:avLst/>
              <a:gdLst>
                <a:gd name="T0" fmla="*/ 19575 w 19576"/>
                <a:gd name="T1" fmla="*/ 2715 h 3461"/>
                <a:gd name="T2" fmla="*/ 19411 w 19576"/>
                <a:gd name="T3" fmla="*/ 2752 h 3461"/>
                <a:gd name="T4" fmla="*/ 19012 w 19576"/>
                <a:gd name="T5" fmla="*/ 2838 h 3461"/>
                <a:gd name="T6" fmla="*/ 15986 w 19576"/>
                <a:gd name="T7" fmla="*/ 3320 h 3461"/>
                <a:gd name="T8" fmla="*/ 14592 w 19576"/>
                <a:gd name="T9" fmla="*/ 3429 h 3461"/>
                <a:gd name="T10" fmla="*/ 13288 w 19576"/>
                <a:gd name="T11" fmla="*/ 3454 h 3461"/>
                <a:gd name="T12" fmla="*/ 8967 w 19576"/>
                <a:gd name="T13" fmla="*/ 2871 h 3461"/>
                <a:gd name="T14" fmla="*/ 8745 w 19576"/>
                <a:gd name="T15" fmla="*/ 2801 h 3461"/>
                <a:gd name="T16" fmla="*/ 8527 w 19576"/>
                <a:gd name="T17" fmla="*/ 2730 h 3461"/>
                <a:gd name="T18" fmla="*/ 8121 w 19576"/>
                <a:gd name="T19" fmla="*/ 2582 h 3461"/>
                <a:gd name="T20" fmla="*/ 7404 w 19576"/>
                <a:gd name="T21" fmla="*/ 2287 h 3461"/>
                <a:gd name="T22" fmla="*/ 6785 w 19576"/>
                <a:gd name="T23" fmla="*/ 2023 h 3461"/>
                <a:gd name="T24" fmla="*/ 6503 w 19576"/>
                <a:gd name="T25" fmla="*/ 1912 h 3461"/>
                <a:gd name="T26" fmla="*/ 6231 w 19576"/>
                <a:gd name="T27" fmla="*/ 1814 h 3461"/>
                <a:gd name="T28" fmla="*/ 4138 w 19576"/>
                <a:gd name="T29" fmla="*/ 1391 h 3461"/>
                <a:gd name="T30" fmla="*/ 2311 w 19576"/>
                <a:gd name="T31" fmla="*/ 1455 h 3461"/>
                <a:gd name="T32" fmla="*/ 780 w 19576"/>
                <a:gd name="T33" fmla="*/ 1815 h 3461"/>
                <a:gd name="T34" fmla="*/ 0 w 19576"/>
                <a:gd name="T35" fmla="*/ 934 h 3461"/>
                <a:gd name="T36" fmla="*/ 462 w 19576"/>
                <a:gd name="T37" fmla="*/ 742 h 3461"/>
                <a:gd name="T38" fmla="*/ 2132 w 19576"/>
                <a:gd name="T39" fmla="*/ 239 h 3461"/>
                <a:gd name="T40" fmla="*/ 4263 w 19576"/>
                <a:gd name="T41" fmla="*/ 30 h 3461"/>
                <a:gd name="T42" fmla="*/ 6913 w 19576"/>
                <a:gd name="T43" fmla="*/ 396 h 3461"/>
                <a:gd name="T44" fmla="*/ 7277 w 19576"/>
                <a:gd name="T45" fmla="*/ 501 h 3461"/>
                <a:gd name="T46" fmla="*/ 7637 w 19576"/>
                <a:gd name="T47" fmla="*/ 618 h 3461"/>
                <a:gd name="T48" fmla="*/ 8335 w 19576"/>
                <a:gd name="T49" fmla="*/ 865 h 3461"/>
                <a:gd name="T50" fmla="*/ 9014 w 19576"/>
                <a:gd name="T51" fmla="*/ 1096 h 3461"/>
                <a:gd name="T52" fmla="*/ 9350 w 19576"/>
                <a:gd name="T53" fmla="*/ 1195 h 3461"/>
                <a:gd name="T54" fmla="*/ 9519 w 19576"/>
                <a:gd name="T55" fmla="*/ 1239 h 3461"/>
                <a:gd name="T56" fmla="*/ 9692 w 19576"/>
                <a:gd name="T57" fmla="*/ 1281 h 3461"/>
                <a:gd name="T58" fmla="*/ 13013 w 19576"/>
                <a:gd name="T59" fmla="*/ 1514 h 3461"/>
                <a:gd name="T60" fmla="*/ 13995 w 19576"/>
                <a:gd name="T61" fmla="*/ 1431 h 3461"/>
                <a:gd name="T62" fmla="*/ 15028 w 19576"/>
                <a:gd name="T63" fmla="*/ 1281 h 3461"/>
                <a:gd name="T64" fmla="*/ 17251 w 19576"/>
                <a:gd name="T65" fmla="*/ 775 h 3461"/>
                <a:gd name="T66" fmla="*/ 17542 w 19576"/>
                <a:gd name="T67" fmla="*/ 691 h 3461"/>
                <a:gd name="T68" fmla="*/ 18132 w 19576"/>
                <a:gd name="T69" fmla="*/ 509 h 3461"/>
                <a:gd name="T70" fmla="*/ 18431 w 19576"/>
                <a:gd name="T71" fmla="*/ 412 h 3461"/>
                <a:gd name="T72" fmla="*/ 18733 w 19576"/>
                <a:gd name="T73" fmla="*/ 309 h 3461"/>
                <a:gd name="T74" fmla="*/ 19036 w 19576"/>
                <a:gd name="T75" fmla="*/ 201 h 3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576" h="3461">
                  <a:moveTo>
                    <a:pt x="19575" y="0"/>
                  </a:moveTo>
                  <a:lnTo>
                    <a:pt x="19575" y="2715"/>
                  </a:lnTo>
                  <a:lnTo>
                    <a:pt x="19411" y="2752"/>
                  </a:lnTo>
                  <a:lnTo>
                    <a:pt x="19411" y="2752"/>
                  </a:lnTo>
                  <a:cubicBezTo>
                    <a:pt x="19278" y="2782"/>
                    <a:pt x="19146" y="2812"/>
                    <a:pt x="19012" y="2838"/>
                  </a:cubicBezTo>
                  <a:lnTo>
                    <a:pt x="19012" y="2838"/>
                  </a:lnTo>
                  <a:cubicBezTo>
                    <a:pt x="17982" y="3054"/>
                    <a:pt x="16971" y="3218"/>
                    <a:pt x="15986" y="3320"/>
                  </a:cubicBezTo>
                  <a:lnTo>
                    <a:pt x="15986" y="3320"/>
                  </a:lnTo>
                  <a:cubicBezTo>
                    <a:pt x="15517" y="3373"/>
                    <a:pt x="15047" y="3404"/>
                    <a:pt x="14592" y="3429"/>
                  </a:cubicBezTo>
                  <a:lnTo>
                    <a:pt x="14592" y="3429"/>
                  </a:lnTo>
                  <a:cubicBezTo>
                    <a:pt x="14147" y="3447"/>
                    <a:pt x="13714" y="3460"/>
                    <a:pt x="13288" y="3454"/>
                  </a:cubicBezTo>
                  <a:lnTo>
                    <a:pt x="13288" y="3454"/>
                  </a:lnTo>
                  <a:cubicBezTo>
                    <a:pt x="11700" y="3441"/>
                    <a:pt x="10229" y="3245"/>
                    <a:pt x="8967" y="2871"/>
                  </a:cubicBezTo>
                  <a:lnTo>
                    <a:pt x="8967" y="2871"/>
                  </a:lnTo>
                  <a:cubicBezTo>
                    <a:pt x="8892" y="2850"/>
                    <a:pt x="8818" y="2825"/>
                    <a:pt x="8745" y="2801"/>
                  </a:cubicBezTo>
                  <a:lnTo>
                    <a:pt x="8745" y="2801"/>
                  </a:lnTo>
                  <a:cubicBezTo>
                    <a:pt x="8672" y="2778"/>
                    <a:pt x="8597" y="2756"/>
                    <a:pt x="8527" y="2730"/>
                  </a:cubicBezTo>
                  <a:lnTo>
                    <a:pt x="8527" y="2730"/>
                  </a:lnTo>
                  <a:cubicBezTo>
                    <a:pt x="8386" y="2682"/>
                    <a:pt x="8252" y="2632"/>
                    <a:pt x="8121" y="2582"/>
                  </a:cubicBezTo>
                  <a:lnTo>
                    <a:pt x="8121" y="2582"/>
                  </a:lnTo>
                  <a:cubicBezTo>
                    <a:pt x="7864" y="2483"/>
                    <a:pt x="7627" y="2382"/>
                    <a:pt x="7404" y="2287"/>
                  </a:cubicBezTo>
                  <a:lnTo>
                    <a:pt x="7404" y="2287"/>
                  </a:lnTo>
                  <a:cubicBezTo>
                    <a:pt x="7186" y="2194"/>
                    <a:pt x="6980" y="2104"/>
                    <a:pt x="6785" y="2023"/>
                  </a:cubicBezTo>
                  <a:lnTo>
                    <a:pt x="6785" y="2023"/>
                  </a:lnTo>
                  <a:cubicBezTo>
                    <a:pt x="6690" y="1984"/>
                    <a:pt x="6595" y="1947"/>
                    <a:pt x="6503" y="1912"/>
                  </a:cubicBezTo>
                  <a:lnTo>
                    <a:pt x="6503" y="1912"/>
                  </a:lnTo>
                  <a:cubicBezTo>
                    <a:pt x="6412" y="1878"/>
                    <a:pt x="6321" y="1847"/>
                    <a:pt x="6231" y="1814"/>
                  </a:cubicBezTo>
                  <a:lnTo>
                    <a:pt x="6231" y="1814"/>
                  </a:lnTo>
                  <a:cubicBezTo>
                    <a:pt x="5528" y="1576"/>
                    <a:pt x="4819" y="1441"/>
                    <a:pt x="4138" y="1391"/>
                  </a:cubicBezTo>
                  <a:lnTo>
                    <a:pt x="4138" y="1391"/>
                  </a:lnTo>
                  <a:cubicBezTo>
                    <a:pt x="3498" y="1345"/>
                    <a:pt x="2885" y="1372"/>
                    <a:pt x="2311" y="1455"/>
                  </a:cubicBezTo>
                  <a:lnTo>
                    <a:pt x="2311" y="1455"/>
                  </a:lnTo>
                  <a:cubicBezTo>
                    <a:pt x="1768" y="1533"/>
                    <a:pt x="1258" y="1661"/>
                    <a:pt x="780" y="1815"/>
                  </a:cubicBezTo>
                  <a:lnTo>
                    <a:pt x="780" y="1815"/>
                  </a:lnTo>
                  <a:cubicBezTo>
                    <a:pt x="511" y="1902"/>
                    <a:pt x="251" y="1999"/>
                    <a:pt x="0" y="2101"/>
                  </a:cubicBezTo>
                  <a:lnTo>
                    <a:pt x="0" y="934"/>
                  </a:lnTo>
                  <a:lnTo>
                    <a:pt x="0" y="934"/>
                  </a:lnTo>
                  <a:cubicBezTo>
                    <a:pt x="150" y="868"/>
                    <a:pt x="304" y="804"/>
                    <a:pt x="462" y="742"/>
                  </a:cubicBezTo>
                  <a:lnTo>
                    <a:pt x="462" y="742"/>
                  </a:lnTo>
                  <a:cubicBezTo>
                    <a:pt x="969" y="543"/>
                    <a:pt x="1524" y="366"/>
                    <a:pt x="2132" y="239"/>
                  </a:cubicBezTo>
                  <a:lnTo>
                    <a:pt x="2132" y="239"/>
                  </a:lnTo>
                  <a:cubicBezTo>
                    <a:pt x="2782" y="103"/>
                    <a:pt x="3495" y="23"/>
                    <a:pt x="4263" y="30"/>
                  </a:cubicBezTo>
                  <a:lnTo>
                    <a:pt x="4263" y="30"/>
                  </a:lnTo>
                  <a:cubicBezTo>
                    <a:pt x="5090" y="36"/>
                    <a:pt x="5987" y="144"/>
                    <a:pt x="6913" y="396"/>
                  </a:cubicBezTo>
                  <a:lnTo>
                    <a:pt x="6913" y="396"/>
                  </a:lnTo>
                  <a:cubicBezTo>
                    <a:pt x="7033" y="430"/>
                    <a:pt x="7155" y="464"/>
                    <a:pt x="7277" y="501"/>
                  </a:cubicBezTo>
                  <a:lnTo>
                    <a:pt x="7277" y="501"/>
                  </a:lnTo>
                  <a:cubicBezTo>
                    <a:pt x="7400" y="539"/>
                    <a:pt x="7519" y="578"/>
                    <a:pt x="7637" y="618"/>
                  </a:cubicBezTo>
                  <a:lnTo>
                    <a:pt x="7637" y="618"/>
                  </a:lnTo>
                  <a:cubicBezTo>
                    <a:pt x="7877" y="699"/>
                    <a:pt x="8107" y="783"/>
                    <a:pt x="8335" y="865"/>
                  </a:cubicBezTo>
                  <a:lnTo>
                    <a:pt x="8335" y="865"/>
                  </a:lnTo>
                  <a:cubicBezTo>
                    <a:pt x="8566" y="947"/>
                    <a:pt x="8791" y="1025"/>
                    <a:pt x="9014" y="1096"/>
                  </a:cubicBezTo>
                  <a:lnTo>
                    <a:pt x="9014" y="1096"/>
                  </a:lnTo>
                  <a:cubicBezTo>
                    <a:pt x="9126" y="1130"/>
                    <a:pt x="9239" y="1165"/>
                    <a:pt x="9350" y="1195"/>
                  </a:cubicBezTo>
                  <a:lnTo>
                    <a:pt x="9350" y="1195"/>
                  </a:lnTo>
                  <a:cubicBezTo>
                    <a:pt x="9407" y="1212"/>
                    <a:pt x="9463" y="1224"/>
                    <a:pt x="9519" y="1239"/>
                  </a:cubicBezTo>
                  <a:lnTo>
                    <a:pt x="9519" y="1239"/>
                  </a:lnTo>
                  <a:cubicBezTo>
                    <a:pt x="9577" y="1253"/>
                    <a:pt x="9633" y="1269"/>
                    <a:pt x="9692" y="1281"/>
                  </a:cubicBezTo>
                  <a:lnTo>
                    <a:pt x="9692" y="1281"/>
                  </a:lnTo>
                  <a:cubicBezTo>
                    <a:pt x="10657" y="1501"/>
                    <a:pt x="11792" y="1583"/>
                    <a:pt x="13013" y="1514"/>
                  </a:cubicBezTo>
                  <a:lnTo>
                    <a:pt x="13013" y="1514"/>
                  </a:lnTo>
                  <a:cubicBezTo>
                    <a:pt x="13335" y="1499"/>
                    <a:pt x="13662" y="1466"/>
                    <a:pt x="13995" y="1431"/>
                  </a:cubicBezTo>
                  <a:lnTo>
                    <a:pt x="13995" y="1431"/>
                  </a:lnTo>
                  <a:cubicBezTo>
                    <a:pt x="14334" y="1389"/>
                    <a:pt x="14679" y="1344"/>
                    <a:pt x="15028" y="1281"/>
                  </a:cubicBezTo>
                  <a:lnTo>
                    <a:pt x="15028" y="1281"/>
                  </a:lnTo>
                  <a:cubicBezTo>
                    <a:pt x="15753" y="1159"/>
                    <a:pt x="16495" y="987"/>
                    <a:pt x="17251" y="775"/>
                  </a:cubicBezTo>
                  <a:lnTo>
                    <a:pt x="17251" y="775"/>
                  </a:lnTo>
                  <a:cubicBezTo>
                    <a:pt x="17348" y="749"/>
                    <a:pt x="17445" y="720"/>
                    <a:pt x="17542" y="691"/>
                  </a:cubicBezTo>
                  <a:lnTo>
                    <a:pt x="17837" y="603"/>
                  </a:lnTo>
                  <a:lnTo>
                    <a:pt x="18132" y="509"/>
                  </a:lnTo>
                  <a:lnTo>
                    <a:pt x="18132" y="509"/>
                  </a:lnTo>
                  <a:cubicBezTo>
                    <a:pt x="18232" y="478"/>
                    <a:pt x="18332" y="446"/>
                    <a:pt x="18431" y="412"/>
                  </a:cubicBezTo>
                  <a:lnTo>
                    <a:pt x="18733" y="309"/>
                  </a:lnTo>
                  <a:lnTo>
                    <a:pt x="18733" y="309"/>
                  </a:lnTo>
                  <a:cubicBezTo>
                    <a:pt x="18834" y="275"/>
                    <a:pt x="18934" y="237"/>
                    <a:pt x="19036" y="201"/>
                  </a:cubicBezTo>
                  <a:lnTo>
                    <a:pt x="19036" y="201"/>
                  </a:lnTo>
                  <a:cubicBezTo>
                    <a:pt x="19217" y="138"/>
                    <a:pt x="19394" y="69"/>
                    <a:pt x="19575" y="0"/>
                  </a:cubicBezTo>
                </a:path>
              </a:pathLst>
            </a:custGeom>
            <a:solidFill>
              <a:srgbClr val="D3DADD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DA317ECB-8768-F0CE-94DA-98EB5CD17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8806248"/>
              <a:ext cx="24378493" cy="2323069"/>
            </a:xfrm>
            <a:custGeom>
              <a:avLst/>
              <a:gdLst>
                <a:gd name="T0" fmla="*/ 19575 w 19576"/>
                <a:gd name="T1" fmla="*/ 281 h 1865"/>
                <a:gd name="T2" fmla="*/ 19036 w 19576"/>
                <a:gd name="T3" fmla="*/ 482 h 1865"/>
                <a:gd name="T4" fmla="*/ 18733 w 19576"/>
                <a:gd name="T5" fmla="*/ 590 h 1865"/>
                <a:gd name="T6" fmla="*/ 18431 w 19576"/>
                <a:gd name="T7" fmla="*/ 693 h 1865"/>
                <a:gd name="T8" fmla="*/ 17837 w 19576"/>
                <a:gd name="T9" fmla="*/ 884 h 1865"/>
                <a:gd name="T10" fmla="*/ 17542 w 19576"/>
                <a:gd name="T11" fmla="*/ 972 h 1865"/>
                <a:gd name="T12" fmla="*/ 17251 w 19576"/>
                <a:gd name="T13" fmla="*/ 1056 h 1865"/>
                <a:gd name="T14" fmla="*/ 15028 w 19576"/>
                <a:gd name="T15" fmla="*/ 1562 h 1865"/>
                <a:gd name="T16" fmla="*/ 13995 w 19576"/>
                <a:gd name="T17" fmla="*/ 1712 h 1865"/>
                <a:gd name="T18" fmla="*/ 13013 w 19576"/>
                <a:gd name="T19" fmla="*/ 1795 h 1865"/>
                <a:gd name="T20" fmla="*/ 9692 w 19576"/>
                <a:gd name="T21" fmla="*/ 1562 h 1865"/>
                <a:gd name="T22" fmla="*/ 9519 w 19576"/>
                <a:gd name="T23" fmla="*/ 1520 h 1865"/>
                <a:gd name="T24" fmla="*/ 9350 w 19576"/>
                <a:gd name="T25" fmla="*/ 1476 h 1865"/>
                <a:gd name="T26" fmla="*/ 9014 w 19576"/>
                <a:gd name="T27" fmla="*/ 1377 h 1865"/>
                <a:gd name="T28" fmla="*/ 8335 w 19576"/>
                <a:gd name="T29" fmla="*/ 1146 h 1865"/>
                <a:gd name="T30" fmla="*/ 7637 w 19576"/>
                <a:gd name="T31" fmla="*/ 899 h 1865"/>
                <a:gd name="T32" fmla="*/ 7277 w 19576"/>
                <a:gd name="T33" fmla="*/ 782 h 1865"/>
                <a:gd name="T34" fmla="*/ 6913 w 19576"/>
                <a:gd name="T35" fmla="*/ 677 h 1865"/>
                <a:gd name="T36" fmla="*/ 4263 w 19576"/>
                <a:gd name="T37" fmla="*/ 311 h 1865"/>
                <a:gd name="T38" fmla="*/ 2132 w 19576"/>
                <a:gd name="T39" fmla="*/ 520 h 1865"/>
                <a:gd name="T40" fmla="*/ 462 w 19576"/>
                <a:gd name="T41" fmla="*/ 1023 h 1865"/>
                <a:gd name="T42" fmla="*/ 0 w 19576"/>
                <a:gd name="T43" fmla="*/ 1099 h 1865"/>
                <a:gd name="T44" fmla="*/ 431 w 19576"/>
                <a:gd name="T45" fmla="*/ 917 h 1865"/>
                <a:gd name="T46" fmla="*/ 2114 w 19576"/>
                <a:gd name="T47" fmla="*/ 400 h 1865"/>
                <a:gd name="T48" fmla="*/ 4275 w 19576"/>
                <a:gd name="T49" fmla="*/ 173 h 1865"/>
                <a:gd name="T50" fmla="*/ 6984 w 19576"/>
                <a:gd name="T51" fmla="*/ 530 h 1865"/>
                <a:gd name="T52" fmla="*/ 7357 w 19576"/>
                <a:gd name="T53" fmla="*/ 635 h 1865"/>
                <a:gd name="T54" fmla="*/ 7726 w 19576"/>
                <a:gd name="T55" fmla="*/ 752 h 1865"/>
                <a:gd name="T56" fmla="*/ 8432 w 19576"/>
                <a:gd name="T57" fmla="*/ 997 h 1865"/>
                <a:gd name="T58" fmla="*/ 9107 w 19576"/>
                <a:gd name="T59" fmla="*/ 1222 h 1865"/>
                <a:gd name="T60" fmla="*/ 9435 w 19576"/>
                <a:gd name="T61" fmla="*/ 1317 h 1865"/>
                <a:gd name="T62" fmla="*/ 9600 w 19576"/>
                <a:gd name="T63" fmla="*/ 1358 h 1865"/>
                <a:gd name="T64" fmla="*/ 9767 w 19576"/>
                <a:gd name="T65" fmla="*/ 1398 h 1865"/>
                <a:gd name="T66" fmla="*/ 12985 w 19576"/>
                <a:gd name="T67" fmla="*/ 1602 h 1865"/>
                <a:gd name="T68" fmla="*/ 13936 w 19576"/>
                <a:gd name="T69" fmla="*/ 1517 h 1865"/>
                <a:gd name="T70" fmla="*/ 14936 w 19576"/>
                <a:gd name="T71" fmla="*/ 1365 h 1865"/>
                <a:gd name="T72" fmla="*/ 17085 w 19576"/>
                <a:gd name="T73" fmla="*/ 861 h 1865"/>
                <a:gd name="T74" fmla="*/ 17365 w 19576"/>
                <a:gd name="T75" fmla="*/ 777 h 1865"/>
                <a:gd name="T76" fmla="*/ 17936 w 19576"/>
                <a:gd name="T77" fmla="*/ 598 h 1865"/>
                <a:gd name="T78" fmla="*/ 18224 w 19576"/>
                <a:gd name="T79" fmla="*/ 501 h 1865"/>
                <a:gd name="T80" fmla="*/ 18516 w 19576"/>
                <a:gd name="T81" fmla="*/ 401 h 1865"/>
                <a:gd name="T82" fmla="*/ 18809 w 19576"/>
                <a:gd name="T83" fmla="*/ 294 h 1865"/>
                <a:gd name="T84" fmla="*/ 19402 w 19576"/>
                <a:gd name="T85" fmla="*/ 68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576" h="1865">
                  <a:moveTo>
                    <a:pt x="19575" y="0"/>
                  </a:moveTo>
                  <a:lnTo>
                    <a:pt x="19575" y="281"/>
                  </a:lnTo>
                  <a:lnTo>
                    <a:pt x="19575" y="281"/>
                  </a:lnTo>
                  <a:cubicBezTo>
                    <a:pt x="19394" y="350"/>
                    <a:pt x="19217" y="419"/>
                    <a:pt x="19036" y="482"/>
                  </a:cubicBezTo>
                  <a:lnTo>
                    <a:pt x="19036" y="482"/>
                  </a:lnTo>
                  <a:cubicBezTo>
                    <a:pt x="18934" y="518"/>
                    <a:pt x="18834" y="556"/>
                    <a:pt x="18733" y="590"/>
                  </a:cubicBezTo>
                  <a:lnTo>
                    <a:pt x="18431" y="693"/>
                  </a:lnTo>
                  <a:lnTo>
                    <a:pt x="18431" y="693"/>
                  </a:lnTo>
                  <a:cubicBezTo>
                    <a:pt x="18332" y="727"/>
                    <a:pt x="18232" y="759"/>
                    <a:pt x="18132" y="790"/>
                  </a:cubicBezTo>
                  <a:lnTo>
                    <a:pt x="17837" y="884"/>
                  </a:lnTo>
                  <a:lnTo>
                    <a:pt x="17542" y="972"/>
                  </a:lnTo>
                  <a:lnTo>
                    <a:pt x="17542" y="972"/>
                  </a:lnTo>
                  <a:cubicBezTo>
                    <a:pt x="17445" y="1001"/>
                    <a:pt x="17348" y="1030"/>
                    <a:pt x="17251" y="1056"/>
                  </a:cubicBezTo>
                  <a:lnTo>
                    <a:pt x="17251" y="1056"/>
                  </a:lnTo>
                  <a:cubicBezTo>
                    <a:pt x="16495" y="1268"/>
                    <a:pt x="15753" y="1440"/>
                    <a:pt x="15028" y="1562"/>
                  </a:cubicBezTo>
                  <a:lnTo>
                    <a:pt x="15028" y="1562"/>
                  </a:lnTo>
                  <a:cubicBezTo>
                    <a:pt x="14679" y="1625"/>
                    <a:pt x="14334" y="1670"/>
                    <a:pt x="13995" y="1712"/>
                  </a:cubicBezTo>
                  <a:lnTo>
                    <a:pt x="13995" y="1712"/>
                  </a:lnTo>
                  <a:cubicBezTo>
                    <a:pt x="13662" y="1747"/>
                    <a:pt x="13335" y="1780"/>
                    <a:pt x="13013" y="1795"/>
                  </a:cubicBezTo>
                  <a:lnTo>
                    <a:pt x="13013" y="1795"/>
                  </a:lnTo>
                  <a:cubicBezTo>
                    <a:pt x="11792" y="1864"/>
                    <a:pt x="10657" y="1782"/>
                    <a:pt x="9692" y="1562"/>
                  </a:cubicBezTo>
                  <a:lnTo>
                    <a:pt x="9692" y="1562"/>
                  </a:lnTo>
                  <a:cubicBezTo>
                    <a:pt x="9633" y="1550"/>
                    <a:pt x="9577" y="1534"/>
                    <a:pt x="9519" y="1520"/>
                  </a:cubicBezTo>
                  <a:lnTo>
                    <a:pt x="9519" y="1520"/>
                  </a:lnTo>
                  <a:cubicBezTo>
                    <a:pt x="9463" y="1505"/>
                    <a:pt x="9407" y="1493"/>
                    <a:pt x="9350" y="1476"/>
                  </a:cubicBezTo>
                  <a:lnTo>
                    <a:pt x="9350" y="1476"/>
                  </a:lnTo>
                  <a:cubicBezTo>
                    <a:pt x="9239" y="1446"/>
                    <a:pt x="9126" y="1411"/>
                    <a:pt x="9014" y="1377"/>
                  </a:cubicBezTo>
                  <a:lnTo>
                    <a:pt x="9014" y="1377"/>
                  </a:lnTo>
                  <a:cubicBezTo>
                    <a:pt x="8791" y="1306"/>
                    <a:pt x="8566" y="1228"/>
                    <a:pt x="8335" y="1146"/>
                  </a:cubicBezTo>
                  <a:lnTo>
                    <a:pt x="8335" y="1146"/>
                  </a:lnTo>
                  <a:cubicBezTo>
                    <a:pt x="8107" y="1064"/>
                    <a:pt x="7877" y="980"/>
                    <a:pt x="7637" y="899"/>
                  </a:cubicBezTo>
                  <a:lnTo>
                    <a:pt x="7637" y="899"/>
                  </a:lnTo>
                  <a:cubicBezTo>
                    <a:pt x="7519" y="859"/>
                    <a:pt x="7400" y="820"/>
                    <a:pt x="7277" y="782"/>
                  </a:cubicBezTo>
                  <a:lnTo>
                    <a:pt x="7277" y="782"/>
                  </a:lnTo>
                  <a:cubicBezTo>
                    <a:pt x="7155" y="745"/>
                    <a:pt x="7033" y="711"/>
                    <a:pt x="6913" y="677"/>
                  </a:cubicBezTo>
                  <a:lnTo>
                    <a:pt x="6913" y="677"/>
                  </a:lnTo>
                  <a:cubicBezTo>
                    <a:pt x="5987" y="425"/>
                    <a:pt x="5090" y="317"/>
                    <a:pt x="4263" y="311"/>
                  </a:cubicBezTo>
                  <a:lnTo>
                    <a:pt x="4263" y="311"/>
                  </a:lnTo>
                  <a:cubicBezTo>
                    <a:pt x="3495" y="304"/>
                    <a:pt x="2782" y="384"/>
                    <a:pt x="2132" y="520"/>
                  </a:cubicBezTo>
                  <a:lnTo>
                    <a:pt x="2132" y="520"/>
                  </a:lnTo>
                  <a:cubicBezTo>
                    <a:pt x="1524" y="647"/>
                    <a:pt x="969" y="824"/>
                    <a:pt x="462" y="1023"/>
                  </a:cubicBezTo>
                  <a:lnTo>
                    <a:pt x="462" y="1023"/>
                  </a:lnTo>
                  <a:cubicBezTo>
                    <a:pt x="304" y="1085"/>
                    <a:pt x="150" y="1149"/>
                    <a:pt x="0" y="1215"/>
                  </a:cubicBezTo>
                  <a:lnTo>
                    <a:pt x="0" y="1099"/>
                  </a:lnTo>
                  <a:lnTo>
                    <a:pt x="0" y="1099"/>
                  </a:lnTo>
                  <a:cubicBezTo>
                    <a:pt x="140" y="1037"/>
                    <a:pt x="284" y="976"/>
                    <a:pt x="431" y="917"/>
                  </a:cubicBezTo>
                  <a:lnTo>
                    <a:pt x="431" y="917"/>
                  </a:lnTo>
                  <a:cubicBezTo>
                    <a:pt x="940" y="714"/>
                    <a:pt x="1500" y="533"/>
                    <a:pt x="2114" y="400"/>
                  </a:cubicBezTo>
                  <a:lnTo>
                    <a:pt x="2114" y="400"/>
                  </a:lnTo>
                  <a:cubicBezTo>
                    <a:pt x="2772" y="258"/>
                    <a:pt x="3495" y="172"/>
                    <a:pt x="4275" y="173"/>
                  </a:cubicBezTo>
                  <a:lnTo>
                    <a:pt x="4275" y="173"/>
                  </a:lnTo>
                  <a:cubicBezTo>
                    <a:pt x="5117" y="175"/>
                    <a:pt x="6034" y="279"/>
                    <a:pt x="6984" y="530"/>
                  </a:cubicBezTo>
                  <a:lnTo>
                    <a:pt x="6984" y="530"/>
                  </a:lnTo>
                  <a:cubicBezTo>
                    <a:pt x="7107" y="565"/>
                    <a:pt x="7232" y="599"/>
                    <a:pt x="7357" y="635"/>
                  </a:cubicBezTo>
                  <a:lnTo>
                    <a:pt x="7357" y="635"/>
                  </a:lnTo>
                  <a:cubicBezTo>
                    <a:pt x="7483" y="673"/>
                    <a:pt x="7605" y="713"/>
                    <a:pt x="7726" y="752"/>
                  </a:cubicBezTo>
                  <a:lnTo>
                    <a:pt x="7726" y="752"/>
                  </a:lnTo>
                  <a:cubicBezTo>
                    <a:pt x="7971" y="834"/>
                    <a:pt x="8204" y="917"/>
                    <a:pt x="8432" y="997"/>
                  </a:cubicBezTo>
                  <a:lnTo>
                    <a:pt x="8432" y="997"/>
                  </a:lnTo>
                  <a:cubicBezTo>
                    <a:pt x="8663" y="1078"/>
                    <a:pt x="8888" y="1155"/>
                    <a:pt x="9107" y="1222"/>
                  </a:cubicBezTo>
                  <a:lnTo>
                    <a:pt x="9107" y="1222"/>
                  </a:lnTo>
                  <a:cubicBezTo>
                    <a:pt x="9217" y="1256"/>
                    <a:pt x="9328" y="1289"/>
                    <a:pt x="9435" y="1317"/>
                  </a:cubicBezTo>
                  <a:lnTo>
                    <a:pt x="9435" y="1317"/>
                  </a:lnTo>
                  <a:cubicBezTo>
                    <a:pt x="9491" y="1333"/>
                    <a:pt x="9545" y="1344"/>
                    <a:pt x="9600" y="1358"/>
                  </a:cubicBezTo>
                  <a:lnTo>
                    <a:pt x="9600" y="1358"/>
                  </a:lnTo>
                  <a:cubicBezTo>
                    <a:pt x="9655" y="1371"/>
                    <a:pt x="9710" y="1387"/>
                    <a:pt x="9767" y="1398"/>
                  </a:cubicBezTo>
                  <a:lnTo>
                    <a:pt x="9767" y="1398"/>
                  </a:lnTo>
                  <a:cubicBezTo>
                    <a:pt x="10700" y="1605"/>
                    <a:pt x="11801" y="1677"/>
                    <a:pt x="12985" y="1602"/>
                  </a:cubicBezTo>
                  <a:lnTo>
                    <a:pt x="12985" y="1602"/>
                  </a:lnTo>
                  <a:cubicBezTo>
                    <a:pt x="13297" y="1586"/>
                    <a:pt x="13614" y="1552"/>
                    <a:pt x="13936" y="1517"/>
                  </a:cubicBezTo>
                  <a:lnTo>
                    <a:pt x="13936" y="1517"/>
                  </a:lnTo>
                  <a:cubicBezTo>
                    <a:pt x="14265" y="1474"/>
                    <a:pt x="14597" y="1429"/>
                    <a:pt x="14936" y="1365"/>
                  </a:cubicBezTo>
                  <a:lnTo>
                    <a:pt x="14936" y="1365"/>
                  </a:lnTo>
                  <a:cubicBezTo>
                    <a:pt x="15636" y="1242"/>
                    <a:pt x="16354" y="1070"/>
                    <a:pt x="17085" y="861"/>
                  </a:cubicBezTo>
                  <a:lnTo>
                    <a:pt x="17085" y="861"/>
                  </a:lnTo>
                  <a:cubicBezTo>
                    <a:pt x="17179" y="834"/>
                    <a:pt x="17272" y="806"/>
                    <a:pt x="17365" y="777"/>
                  </a:cubicBezTo>
                  <a:lnTo>
                    <a:pt x="17650" y="691"/>
                  </a:lnTo>
                  <a:lnTo>
                    <a:pt x="17936" y="598"/>
                  </a:lnTo>
                  <a:lnTo>
                    <a:pt x="17936" y="598"/>
                  </a:lnTo>
                  <a:cubicBezTo>
                    <a:pt x="18033" y="567"/>
                    <a:pt x="18129" y="535"/>
                    <a:pt x="18224" y="501"/>
                  </a:cubicBezTo>
                  <a:lnTo>
                    <a:pt x="18516" y="401"/>
                  </a:lnTo>
                  <a:lnTo>
                    <a:pt x="18516" y="401"/>
                  </a:lnTo>
                  <a:cubicBezTo>
                    <a:pt x="18614" y="366"/>
                    <a:pt x="18710" y="329"/>
                    <a:pt x="18809" y="294"/>
                  </a:cubicBezTo>
                  <a:lnTo>
                    <a:pt x="18809" y="294"/>
                  </a:lnTo>
                  <a:cubicBezTo>
                    <a:pt x="19008" y="223"/>
                    <a:pt x="19203" y="145"/>
                    <a:pt x="19402" y="68"/>
                  </a:cubicBezTo>
                  <a:lnTo>
                    <a:pt x="19402" y="68"/>
                  </a:lnTo>
                  <a:cubicBezTo>
                    <a:pt x="19460" y="45"/>
                    <a:pt x="19518" y="22"/>
                    <a:pt x="1957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8DAC3916-903C-EF84-F90E-527C00A19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10832755"/>
              <a:ext cx="24378493" cy="2883245"/>
            </a:xfrm>
            <a:custGeom>
              <a:avLst/>
              <a:gdLst>
                <a:gd name="T0" fmla="*/ 19575 w 19576"/>
                <a:gd name="T1" fmla="*/ 1633 h 2316"/>
                <a:gd name="T2" fmla="*/ 19198 w 19576"/>
                <a:gd name="T3" fmla="*/ 1711 h 2316"/>
                <a:gd name="T4" fmla="*/ 16085 w 19576"/>
                <a:gd name="T5" fmla="*/ 2185 h 2316"/>
                <a:gd name="T6" fmla="*/ 14653 w 19576"/>
                <a:gd name="T7" fmla="*/ 2288 h 2316"/>
                <a:gd name="T8" fmla="*/ 13315 w 19576"/>
                <a:gd name="T9" fmla="*/ 2305 h 2316"/>
                <a:gd name="T10" fmla="*/ 8896 w 19576"/>
                <a:gd name="T11" fmla="*/ 1680 h 2316"/>
                <a:gd name="T12" fmla="*/ 8670 w 19576"/>
                <a:gd name="T13" fmla="*/ 1608 h 2316"/>
                <a:gd name="T14" fmla="*/ 8448 w 19576"/>
                <a:gd name="T15" fmla="*/ 1534 h 2316"/>
                <a:gd name="T16" fmla="*/ 8035 w 19576"/>
                <a:gd name="T17" fmla="*/ 1380 h 2316"/>
                <a:gd name="T18" fmla="*/ 7315 w 19576"/>
                <a:gd name="T19" fmla="*/ 1078 h 2316"/>
                <a:gd name="T20" fmla="*/ 6704 w 19576"/>
                <a:gd name="T21" fmla="*/ 814 h 2316"/>
                <a:gd name="T22" fmla="*/ 6429 w 19576"/>
                <a:gd name="T23" fmla="*/ 703 h 2316"/>
                <a:gd name="T24" fmla="*/ 6165 w 19576"/>
                <a:gd name="T25" fmla="*/ 606 h 2316"/>
                <a:gd name="T26" fmla="*/ 4125 w 19576"/>
                <a:gd name="T27" fmla="*/ 182 h 2316"/>
                <a:gd name="T28" fmla="*/ 2330 w 19576"/>
                <a:gd name="T29" fmla="*/ 233 h 2316"/>
                <a:gd name="T30" fmla="*/ 812 w 19576"/>
                <a:gd name="T31" fmla="*/ 579 h 2316"/>
                <a:gd name="T32" fmla="*/ 0 w 19576"/>
                <a:gd name="T33" fmla="*/ 873 h 2316"/>
                <a:gd name="T34" fmla="*/ 0 w 19576"/>
                <a:gd name="T35" fmla="*/ 756 h 2316"/>
                <a:gd name="T36" fmla="*/ 780 w 19576"/>
                <a:gd name="T37" fmla="*/ 470 h 2316"/>
                <a:gd name="T38" fmla="*/ 2311 w 19576"/>
                <a:gd name="T39" fmla="*/ 110 h 2316"/>
                <a:gd name="T40" fmla="*/ 4138 w 19576"/>
                <a:gd name="T41" fmla="*/ 46 h 2316"/>
                <a:gd name="T42" fmla="*/ 6231 w 19576"/>
                <a:gd name="T43" fmla="*/ 469 h 2316"/>
                <a:gd name="T44" fmla="*/ 6503 w 19576"/>
                <a:gd name="T45" fmla="*/ 567 h 2316"/>
                <a:gd name="T46" fmla="*/ 6785 w 19576"/>
                <a:gd name="T47" fmla="*/ 678 h 2316"/>
                <a:gd name="T48" fmla="*/ 7404 w 19576"/>
                <a:gd name="T49" fmla="*/ 942 h 2316"/>
                <a:gd name="T50" fmla="*/ 8121 w 19576"/>
                <a:gd name="T51" fmla="*/ 1237 h 2316"/>
                <a:gd name="T52" fmla="*/ 8527 w 19576"/>
                <a:gd name="T53" fmla="*/ 1385 h 2316"/>
                <a:gd name="T54" fmla="*/ 8745 w 19576"/>
                <a:gd name="T55" fmla="*/ 1456 h 2316"/>
                <a:gd name="T56" fmla="*/ 8967 w 19576"/>
                <a:gd name="T57" fmla="*/ 1526 h 2316"/>
                <a:gd name="T58" fmla="*/ 13288 w 19576"/>
                <a:gd name="T59" fmla="*/ 2109 h 2316"/>
                <a:gd name="T60" fmla="*/ 14592 w 19576"/>
                <a:gd name="T61" fmla="*/ 2084 h 2316"/>
                <a:gd name="T62" fmla="*/ 15986 w 19576"/>
                <a:gd name="T63" fmla="*/ 1975 h 2316"/>
                <a:gd name="T64" fmla="*/ 19012 w 19576"/>
                <a:gd name="T65" fmla="*/ 1493 h 2316"/>
                <a:gd name="T66" fmla="*/ 19575 w 19576"/>
                <a:gd name="T67" fmla="*/ 1370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76" h="2316">
                  <a:moveTo>
                    <a:pt x="19575" y="1370"/>
                  </a:moveTo>
                  <a:lnTo>
                    <a:pt x="19575" y="1633"/>
                  </a:lnTo>
                  <a:lnTo>
                    <a:pt x="19575" y="1633"/>
                  </a:lnTo>
                  <a:cubicBezTo>
                    <a:pt x="19450" y="1660"/>
                    <a:pt x="19325" y="1687"/>
                    <a:pt x="19198" y="1711"/>
                  </a:cubicBezTo>
                  <a:lnTo>
                    <a:pt x="19198" y="1711"/>
                  </a:lnTo>
                  <a:cubicBezTo>
                    <a:pt x="18138" y="1926"/>
                    <a:pt x="17098" y="2088"/>
                    <a:pt x="16085" y="2185"/>
                  </a:cubicBezTo>
                  <a:lnTo>
                    <a:pt x="16085" y="2185"/>
                  </a:lnTo>
                  <a:cubicBezTo>
                    <a:pt x="15602" y="2236"/>
                    <a:pt x="15120" y="2265"/>
                    <a:pt x="14653" y="2288"/>
                  </a:cubicBezTo>
                  <a:lnTo>
                    <a:pt x="14653" y="2288"/>
                  </a:lnTo>
                  <a:cubicBezTo>
                    <a:pt x="14197" y="2304"/>
                    <a:pt x="13753" y="2315"/>
                    <a:pt x="13315" y="2305"/>
                  </a:cubicBezTo>
                  <a:lnTo>
                    <a:pt x="13315" y="2305"/>
                  </a:lnTo>
                  <a:cubicBezTo>
                    <a:pt x="11690" y="2281"/>
                    <a:pt x="10187" y="2072"/>
                    <a:pt x="8896" y="1680"/>
                  </a:cubicBezTo>
                  <a:lnTo>
                    <a:pt x="8896" y="1680"/>
                  </a:lnTo>
                  <a:cubicBezTo>
                    <a:pt x="8819" y="1658"/>
                    <a:pt x="8745" y="1632"/>
                    <a:pt x="8670" y="1608"/>
                  </a:cubicBezTo>
                  <a:lnTo>
                    <a:pt x="8670" y="1608"/>
                  </a:lnTo>
                  <a:cubicBezTo>
                    <a:pt x="8595" y="1583"/>
                    <a:pt x="8519" y="1560"/>
                    <a:pt x="8448" y="1534"/>
                  </a:cubicBezTo>
                  <a:lnTo>
                    <a:pt x="8448" y="1534"/>
                  </a:lnTo>
                  <a:cubicBezTo>
                    <a:pt x="8304" y="1484"/>
                    <a:pt x="8167" y="1431"/>
                    <a:pt x="8035" y="1380"/>
                  </a:cubicBezTo>
                  <a:lnTo>
                    <a:pt x="8035" y="1380"/>
                  </a:lnTo>
                  <a:cubicBezTo>
                    <a:pt x="7776" y="1277"/>
                    <a:pt x="7537" y="1175"/>
                    <a:pt x="7315" y="1078"/>
                  </a:cubicBezTo>
                  <a:lnTo>
                    <a:pt x="7315" y="1078"/>
                  </a:lnTo>
                  <a:cubicBezTo>
                    <a:pt x="7098" y="984"/>
                    <a:pt x="6895" y="894"/>
                    <a:pt x="6704" y="814"/>
                  </a:cubicBezTo>
                  <a:lnTo>
                    <a:pt x="6704" y="814"/>
                  </a:lnTo>
                  <a:cubicBezTo>
                    <a:pt x="6609" y="775"/>
                    <a:pt x="6518" y="737"/>
                    <a:pt x="6429" y="703"/>
                  </a:cubicBezTo>
                  <a:lnTo>
                    <a:pt x="6429" y="703"/>
                  </a:lnTo>
                  <a:cubicBezTo>
                    <a:pt x="6340" y="670"/>
                    <a:pt x="6252" y="639"/>
                    <a:pt x="6165" y="606"/>
                  </a:cubicBezTo>
                  <a:lnTo>
                    <a:pt x="6165" y="606"/>
                  </a:lnTo>
                  <a:cubicBezTo>
                    <a:pt x="5484" y="370"/>
                    <a:pt x="4792" y="235"/>
                    <a:pt x="4125" y="182"/>
                  </a:cubicBezTo>
                  <a:lnTo>
                    <a:pt x="4125" y="182"/>
                  </a:lnTo>
                  <a:cubicBezTo>
                    <a:pt x="3499" y="132"/>
                    <a:pt x="2895" y="155"/>
                    <a:pt x="2330" y="233"/>
                  </a:cubicBezTo>
                  <a:lnTo>
                    <a:pt x="2330" y="233"/>
                  </a:lnTo>
                  <a:cubicBezTo>
                    <a:pt x="1794" y="307"/>
                    <a:pt x="1288" y="428"/>
                    <a:pt x="812" y="579"/>
                  </a:cubicBezTo>
                  <a:lnTo>
                    <a:pt x="812" y="579"/>
                  </a:lnTo>
                  <a:cubicBezTo>
                    <a:pt x="532" y="668"/>
                    <a:pt x="261" y="768"/>
                    <a:pt x="0" y="873"/>
                  </a:cubicBezTo>
                  <a:lnTo>
                    <a:pt x="0" y="756"/>
                  </a:lnTo>
                  <a:lnTo>
                    <a:pt x="0" y="756"/>
                  </a:lnTo>
                  <a:cubicBezTo>
                    <a:pt x="251" y="654"/>
                    <a:pt x="511" y="557"/>
                    <a:pt x="780" y="470"/>
                  </a:cubicBezTo>
                  <a:lnTo>
                    <a:pt x="780" y="470"/>
                  </a:lnTo>
                  <a:cubicBezTo>
                    <a:pt x="1258" y="316"/>
                    <a:pt x="1768" y="188"/>
                    <a:pt x="2311" y="110"/>
                  </a:cubicBezTo>
                  <a:lnTo>
                    <a:pt x="2311" y="110"/>
                  </a:lnTo>
                  <a:cubicBezTo>
                    <a:pt x="2885" y="27"/>
                    <a:pt x="3498" y="0"/>
                    <a:pt x="4138" y="46"/>
                  </a:cubicBezTo>
                  <a:lnTo>
                    <a:pt x="4138" y="46"/>
                  </a:lnTo>
                  <a:cubicBezTo>
                    <a:pt x="4819" y="96"/>
                    <a:pt x="5528" y="231"/>
                    <a:pt x="6231" y="469"/>
                  </a:cubicBezTo>
                  <a:lnTo>
                    <a:pt x="6231" y="469"/>
                  </a:lnTo>
                  <a:cubicBezTo>
                    <a:pt x="6321" y="502"/>
                    <a:pt x="6412" y="533"/>
                    <a:pt x="6503" y="567"/>
                  </a:cubicBezTo>
                  <a:lnTo>
                    <a:pt x="6503" y="567"/>
                  </a:lnTo>
                  <a:cubicBezTo>
                    <a:pt x="6595" y="602"/>
                    <a:pt x="6690" y="639"/>
                    <a:pt x="6785" y="678"/>
                  </a:cubicBezTo>
                  <a:lnTo>
                    <a:pt x="6785" y="678"/>
                  </a:lnTo>
                  <a:cubicBezTo>
                    <a:pt x="6980" y="759"/>
                    <a:pt x="7186" y="849"/>
                    <a:pt x="7404" y="942"/>
                  </a:cubicBezTo>
                  <a:lnTo>
                    <a:pt x="7404" y="942"/>
                  </a:lnTo>
                  <a:cubicBezTo>
                    <a:pt x="7627" y="1037"/>
                    <a:pt x="7864" y="1138"/>
                    <a:pt x="8121" y="1237"/>
                  </a:cubicBezTo>
                  <a:lnTo>
                    <a:pt x="8121" y="1237"/>
                  </a:lnTo>
                  <a:cubicBezTo>
                    <a:pt x="8252" y="1287"/>
                    <a:pt x="8386" y="1337"/>
                    <a:pt x="8527" y="1385"/>
                  </a:cubicBezTo>
                  <a:lnTo>
                    <a:pt x="8527" y="1385"/>
                  </a:lnTo>
                  <a:cubicBezTo>
                    <a:pt x="8597" y="1411"/>
                    <a:pt x="8672" y="1433"/>
                    <a:pt x="8745" y="1456"/>
                  </a:cubicBezTo>
                  <a:lnTo>
                    <a:pt x="8745" y="1456"/>
                  </a:lnTo>
                  <a:cubicBezTo>
                    <a:pt x="8818" y="1480"/>
                    <a:pt x="8892" y="1505"/>
                    <a:pt x="8967" y="1526"/>
                  </a:cubicBezTo>
                  <a:lnTo>
                    <a:pt x="8967" y="1526"/>
                  </a:lnTo>
                  <a:cubicBezTo>
                    <a:pt x="10229" y="1900"/>
                    <a:pt x="11700" y="2096"/>
                    <a:pt x="13288" y="2109"/>
                  </a:cubicBezTo>
                  <a:lnTo>
                    <a:pt x="13288" y="2109"/>
                  </a:lnTo>
                  <a:cubicBezTo>
                    <a:pt x="13714" y="2115"/>
                    <a:pt x="14147" y="2102"/>
                    <a:pt x="14592" y="2084"/>
                  </a:cubicBezTo>
                  <a:lnTo>
                    <a:pt x="14592" y="2084"/>
                  </a:lnTo>
                  <a:cubicBezTo>
                    <a:pt x="15047" y="2059"/>
                    <a:pt x="15517" y="2028"/>
                    <a:pt x="15986" y="1975"/>
                  </a:cubicBezTo>
                  <a:lnTo>
                    <a:pt x="15986" y="1975"/>
                  </a:lnTo>
                  <a:cubicBezTo>
                    <a:pt x="16971" y="1873"/>
                    <a:pt x="17982" y="1709"/>
                    <a:pt x="19012" y="1493"/>
                  </a:cubicBezTo>
                  <a:lnTo>
                    <a:pt x="19012" y="1493"/>
                  </a:lnTo>
                  <a:cubicBezTo>
                    <a:pt x="19146" y="1467"/>
                    <a:pt x="19278" y="1437"/>
                    <a:pt x="19411" y="1407"/>
                  </a:cubicBezTo>
                  <a:lnTo>
                    <a:pt x="19575" y="13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8F05454E-C5B5-5FB6-AEE6-EA45E5BFE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11008495"/>
              <a:ext cx="38441" cy="120822"/>
            </a:xfrm>
            <a:custGeom>
              <a:avLst/>
              <a:gdLst>
                <a:gd name="T0" fmla="*/ 28 w 29"/>
                <a:gd name="T1" fmla="*/ 84 h 97"/>
                <a:gd name="T2" fmla="*/ 0 w 29"/>
                <a:gd name="T3" fmla="*/ 96 h 97"/>
                <a:gd name="T4" fmla="*/ 0 w 29"/>
                <a:gd name="T5" fmla="*/ 0 h 97"/>
                <a:gd name="T6" fmla="*/ 28 w 29"/>
                <a:gd name="T7" fmla="*/ 8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7">
                  <a:moveTo>
                    <a:pt x="28" y="84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28" y="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7510F01-5932-7395-19C1-49BB21734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188" y="10393403"/>
              <a:ext cx="1076410" cy="499764"/>
            </a:xfrm>
            <a:custGeom>
              <a:avLst/>
              <a:gdLst>
                <a:gd name="T0" fmla="*/ 862 w 863"/>
                <a:gd name="T1" fmla="*/ 132 h 402"/>
                <a:gd name="T2" fmla="*/ 862 w 863"/>
                <a:gd name="T3" fmla="*/ 132 h 402"/>
                <a:gd name="T4" fmla="*/ 38 w 863"/>
                <a:gd name="T5" fmla="*/ 401 h 402"/>
                <a:gd name="T6" fmla="*/ 0 w 863"/>
                <a:gd name="T7" fmla="*/ 277 h 402"/>
                <a:gd name="T8" fmla="*/ 0 w 863"/>
                <a:gd name="T9" fmla="*/ 277 h 402"/>
                <a:gd name="T10" fmla="*/ 831 w 863"/>
                <a:gd name="T11" fmla="*/ 0 h 402"/>
                <a:gd name="T12" fmla="*/ 862 w 863"/>
                <a:gd name="T13" fmla="*/ 13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402">
                  <a:moveTo>
                    <a:pt x="862" y="132"/>
                  </a:moveTo>
                  <a:lnTo>
                    <a:pt x="862" y="132"/>
                  </a:lnTo>
                  <a:cubicBezTo>
                    <a:pt x="576" y="211"/>
                    <a:pt x="301" y="302"/>
                    <a:pt x="38" y="401"/>
                  </a:cubicBezTo>
                  <a:lnTo>
                    <a:pt x="0" y="277"/>
                  </a:lnTo>
                  <a:lnTo>
                    <a:pt x="0" y="277"/>
                  </a:lnTo>
                  <a:cubicBezTo>
                    <a:pt x="265" y="176"/>
                    <a:pt x="542" y="84"/>
                    <a:pt x="831" y="0"/>
                  </a:cubicBezTo>
                  <a:lnTo>
                    <a:pt x="862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49A51CE-1EE8-31C0-B581-E19A09057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147" y="10008971"/>
              <a:ext cx="1268628" cy="384432"/>
            </a:xfrm>
            <a:custGeom>
              <a:avLst/>
              <a:gdLst>
                <a:gd name="T0" fmla="*/ 1019 w 1020"/>
                <a:gd name="T1" fmla="*/ 146 h 307"/>
                <a:gd name="T2" fmla="*/ 1019 w 1020"/>
                <a:gd name="T3" fmla="*/ 146 h 307"/>
                <a:gd name="T4" fmla="*/ 26 w 1020"/>
                <a:gd name="T5" fmla="*/ 306 h 307"/>
                <a:gd name="T6" fmla="*/ 0 w 1020"/>
                <a:gd name="T7" fmla="*/ 169 h 307"/>
                <a:gd name="T8" fmla="*/ 0 w 1020"/>
                <a:gd name="T9" fmla="*/ 169 h 307"/>
                <a:gd name="T10" fmla="*/ 1008 w 1020"/>
                <a:gd name="T11" fmla="*/ 0 h 307"/>
                <a:gd name="T12" fmla="*/ 1019 w 1020"/>
                <a:gd name="T13" fmla="*/ 14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307">
                  <a:moveTo>
                    <a:pt x="1019" y="146"/>
                  </a:moveTo>
                  <a:lnTo>
                    <a:pt x="1019" y="146"/>
                  </a:lnTo>
                  <a:cubicBezTo>
                    <a:pt x="675" y="182"/>
                    <a:pt x="343" y="237"/>
                    <a:pt x="26" y="306"/>
                  </a:cubicBezTo>
                  <a:lnTo>
                    <a:pt x="0" y="169"/>
                  </a:lnTo>
                  <a:lnTo>
                    <a:pt x="0" y="169"/>
                  </a:lnTo>
                  <a:cubicBezTo>
                    <a:pt x="321" y="96"/>
                    <a:pt x="657" y="38"/>
                    <a:pt x="1008" y="0"/>
                  </a:cubicBezTo>
                  <a:lnTo>
                    <a:pt x="1019" y="14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DFFCC70-C9F4-A7AC-2F75-45A2F8B9C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065" y="9926594"/>
              <a:ext cx="1510271" cy="258117"/>
            </a:xfrm>
            <a:custGeom>
              <a:avLst/>
              <a:gdLst>
                <a:gd name="T0" fmla="*/ 1186 w 1212"/>
                <a:gd name="T1" fmla="*/ 206 h 207"/>
                <a:gd name="T2" fmla="*/ 1186 w 1212"/>
                <a:gd name="T3" fmla="*/ 206 h 207"/>
                <a:gd name="T4" fmla="*/ 0 w 1212"/>
                <a:gd name="T5" fmla="*/ 168 h 207"/>
                <a:gd name="T6" fmla="*/ 0 w 1212"/>
                <a:gd name="T7" fmla="*/ 15 h 207"/>
                <a:gd name="T8" fmla="*/ 0 w 1212"/>
                <a:gd name="T9" fmla="*/ 15 h 207"/>
                <a:gd name="T10" fmla="*/ 1211 w 1212"/>
                <a:gd name="T11" fmla="*/ 45 h 207"/>
                <a:gd name="T12" fmla="*/ 1186 w 1212"/>
                <a:gd name="T13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2" h="207">
                  <a:moveTo>
                    <a:pt x="1186" y="206"/>
                  </a:moveTo>
                  <a:lnTo>
                    <a:pt x="1186" y="206"/>
                  </a:lnTo>
                  <a:cubicBezTo>
                    <a:pt x="778" y="167"/>
                    <a:pt x="381" y="156"/>
                    <a:pt x="0" y="168"/>
                  </a:cubicBezTo>
                  <a:lnTo>
                    <a:pt x="0" y="15"/>
                  </a:lnTo>
                  <a:lnTo>
                    <a:pt x="0" y="15"/>
                  </a:lnTo>
                  <a:cubicBezTo>
                    <a:pt x="389" y="0"/>
                    <a:pt x="794" y="7"/>
                    <a:pt x="1211" y="45"/>
                  </a:cubicBezTo>
                  <a:lnTo>
                    <a:pt x="1186" y="2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E0A0E02-DF8B-DF68-6512-864175815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2480" y="10113318"/>
              <a:ext cx="1795849" cy="648043"/>
            </a:xfrm>
            <a:custGeom>
              <a:avLst/>
              <a:gdLst>
                <a:gd name="T0" fmla="*/ 1354 w 1443"/>
                <a:gd name="T1" fmla="*/ 518 h 519"/>
                <a:gd name="T2" fmla="*/ 1354 w 1443"/>
                <a:gd name="T3" fmla="*/ 518 h 519"/>
                <a:gd name="T4" fmla="*/ 0 w 1443"/>
                <a:gd name="T5" fmla="*/ 164 h 519"/>
                <a:gd name="T6" fmla="*/ 46 w 1443"/>
                <a:gd name="T7" fmla="*/ 0 h 519"/>
                <a:gd name="T8" fmla="*/ 46 w 1443"/>
                <a:gd name="T9" fmla="*/ 0 h 519"/>
                <a:gd name="T10" fmla="*/ 1442 w 1443"/>
                <a:gd name="T11" fmla="*/ 354 h 519"/>
                <a:gd name="T12" fmla="*/ 1354 w 1443"/>
                <a:gd name="T13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3" h="519">
                  <a:moveTo>
                    <a:pt x="1354" y="518"/>
                  </a:moveTo>
                  <a:lnTo>
                    <a:pt x="1354" y="518"/>
                  </a:lnTo>
                  <a:cubicBezTo>
                    <a:pt x="900" y="361"/>
                    <a:pt x="445" y="245"/>
                    <a:pt x="0" y="164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504" y="80"/>
                    <a:pt x="973" y="197"/>
                    <a:pt x="1442" y="354"/>
                  </a:cubicBezTo>
                  <a:lnTo>
                    <a:pt x="1354" y="5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0E353EE-BB4C-5164-BF0F-F192AA793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3918" y="10959070"/>
              <a:ext cx="2125359" cy="911654"/>
            </a:xfrm>
            <a:custGeom>
              <a:avLst/>
              <a:gdLst>
                <a:gd name="T0" fmla="*/ 1622 w 1707"/>
                <a:gd name="T1" fmla="*/ 730 h 731"/>
                <a:gd name="T2" fmla="*/ 1622 w 1707"/>
                <a:gd name="T3" fmla="*/ 730 h 731"/>
                <a:gd name="T4" fmla="*/ 0 w 1707"/>
                <a:gd name="T5" fmla="*/ 164 h 731"/>
                <a:gd name="T6" fmla="*/ 107 w 1707"/>
                <a:gd name="T7" fmla="*/ 0 h 731"/>
                <a:gd name="T8" fmla="*/ 107 w 1707"/>
                <a:gd name="T9" fmla="*/ 0 h 731"/>
                <a:gd name="T10" fmla="*/ 1706 w 1707"/>
                <a:gd name="T11" fmla="*/ 545 h 731"/>
                <a:gd name="T12" fmla="*/ 1622 w 1707"/>
                <a:gd name="T13" fmla="*/ 73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7" h="731">
                  <a:moveTo>
                    <a:pt x="1622" y="730"/>
                  </a:moveTo>
                  <a:lnTo>
                    <a:pt x="1622" y="730"/>
                  </a:lnTo>
                  <a:cubicBezTo>
                    <a:pt x="1030" y="573"/>
                    <a:pt x="500" y="362"/>
                    <a:pt x="0" y="164"/>
                  </a:cubicBezTo>
                  <a:lnTo>
                    <a:pt x="107" y="0"/>
                  </a:lnTo>
                  <a:lnTo>
                    <a:pt x="107" y="0"/>
                  </a:lnTo>
                  <a:cubicBezTo>
                    <a:pt x="611" y="197"/>
                    <a:pt x="1133" y="399"/>
                    <a:pt x="1706" y="545"/>
                  </a:cubicBezTo>
                  <a:lnTo>
                    <a:pt x="1622" y="73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71E723D-7781-563A-7388-E0A7FE2D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3808" y="11920149"/>
              <a:ext cx="2784386" cy="466813"/>
            </a:xfrm>
            <a:custGeom>
              <a:avLst/>
              <a:gdLst>
                <a:gd name="T0" fmla="*/ 2233 w 2234"/>
                <a:gd name="T1" fmla="*/ 376 h 377"/>
                <a:gd name="T2" fmla="*/ 2233 w 2234"/>
                <a:gd name="T3" fmla="*/ 376 h 377"/>
                <a:gd name="T4" fmla="*/ 1070 w 2234"/>
                <a:gd name="T5" fmla="*/ 325 h 377"/>
                <a:gd name="T6" fmla="*/ 930 w 2234"/>
                <a:gd name="T7" fmla="*/ 315 h 377"/>
                <a:gd name="T8" fmla="*/ 930 w 2234"/>
                <a:gd name="T9" fmla="*/ 315 h 377"/>
                <a:gd name="T10" fmla="*/ 794 w 2234"/>
                <a:gd name="T11" fmla="*/ 301 h 377"/>
                <a:gd name="T12" fmla="*/ 523 w 2234"/>
                <a:gd name="T13" fmla="*/ 273 h 377"/>
                <a:gd name="T14" fmla="*/ 523 w 2234"/>
                <a:gd name="T15" fmla="*/ 273 h 377"/>
                <a:gd name="T16" fmla="*/ 0 w 2234"/>
                <a:gd name="T17" fmla="*/ 200 h 377"/>
                <a:gd name="T18" fmla="*/ 51 w 2234"/>
                <a:gd name="T19" fmla="*/ 0 h 377"/>
                <a:gd name="T20" fmla="*/ 51 w 2234"/>
                <a:gd name="T21" fmla="*/ 0 h 377"/>
                <a:gd name="T22" fmla="*/ 558 w 2234"/>
                <a:gd name="T23" fmla="*/ 67 h 377"/>
                <a:gd name="T24" fmla="*/ 820 w 2234"/>
                <a:gd name="T25" fmla="*/ 92 h 377"/>
                <a:gd name="T26" fmla="*/ 820 w 2234"/>
                <a:gd name="T27" fmla="*/ 92 h 377"/>
                <a:gd name="T28" fmla="*/ 954 w 2234"/>
                <a:gd name="T29" fmla="*/ 105 h 377"/>
                <a:gd name="T30" fmla="*/ 1088 w 2234"/>
                <a:gd name="T31" fmla="*/ 114 h 377"/>
                <a:gd name="T32" fmla="*/ 1088 w 2234"/>
                <a:gd name="T33" fmla="*/ 114 h 377"/>
                <a:gd name="T34" fmla="*/ 2217 w 2234"/>
                <a:gd name="T35" fmla="*/ 154 h 377"/>
                <a:gd name="T36" fmla="*/ 2233 w 2234"/>
                <a:gd name="T37" fmla="*/ 37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34" h="377">
                  <a:moveTo>
                    <a:pt x="2233" y="376"/>
                  </a:moveTo>
                  <a:lnTo>
                    <a:pt x="2233" y="376"/>
                  </a:lnTo>
                  <a:cubicBezTo>
                    <a:pt x="1835" y="371"/>
                    <a:pt x="1447" y="358"/>
                    <a:pt x="1070" y="325"/>
                  </a:cubicBezTo>
                  <a:lnTo>
                    <a:pt x="930" y="315"/>
                  </a:lnTo>
                  <a:lnTo>
                    <a:pt x="930" y="315"/>
                  </a:lnTo>
                  <a:cubicBezTo>
                    <a:pt x="885" y="311"/>
                    <a:pt x="839" y="305"/>
                    <a:pt x="794" y="301"/>
                  </a:cubicBezTo>
                  <a:lnTo>
                    <a:pt x="523" y="273"/>
                  </a:lnTo>
                  <a:lnTo>
                    <a:pt x="523" y="273"/>
                  </a:lnTo>
                  <a:cubicBezTo>
                    <a:pt x="346" y="249"/>
                    <a:pt x="171" y="230"/>
                    <a:pt x="0" y="200"/>
                  </a:cubicBezTo>
                  <a:lnTo>
                    <a:pt x="51" y="0"/>
                  </a:lnTo>
                  <a:lnTo>
                    <a:pt x="51" y="0"/>
                  </a:lnTo>
                  <a:cubicBezTo>
                    <a:pt x="217" y="27"/>
                    <a:pt x="386" y="45"/>
                    <a:pt x="558" y="67"/>
                  </a:cubicBezTo>
                  <a:lnTo>
                    <a:pt x="820" y="92"/>
                  </a:lnTo>
                  <a:lnTo>
                    <a:pt x="820" y="92"/>
                  </a:lnTo>
                  <a:cubicBezTo>
                    <a:pt x="865" y="96"/>
                    <a:pt x="909" y="101"/>
                    <a:pt x="954" y="105"/>
                  </a:cubicBezTo>
                  <a:lnTo>
                    <a:pt x="1088" y="114"/>
                  </a:lnTo>
                  <a:lnTo>
                    <a:pt x="1088" y="114"/>
                  </a:lnTo>
                  <a:cubicBezTo>
                    <a:pt x="1454" y="142"/>
                    <a:pt x="1831" y="153"/>
                    <a:pt x="2217" y="154"/>
                  </a:cubicBezTo>
                  <a:lnTo>
                    <a:pt x="2233" y="37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1AD950B-F63E-ACF2-278A-326B714E0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5027" y="11557684"/>
              <a:ext cx="3575218" cy="768865"/>
            </a:xfrm>
            <a:custGeom>
              <a:avLst/>
              <a:gdLst>
                <a:gd name="T0" fmla="*/ 2870 w 2871"/>
                <a:gd name="T1" fmla="*/ 239 h 619"/>
                <a:gd name="T2" fmla="*/ 2685 w 2871"/>
                <a:gd name="T3" fmla="*/ 276 h 619"/>
                <a:gd name="T4" fmla="*/ 2685 w 2871"/>
                <a:gd name="T5" fmla="*/ 276 h 619"/>
                <a:gd name="T6" fmla="*/ 2501 w 2871"/>
                <a:gd name="T7" fmla="*/ 309 h 619"/>
                <a:gd name="T8" fmla="*/ 2138 w 2871"/>
                <a:gd name="T9" fmla="*/ 372 h 619"/>
                <a:gd name="T10" fmla="*/ 2138 w 2871"/>
                <a:gd name="T11" fmla="*/ 372 h 619"/>
                <a:gd name="T12" fmla="*/ 1426 w 2871"/>
                <a:gd name="T13" fmla="*/ 477 h 619"/>
                <a:gd name="T14" fmla="*/ 1426 w 2871"/>
                <a:gd name="T15" fmla="*/ 477 h 619"/>
                <a:gd name="T16" fmla="*/ 735 w 2871"/>
                <a:gd name="T17" fmla="*/ 560 h 619"/>
                <a:gd name="T18" fmla="*/ 735 w 2871"/>
                <a:gd name="T19" fmla="*/ 560 h 619"/>
                <a:gd name="T20" fmla="*/ 396 w 2871"/>
                <a:gd name="T21" fmla="*/ 592 h 619"/>
                <a:gd name="T22" fmla="*/ 230 w 2871"/>
                <a:gd name="T23" fmla="*/ 606 h 619"/>
                <a:gd name="T24" fmla="*/ 230 w 2871"/>
                <a:gd name="T25" fmla="*/ 606 h 619"/>
                <a:gd name="T26" fmla="*/ 65 w 2871"/>
                <a:gd name="T27" fmla="*/ 618 h 619"/>
                <a:gd name="T28" fmla="*/ 0 w 2871"/>
                <a:gd name="T29" fmla="*/ 387 h 619"/>
                <a:gd name="T30" fmla="*/ 0 w 2871"/>
                <a:gd name="T31" fmla="*/ 387 h 619"/>
                <a:gd name="T32" fmla="*/ 160 w 2871"/>
                <a:gd name="T33" fmla="*/ 374 h 619"/>
                <a:gd name="T34" fmla="*/ 321 w 2871"/>
                <a:gd name="T35" fmla="*/ 358 h 619"/>
                <a:gd name="T36" fmla="*/ 321 w 2871"/>
                <a:gd name="T37" fmla="*/ 358 h 619"/>
                <a:gd name="T38" fmla="*/ 648 w 2871"/>
                <a:gd name="T39" fmla="*/ 326 h 619"/>
                <a:gd name="T40" fmla="*/ 648 w 2871"/>
                <a:gd name="T41" fmla="*/ 326 h 619"/>
                <a:gd name="T42" fmla="*/ 1315 w 2871"/>
                <a:gd name="T43" fmla="*/ 241 h 619"/>
                <a:gd name="T44" fmla="*/ 1315 w 2871"/>
                <a:gd name="T45" fmla="*/ 241 h 619"/>
                <a:gd name="T46" fmla="*/ 2003 w 2871"/>
                <a:gd name="T47" fmla="*/ 134 h 619"/>
                <a:gd name="T48" fmla="*/ 2354 w 2871"/>
                <a:gd name="T49" fmla="*/ 70 h 619"/>
                <a:gd name="T50" fmla="*/ 2354 w 2871"/>
                <a:gd name="T51" fmla="*/ 70 h 619"/>
                <a:gd name="T52" fmla="*/ 2531 w 2871"/>
                <a:gd name="T53" fmla="*/ 37 h 619"/>
                <a:gd name="T54" fmla="*/ 2709 w 2871"/>
                <a:gd name="T55" fmla="*/ 0 h 619"/>
                <a:gd name="T56" fmla="*/ 2870 w 2871"/>
                <a:gd name="T57" fmla="*/ 23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71" h="619">
                  <a:moveTo>
                    <a:pt x="2870" y="239"/>
                  </a:moveTo>
                  <a:lnTo>
                    <a:pt x="2685" y="276"/>
                  </a:lnTo>
                  <a:lnTo>
                    <a:pt x="2685" y="276"/>
                  </a:lnTo>
                  <a:cubicBezTo>
                    <a:pt x="2624" y="287"/>
                    <a:pt x="2562" y="297"/>
                    <a:pt x="2501" y="309"/>
                  </a:cubicBezTo>
                  <a:lnTo>
                    <a:pt x="2138" y="372"/>
                  </a:lnTo>
                  <a:lnTo>
                    <a:pt x="2138" y="372"/>
                  </a:lnTo>
                  <a:cubicBezTo>
                    <a:pt x="1898" y="408"/>
                    <a:pt x="1663" y="448"/>
                    <a:pt x="1426" y="477"/>
                  </a:cubicBezTo>
                  <a:lnTo>
                    <a:pt x="1426" y="477"/>
                  </a:lnTo>
                  <a:cubicBezTo>
                    <a:pt x="1194" y="510"/>
                    <a:pt x="963" y="535"/>
                    <a:pt x="735" y="560"/>
                  </a:cubicBezTo>
                  <a:lnTo>
                    <a:pt x="735" y="560"/>
                  </a:lnTo>
                  <a:cubicBezTo>
                    <a:pt x="622" y="572"/>
                    <a:pt x="509" y="581"/>
                    <a:pt x="396" y="592"/>
                  </a:cubicBezTo>
                  <a:lnTo>
                    <a:pt x="230" y="606"/>
                  </a:lnTo>
                  <a:lnTo>
                    <a:pt x="230" y="606"/>
                  </a:lnTo>
                  <a:cubicBezTo>
                    <a:pt x="175" y="611"/>
                    <a:pt x="119" y="614"/>
                    <a:pt x="65" y="618"/>
                  </a:cubicBezTo>
                  <a:lnTo>
                    <a:pt x="0" y="387"/>
                  </a:lnTo>
                  <a:lnTo>
                    <a:pt x="0" y="387"/>
                  </a:lnTo>
                  <a:cubicBezTo>
                    <a:pt x="53" y="383"/>
                    <a:pt x="107" y="379"/>
                    <a:pt x="160" y="374"/>
                  </a:cubicBezTo>
                  <a:lnTo>
                    <a:pt x="321" y="358"/>
                  </a:lnTo>
                  <a:lnTo>
                    <a:pt x="321" y="358"/>
                  </a:lnTo>
                  <a:cubicBezTo>
                    <a:pt x="429" y="348"/>
                    <a:pt x="539" y="338"/>
                    <a:pt x="648" y="326"/>
                  </a:cubicBezTo>
                  <a:lnTo>
                    <a:pt x="648" y="326"/>
                  </a:lnTo>
                  <a:cubicBezTo>
                    <a:pt x="868" y="300"/>
                    <a:pt x="1092" y="275"/>
                    <a:pt x="1315" y="241"/>
                  </a:cubicBezTo>
                  <a:lnTo>
                    <a:pt x="1315" y="241"/>
                  </a:lnTo>
                  <a:cubicBezTo>
                    <a:pt x="1544" y="211"/>
                    <a:pt x="1771" y="171"/>
                    <a:pt x="2003" y="134"/>
                  </a:cubicBezTo>
                  <a:lnTo>
                    <a:pt x="2354" y="70"/>
                  </a:lnTo>
                  <a:lnTo>
                    <a:pt x="2354" y="70"/>
                  </a:lnTo>
                  <a:cubicBezTo>
                    <a:pt x="2413" y="59"/>
                    <a:pt x="2472" y="49"/>
                    <a:pt x="2531" y="37"/>
                  </a:cubicBezTo>
                  <a:lnTo>
                    <a:pt x="2709" y="0"/>
                  </a:lnTo>
                  <a:lnTo>
                    <a:pt x="2870" y="23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E812344-FD1A-BEB4-4246-2201E8BFD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9293" y="10678982"/>
              <a:ext cx="1224693" cy="653537"/>
            </a:xfrm>
            <a:custGeom>
              <a:avLst/>
              <a:gdLst>
                <a:gd name="T0" fmla="*/ 981 w 982"/>
                <a:gd name="T1" fmla="*/ 0 h 525"/>
                <a:gd name="T2" fmla="*/ 981 w 982"/>
                <a:gd name="T3" fmla="*/ 314 h 525"/>
                <a:gd name="T4" fmla="*/ 981 w 982"/>
                <a:gd name="T5" fmla="*/ 314 h 525"/>
                <a:gd name="T6" fmla="*/ 226 w 982"/>
                <a:gd name="T7" fmla="*/ 524 h 525"/>
                <a:gd name="T8" fmla="*/ 0 w 982"/>
                <a:gd name="T9" fmla="*/ 286 h 525"/>
                <a:gd name="T10" fmla="*/ 0 w 982"/>
                <a:gd name="T11" fmla="*/ 286 h 525"/>
                <a:gd name="T12" fmla="*/ 981 w 982"/>
                <a:gd name="T1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525">
                  <a:moveTo>
                    <a:pt x="981" y="0"/>
                  </a:moveTo>
                  <a:lnTo>
                    <a:pt x="981" y="314"/>
                  </a:lnTo>
                  <a:lnTo>
                    <a:pt x="981" y="314"/>
                  </a:lnTo>
                  <a:cubicBezTo>
                    <a:pt x="728" y="388"/>
                    <a:pt x="477" y="458"/>
                    <a:pt x="226" y="524"/>
                  </a:cubicBezTo>
                  <a:lnTo>
                    <a:pt x="0" y="286"/>
                  </a:lnTo>
                  <a:lnTo>
                    <a:pt x="0" y="286"/>
                  </a:lnTo>
                  <a:cubicBezTo>
                    <a:pt x="325" y="197"/>
                    <a:pt x="653" y="102"/>
                    <a:pt x="98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DC411F4-EF7B-7841-A055-B238AC5EFF83}"/>
              </a:ext>
            </a:extLst>
          </p:cNvPr>
          <p:cNvSpPr/>
          <p:nvPr/>
        </p:nvSpPr>
        <p:spPr bwMode="auto">
          <a:xfrm>
            <a:off x="9914159" y="4914137"/>
            <a:ext cx="1279855" cy="2589843"/>
          </a:xfrm>
          <a:prstGeom prst="rect">
            <a:avLst/>
          </a:prstGeom>
          <a:solidFill>
            <a:srgbClr val="E6E6E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691188-89FF-4FD5-5096-3FBAB69191A3}"/>
              </a:ext>
            </a:extLst>
          </p:cNvPr>
          <p:cNvSpPr/>
          <p:nvPr/>
        </p:nvSpPr>
        <p:spPr bwMode="auto">
          <a:xfrm>
            <a:off x="-1293861" y="3273078"/>
            <a:ext cx="1279855" cy="2589843"/>
          </a:xfrm>
          <a:prstGeom prst="rect">
            <a:avLst/>
          </a:prstGeom>
          <a:solidFill>
            <a:srgbClr val="E6E6E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01B119-1494-D09E-157F-7A8F07030E2D}"/>
              </a:ext>
            </a:extLst>
          </p:cNvPr>
          <p:cNvSpPr txBox="1"/>
          <p:nvPr/>
        </p:nvSpPr>
        <p:spPr>
          <a:xfrm>
            <a:off x="1080695" y="5521982"/>
            <a:ext cx="2381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768C96"/>
                </a:solidFill>
              </a:rPr>
              <a:t>Если ваша избранная карьера — это</a:t>
            </a:r>
            <a:r>
              <a:rPr lang="en-GB" sz="1050" b="1" dirty="0">
                <a:solidFill>
                  <a:srgbClr val="768C96"/>
                </a:solidFill>
              </a:rPr>
              <a:t> </a:t>
            </a:r>
            <a:r>
              <a:rPr lang="ru-RU" sz="1100" b="1" dirty="0">
                <a:solidFill>
                  <a:schemeClr val="accent1"/>
                </a:solidFill>
              </a:rPr>
              <a:t>спринтерский</a:t>
            </a:r>
            <a:r>
              <a:rPr lang="ru-RU" sz="1050" b="1" dirty="0">
                <a:solidFill>
                  <a:srgbClr val="768C96"/>
                </a:solidFill>
              </a:rPr>
              <a:t> бег, ваш</a:t>
            </a:r>
            <a:r>
              <a:rPr lang="en-GB" sz="1050" b="1" dirty="0">
                <a:solidFill>
                  <a:srgbClr val="768C96"/>
                </a:solidFill>
              </a:rPr>
              <a:t> </a:t>
            </a:r>
            <a:r>
              <a:rPr lang="ru-RU" sz="1100" b="1" dirty="0">
                <a:solidFill>
                  <a:schemeClr val="accent1"/>
                </a:solidFill>
              </a:rPr>
              <a:t>пик производительности приходится на возраст 20-27 лет. </a:t>
            </a:r>
            <a:r>
              <a:rPr lang="ru-RU" sz="1050" b="1" dirty="0">
                <a:solidFill>
                  <a:srgbClr val="768C96"/>
                </a:solidFill>
              </a:rPr>
              <a:t>Статистически говоря, после этого начинается спад</a:t>
            </a:r>
            <a:endParaRPr lang="en-GB" sz="1050" b="1" dirty="0">
              <a:solidFill>
                <a:srgbClr val="768C9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E3C5-AF27-05FD-6A69-95B7807E6105}"/>
              </a:ext>
            </a:extLst>
          </p:cNvPr>
          <p:cNvGrpSpPr/>
          <p:nvPr/>
        </p:nvGrpSpPr>
        <p:grpSpPr>
          <a:xfrm rot="10800000">
            <a:off x="289633" y="4686726"/>
            <a:ext cx="822280" cy="822279"/>
            <a:chOff x="599926" y="3350351"/>
            <a:chExt cx="994959" cy="994958"/>
          </a:xfrm>
        </p:grpSpPr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58934D52-AB65-88BA-2E65-29190C94C4A2}"/>
                </a:ext>
              </a:extLst>
            </p:cNvPr>
            <p:cNvSpPr/>
            <p:nvPr/>
          </p:nvSpPr>
          <p:spPr>
            <a:xfrm rot="8100000">
              <a:off x="599926" y="3350351"/>
              <a:ext cx="994959" cy="994958"/>
            </a:xfrm>
            <a:prstGeom prst="teardrop">
              <a:avLst>
                <a:gd name="adj" fmla="val 11836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25" name="Oval 24">
              <a:extLst>
                <a:ext uri="{FF2B5EF4-FFF2-40B4-BE49-F238E27FC236}">
                  <a16:creationId xmlns:a16="http://schemas.microsoft.com/office/drawing/2014/main" id="{75E72041-10DC-04E2-389E-21116D81088D}"/>
                </a:ext>
              </a:extLst>
            </p:cNvPr>
            <p:cNvSpPr/>
            <p:nvPr/>
          </p:nvSpPr>
          <p:spPr>
            <a:xfrm>
              <a:off x="718379" y="3467002"/>
              <a:ext cx="758052" cy="7580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b="1" dirty="0">
                <a:solidFill>
                  <a:schemeClr val="accent1"/>
                </a:solidFill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BE97D1D-CEB8-8A16-A979-65DB155815CC}"/>
              </a:ext>
            </a:extLst>
          </p:cNvPr>
          <p:cNvSpPr txBox="1"/>
          <p:nvPr/>
        </p:nvSpPr>
        <p:spPr>
          <a:xfrm>
            <a:off x="5755216" y="5775477"/>
            <a:ext cx="3241729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768C96"/>
                </a:solidFill>
              </a:rPr>
              <a:t>Осознавая риск снижения производительности, обязательный</a:t>
            </a:r>
            <a:r>
              <a:rPr lang="en-GB" sz="1050" b="1" dirty="0">
                <a:solidFill>
                  <a:srgbClr val="768C96"/>
                </a:solidFill>
              </a:rPr>
              <a:t> </a:t>
            </a:r>
            <a:r>
              <a:rPr lang="ru-RU" sz="1100" b="1" dirty="0">
                <a:solidFill>
                  <a:schemeClr val="accent3"/>
                </a:solidFill>
              </a:rPr>
              <a:t>пенсионный возраст</a:t>
            </a:r>
            <a:r>
              <a:rPr lang="en-GB" sz="1100" b="1" dirty="0">
                <a:solidFill>
                  <a:schemeClr val="accent3"/>
                </a:solidFill>
              </a:rPr>
              <a:t> </a:t>
            </a:r>
            <a:r>
              <a:rPr lang="ru-RU" sz="1050" b="1" dirty="0">
                <a:solidFill>
                  <a:srgbClr val="768C96"/>
                </a:solidFill>
              </a:rPr>
              <a:t>для </a:t>
            </a:r>
            <a:r>
              <a:rPr lang="ru-RU" sz="1100" b="1" dirty="0">
                <a:solidFill>
                  <a:schemeClr val="accent3"/>
                </a:solidFill>
              </a:rPr>
              <a:t>диспетчеров воздушного движения </a:t>
            </a:r>
            <a:r>
              <a:rPr lang="en-GB" sz="1100" b="1" dirty="0">
                <a:solidFill>
                  <a:schemeClr val="accent3"/>
                </a:solidFill>
              </a:rPr>
              <a:t> </a:t>
            </a:r>
            <a:r>
              <a:rPr lang="ru-RU" sz="1050" b="1" dirty="0">
                <a:solidFill>
                  <a:srgbClr val="768C96"/>
                </a:solidFill>
              </a:rPr>
              <a:t>в США составляет</a:t>
            </a:r>
            <a:r>
              <a:rPr lang="en-GB" sz="1050" b="1" dirty="0">
                <a:solidFill>
                  <a:srgbClr val="768C96"/>
                </a:solidFill>
              </a:rPr>
              <a:t>  </a:t>
            </a:r>
            <a:r>
              <a:rPr lang="ru-RU" sz="1100" b="1" dirty="0">
                <a:solidFill>
                  <a:schemeClr val="accent3"/>
                </a:solidFill>
              </a:rPr>
              <a:t>56 лет</a:t>
            </a:r>
            <a:r>
              <a:rPr lang="en-GB" sz="1050" b="1" dirty="0">
                <a:solidFill>
                  <a:srgbClr val="768C96"/>
                </a:solidFill>
              </a:rPr>
              <a:t>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F82A80-C537-8AAD-97CC-2EDEF14C3718}"/>
              </a:ext>
            </a:extLst>
          </p:cNvPr>
          <p:cNvGrpSpPr/>
          <p:nvPr/>
        </p:nvGrpSpPr>
        <p:grpSpPr>
          <a:xfrm rot="10800000">
            <a:off x="8635484" y="5433723"/>
            <a:ext cx="822280" cy="822279"/>
            <a:chOff x="6461232" y="4071462"/>
            <a:chExt cx="994959" cy="994958"/>
          </a:xfrm>
        </p:grpSpPr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4001A40B-AB92-450F-9EFE-FAE7A41A9D67}"/>
                </a:ext>
              </a:extLst>
            </p:cNvPr>
            <p:cNvSpPr/>
            <p:nvPr/>
          </p:nvSpPr>
          <p:spPr>
            <a:xfrm rot="8100000">
              <a:off x="6461232" y="4071462"/>
              <a:ext cx="994959" cy="994958"/>
            </a:xfrm>
            <a:prstGeom prst="teardrop">
              <a:avLst>
                <a:gd name="adj" fmla="val 11836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D8B00"/>
                </a:solidFill>
              </a:endParaRPr>
            </a:p>
          </p:txBody>
        </p:sp>
        <p:sp useBgFill="1">
          <p:nvSpPr>
            <p:cNvPr id="34" name="Oval 33">
              <a:extLst>
                <a:ext uri="{FF2B5EF4-FFF2-40B4-BE49-F238E27FC236}">
                  <a16:creationId xmlns:a16="http://schemas.microsoft.com/office/drawing/2014/main" id="{ADAF03F3-ED18-2F88-3F8D-E3860737499E}"/>
                </a:ext>
              </a:extLst>
            </p:cNvPr>
            <p:cNvSpPr/>
            <p:nvPr/>
          </p:nvSpPr>
          <p:spPr>
            <a:xfrm>
              <a:off x="6579436" y="4188113"/>
              <a:ext cx="758052" cy="7580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b="1" dirty="0">
                <a:solidFill>
                  <a:schemeClr val="accent4"/>
                </a:solidFill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A51A7FC-8933-F9F7-4753-6293A67FE101}"/>
              </a:ext>
            </a:extLst>
          </p:cNvPr>
          <p:cNvSpPr txBox="1"/>
          <p:nvPr/>
        </p:nvSpPr>
        <p:spPr>
          <a:xfrm>
            <a:off x="3498584" y="5864060"/>
            <a:ext cx="24566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5"/>
                </a:solidFill>
              </a:rPr>
              <a:t>Ученые и писатели достигают своего пика</a:t>
            </a:r>
            <a:r>
              <a:rPr lang="en-GB" sz="1100" b="1" dirty="0">
                <a:solidFill>
                  <a:schemeClr val="accent5"/>
                </a:solidFill>
              </a:rPr>
              <a:t> </a:t>
            </a:r>
            <a:r>
              <a:rPr lang="ru-RU" sz="1050" b="1" dirty="0">
                <a:solidFill>
                  <a:srgbClr val="768C96"/>
                </a:solidFill>
              </a:rPr>
              <a:t>в возрасте </a:t>
            </a:r>
            <a:r>
              <a:rPr lang="en-GB" sz="1050" b="1" dirty="0">
                <a:solidFill>
                  <a:srgbClr val="768C96"/>
                </a:solidFill>
              </a:rPr>
              <a:t> </a:t>
            </a:r>
            <a:r>
              <a:rPr lang="ru-RU" sz="1100" b="1" dirty="0">
                <a:solidFill>
                  <a:schemeClr val="accent5"/>
                </a:solidFill>
              </a:rPr>
              <a:t>30 и 40-55 лет </a:t>
            </a:r>
            <a:r>
              <a:rPr lang="ru-RU" sz="1050" b="1" dirty="0">
                <a:solidFill>
                  <a:srgbClr val="768C96"/>
                </a:solidFill>
              </a:rPr>
              <a:t>соответственно</a:t>
            </a:r>
            <a:r>
              <a:rPr lang="en-GB" sz="1050" b="1" dirty="0">
                <a:solidFill>
                  <a:srgbClr val="768C96"/>
                </a:solidFill>
              </a:rPr>
              <a:t>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F6641B4-54BC-D442-14AC-2CAA46CAC98A}"/>
              </a:ext>
            </a:extLst>
          </p:cNvPr>
          <p:cNvGrpSpPr/>
          <p:nvPr/>
        </p:nvGrpSpPr>
        <p:grpSpPr>
          <a:xfrm rot="10800000">
            <a:off x="4494235" y="4962279"/>
            <a:ext cx="822280" cy="822279"/>
            <a:chOff x="599926" y="3350351"/>
            <a:chExt cx="994959" cy="994958"/>
          </a:xfrm>
        </p:grpSpPr>
        <p:sp>
          <p:nvSpPr>
            <p:cNvPr id="52" name="Teardrop 51">
              <a:extLst>
                <a:ext uri="{FF2B5EF4-FFF2-40B4-BE49-F238E27FC236}">
                  <a16:creationId xmlns:a16="http://schemas.microsoft.com/office/drawing/2014/main" id="{0D7D7B03-4A6F-992F-29D2-F094326ADF4A}"/>
                </a:ext>
              </a:extLst>
            </p:cNvPr>
            <p:cNvSpPr/>
            <p:nvPr/>
          </p:nvSpPr>
          <p:spPr>
            <a:xfrm rot="8100000">
              <a:off x="599926" y="3350351"/>
              <a:ext cx="994959" cy="994958"/>
            </a:xfrm>
            <a:prstGeom prst="teardrop">
              <a:avLst>
                <a:gd name="adj" fmla="val 11836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 useBgFill="1">
          <p:nvSpPr>
            <p:cNvPr id="53" name="Oval 52">
              <a:extLst>
                <a:ext uri="{FF2B5EF4-FFF2-40B4-BE49-F238E27FC236}">
                  <a16:creationId xmlns:a16="http://schemas.microsoft.com/office/drawing/2014/main" id="{7286A61A-0065-186F-516D-C3984D03DED0}"/>
                </a:ext>
              </a:extLst>
            </p:cNvPr>
            <p:cNvSpPr/>
            <p:nvPr/>
          </p:nvSpPr>
          <p:spPr>
            <a:xfrm>
              <a:off x="718379" y="3467002"/>
              <a:ext cx="758052" cy="7580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b="1" dirty="0">
                <a:solidFill>
                  <a:schemeClr val="accent1"/>
                </a:solidFill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61" name="Content Placeholder 17">
            <a:extLst>
              <a:ext uri="{FF2B5EF4-FFF2-40B4-BE49-F238E27FC236}">
                <a16:creationId xmlns:a16="http://schemas.microsoft.com/office/drawing/2014/main" id="{AE3350D7-868E-193F-C90B-F1B3C77C055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672837" y="3981177"/>
            <a:ext cx="3803668" cy="489249"/>
          </a:xfrm>
          <a:prstGeom prst="roundRect">
            <a:avLst>
              <a:gd name="adj" fmla="val 36060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100" dirty="0"/>
              <a:t>Снижающаяся производительность с течением времени</a:t>
            </a:r>
            <a:endParaRPr lang="en-GB" sz="1100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9E36650-81AE-90EA-9849-637EF5A29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4872" y="4868056"/>
            <a:ext cx="453477" cy="45347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F1B6A4BF-B0D5-2F89-FA62-EA318F93EB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0395" y="5197648"/>
            <a:ext cx="451072" cy="36754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52E4179A-E13B-F33F-8BCA-A090550627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88727" y="5581741"/>
            <a:ext cx="306394" cy="4881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C22EF32-1505-5A5E-645E-E699431B19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9316" y="1169847"/>
            <a:ext cx="4636419" cy="253586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125DE9-3A33-5F88-DDF2-1543D740B9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750" y="1474688"/>
            <a:ext cx="4707250" cy="2193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47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4A04D68-C81E-D28C-A9AC-A01549E0668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273050" y="224563"/>
            <a:ext cx="9359900" cy="720000"/>
          </a:xfrm>
        </p:spPr>
        <p:txBody>
          <a:bodyPr anchor="t"/>
          <a:lstStyle/>
          <a:p>
            <a:r>
              <a:rPr lang="ru-RU" dirty="0"/>
              <a:t>Увеличенное внимание к навыкам, которые дополняют переход к ИИ</a:t>
            </a:r>
            <a:endParaRPr lang="en-US" dirty="0"/>
          </a:p>
        </p:txBody>
      </p:sp>
      <p:sp>
        <p:nvSpPr>
          <p:cNvPr id="10" name="Content Placeholder 17">
            <a:extLst>
              <a:ext uri="{FF2B5EF4-FFF2-40B4-BE49-F238E27FC236}">
                <a16:creationId xmlns:a16="http://schemas.microsoft.com/office/drawing/2014/main" id="{554A9AB1-1CD8-782F-C78C-FBEE71E3D0B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90702" y="1370604"/>
            <a:ext cx="4541616" cy="347277"/>
          </a:xfrm>
          <a:prstGeom prst="roundRect">
            <a:avLst>
              <a:gd name="adj" fmla="val 50802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Компетенции будущего: какие навыки находятся на подъеме, а какие — на спаде?</a:t>
            </a:r>
            <a:r>
              <a:rPr lang="en-US" sz="1100" dirty="0"/>
              <a:t> </a:t>
            </a:r>
          </a:p>
        </p:txBody>
      </p:sp>
      <p:sp>
        <p:nvSpPr>
          <p:cNvPr id="60" name="Footer Placeholder 1">
            <a:extLst>
              <a:ext uri="{FF2B5EF4-FFF2-40B4-BE49-F238E27FC236}">
                <a16:creationId xmlns:a16="http://schemas.microsoft.com/office/drawing/2014/main" id="{9CA97D9B-703F-28EB-3FFC-CF84E0915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273050" y="6608699"/>
            <a:ext cx="8145493" cy="123111"/>
          </a:xfrm>
        </p:spPr>
        <p:txBody>
          <a:bodyPr>
            <a:spAutoFit/>
          </a:bodyPr>
          <a:lstStyle/>
          <a:p>
            <a:r>
              <a:rPr lang="ru-RU" noProof="0" dirty="0"/>
              <a:t>Источник: Отчет </a:t>
            </a:r>
            <a:r>
              <a:rPr lang="ru-RU" noProof="0" dirty="0" err="1"/>
              <a:t>Citi</a:t>
            </a:r>
            <a:r>
              <a:rPr lang="ru-RU" noProof="0" dirty="0"/>
              <a:t> GPS, Всемирный экономический форум, * Число кандидатов в колледжи США увеличилось более чем на 60% с 2000 года</a:t>
            </a:r>
            <a:endParaRPr lang="en-US" noProof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E06440-AB4C-95CA-5CBD-5C78B6778558}"/>
              </a:ext>
            </a:extLst>
          </p:cNvPr>
          <p:cNvSpPr txBox="1"/>
          <p:nvPr/>
        </p:nvSpPr>
        <p:spPr>
          <a:xfrm>
            <a:off x="212910" y="680426"/>
            <a:ext cx="94801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2"/>
                </a:solidFill>
              </a:rPr>
              <a:t>Хотя способность человека сохранять новые и существующие навыки не может соперничать с ИИ, у людей есть преимущества. Это навыки, которые компьютеры не могут освоить, такие как межличностные навыки и многоязычие, и на которые нам нужно будет обратить внимание, чтобы дополнить переход к ИИ.</a:t>
            </a:r>
            <a:endParaRPr lang="en-GB" sz="1100" b="1" dirty="0">
              <a:solidFill>
                <a:schemeClr val="accent2"/>
              </a:solidFill>
            </a:endParaRPr>
          </a:p>
        </p:txBody>
      </p:sp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AA22BB86-B6CE-59A8-78D9-F2595BE9483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5013597" y="1370604"/>
            <a:ext cx="5680910" cy="347277"/>
          </a:xfrm>
          <a:prstGeom prst="roundRect">
            <a:avLst>
              <a:gd name="adj" fmla="val 50802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Устойчивые человеческие навыки находятся на подъеме</a:t>
            </a:r>
            <a:endParaRPr lang="en-US" sz="11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F0CB5-1D80-9227-2507-934A9230F07C}"/>
              </a:ext>
            </a:extLst>
          </p:cNvPr>
          <p:cNvGrpSpPr/>
          <p:nvPr/>
        </p:nvGrpSpPr>
        <p:grpSpPr>
          <a:xfrm>
            <a:off x="295460" y="1583377"/>
            <a:ext cx="4613378" cy="4537605"/>
            <a:chOff x="372651" y="2075608"/>
            <a:chExt cx="4613378" cy="40542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CFB7B7-2C16-B806-7B6B-FDBDDCE9674C}"/>
                </a:ext>
              </a:extLst>
            </p:cNvPr>
            <p:cNvSpPr txBox="1"/>
            <p:nvPr/>
          </p:nvSpPr>
          <p:spPr bwMode="gray">
            <a:xfrm>
              <a:off x="1093024" y="6018007"/>
              <a:ext cx="706925" cy="109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</a:rPr>
                <a:t>Чистая разница</a:t>
              </a:r>
              <a:r>
                <a:rPr kumimoji="0" lang="en-GB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</a:rPr>
                <a:t>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BA2E14-38D9-D219-8EC9-6AD4DF24AB66}"/>
                </a:ext>
              </a:extLst>
            </p:cNvPr>
            <p:cNvSpPr txBox="1"/>
            <p:nvPr/>
          </p:nvSpPr>
          <p:spPr bwMode="gray">
            <a:xfrm>
              <a:off x="1999757" y="6018007"/>
              <a:ext cx="1340110" cy="109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</a:rPr>
                <a:t>Навыки, знания и способности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F1632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0C409C-7660-509B-A043-9719C97B64E0}"/>
                </a:ext>
              </a:extLst>
            </p:cNvPr>
            <p:cNvSpPr txBox="1"/>
            <p:nvPr/>
          </p:nvSpPr>
          <p:spPr bwMode="gray">
            <a:xfrm>
              <a:off x="3703597" y="6018007"/>
              <a:ext cx="501740" cy="109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</a:rPr>
                <a:t>Отношения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F1632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F75AA2-4B47-8F1D-0972-143202993389}"/>
                </a:ext>
              </a:extLst>
            </p:cNvPr>
            <p:cNvSpPr/>
            <p:nvPr/>
          </p:nvSpPr>
          <p:spPr bwMode="gray">
            <a:xfrm>
              <a:off x="3565413" y="6029271"/>
              <a:ext cx="98969" cy="100584"/>
            </a:xfrm>
            <a:prstGeom prst="ellipse">
              <a:avLst/>
            </a:prstGeom>
            <a:solidFill>
              <a:srgbClr val="73C2FC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A34923-3978-2EFC-1562-C7BE92246661}"/>
                </a:ext>
              </a:extLst>
            </p:cNvPr>
            <p:cNvSpPr txBox="1"/>
            <p:nvPr/>
          </p:nvSpPr>
          <p:spPr bwMode="gray">
            <a:xfrm>
              <a:off x="1387656" y="5838771"/>
              <a:ext cx="1239122" cy="109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</a:rPr>
                <a:t>Увеличивающаяся важность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F1632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A401E6-D923-11E5-9628-F24CFAD073C3}"/>
                </a:ext>
              </a:extLst>
            </p:cNvPr>
            <p:cNvSpPr txBox="1"/>
            <p:nvPr/>
          </p:nvSpPr>
          <p:spPr bwMode="gray">
            <a:xfrm>
              <a:off x="2968656" y="5838771"/>
              <a:ext cx="1056379" cy="109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</a:rPr>
                <a:t>Снижающаяся важность</a:t>
              </a:r>
              <a:endPara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F1632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BE4E65-C0CA-E757-8720-AB55A446EF26}"/>
                </a:ext>
              </a:extLst>
            </p:cNvPr>
            <p:cNvSpPr/>
            <p:nvPr/>
          </p:nvSpPr>
          <p:spPr bwMode="gray">
            <a:xfrm>
              <a:off x="1276531" y="5863750"/>
              <a:ext cx="73152" cy="73152"/>
            </a:xfrm>
            <a:prstGeom prst="rect">
              <a:avLst/>
            </a:prstGeom>
            <a:solidFill>
              <a:srgbClr val="255BE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D8B5399-676A-3005-1EB7-88E1C06B7945}"/>
                </a:ext>
              </a:extLst>
            </p:cNvPr>
            <p:cNvSpPr/>
            <p:nvPr/>
          </p:nvSpPr>
          <p:spPr bwMode="gray">
            <a:xfrm>
              <a:off x="2857531" y="5863750"/>
              <a:ext cx="73152" cy="73152"/>
            </a:xfrm>
            <a:prstGeom prst="rect">
              <a:avLst/>
            </a:prstGeom>
            <a:solidFill>
              <a:srgbClr val="A4ACAF">
                <a:lumMod val="75000"/>
              </a:srgb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A79FC4-05EB-34E0-8707-B0DA94E26329}"/>
                </a:ext>
              </a:extLst>
            </p:cNvPr>
            <p:cNvSpPr/>
            <p:nvPr/>
          </p:nvSpPr>
          <p:spPr bwMode="auto">
            <a:xfrm flipH="1">
              <a:off x="1874840" y="6037483"/>
              <a:ext cx="84158" cy="84158"/>
            </a:xfrm>
            <a:prstGeom prst="triangle">
              <a:avLst/>
            </a:prstGeom>
            <a:solidFill>
              <a:srgbClr val="0F163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4" name="COLLN-3375272917">
              <a:extLst>
                <a:ext uri="{FF2B5EF4-FFF2-40B4-BE49-F238E27FC236}">
                  <a16:creationId xmlns:a16="http://schemas.microsoft.com/office/drawing/2014/main" id="{2D0E597C-67E5-1BD8-95DF-10BACFBB356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10764008"/>
                </p:ext>
              </p:extLst>
            </p:nvPr>
          </p:nvGraphicFramePr>
          <p:xfrm>
            <a:off x="372651" y="2075608"/>
            <a:ext cx="4613378" cy="37789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329D9D-1F96-9F11-527E-2BB1B926E183}"/>
              </a:ext>
            </a:extLst>
          </p:cNvPr>
          <p:cNvGrpSpPr/>
          <p:nvPr/>
        </p:nvGrpSpPr>
        <p:grpSpPr>
          <a:xfrm>
            <a:off x="4963286" y="2091712"/>
            <a:ext cx="4769029" cy="3716879"/>
            <a:chOff x="5227562" y="2515980"/>
            <a:chExt cx="4335481" cy="337898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1E9B165-B41F-AD34-90AE-C16F6525141D}"/>
                </a:ext>
              </a:extLst>
            </p:cNvPr>
            <p:cNvSpPr/>
            <p:nvPr/>
          </p:nvSpPr>
          <p:spPr bwMode="gray">
            <a:xfrm>
              <a:off x="6190308" y="3554036"/>
              <a:ext cx="1380744" cy="1381462"/>
            </a:xfrm>
            <a:prstGeom prst="ellipse">
              <a:avLst/>
            </a:prstGeom>
            <a:solidFill>
              <a:schemeClr val="tx1">
                <a:lumMod val="25000"/>
                <a:lumOff val="75000"/>
                <a:alpha val="33725"/>
              </a:schemeClr>
            </a:solidFill>
            <a:ln w="1270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F1632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Получение ученичества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F1632">
                    <a:lumMod val="75000"/>
                    <a:lumOff val="25000"/>
                  </a:srgbClr>
                </a:solidFill>
                <a:effectLst/>
                <a:uLnTx/>
                <a:uFillTx/>
                <a:latin typeface="Citi Sans Text"/>
                <a:ea typeface="STKaiti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43D792C-3C10-9C7F-5948-0CC8B265753C}"/>
                </a:ext>
              </a:extLst>
            </p:cNvPr>
            <p:cNvSpPr/>
            <p:nvPr/>
          </p:nvSpPr>
          <p:spPr bwMode="gray">
            <a:xfrm>
              <a:off x="6164604" y="2515980"/>
              <a:ext cx="1005840" cy="100414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34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A4ACAF">
                      <a:lumMod val="75000"/>
                    </a:srgbClr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 31%</a:t>
              </a: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A4ACAF">
                      <a:lumMod val="75000"/>
                    </a:srgbClr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вакансий требуют межличностных навыков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F1632"/>
                </a:solidFill>
                <a:effectLst/>
                <a:uLnTx/>
                <a:uFillTx/>
                <a:latin typeface="Citi Sans Text"/>
                <a:ea typeface="STKaiti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243D7C8-F41E-D86D-91B0-AEF2FF35D279}"/>
                </a:ext>
              </a:extLst>
            </p:cNvPr>
            <p:cNvSpPr/>
            <p:nvPr/>
          </p:nvSpPr>
          <p:spPr bwMode="gray">
            <a:xfrm>
              <a:off x="7203563" y="4513499"/>
              <a:ext cx="1380744" cy="138146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34000"/>
              </a:schemeClr>
            </a:solidFill>
            <a:ln w="12700" cap="flat" cmpd="sng" algn="ctr">
              <a:solidFill>
                <a:srgbClr val="73C2F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73C2FC"/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Цифровая грамотность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73C2FC"/>
                </a:solidFill>
                <a:effectLst/>
                <a:uLnTx/>
                <a:uFillTx/>
                <a:latin typeface="Citi Sans Text"/>
                <a:ea typeface="STKaiti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86835EE-DBCF-9123-1FD8-40DBD67BFFF1}"/>
                </a:ext>
              </a:extLst>
            </p:cNvPr>
            <p:cNvSpPr/>
            <p:nvPr/>
          </p:nvSpPr>
          <p:spPr bwMode="gray">
            <a:xfrm>
              <a:off x="6252621" y="4681058"/>
              <a:ext cx="1030374" cy="10360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34000"/>
              </a:schemeClr>
            </a:solidFill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50%</a:t>
              </a: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вакансий требуют работы в команде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F1632"/>
                </a:solidFill>
                <a:effectLst/>
                <a:uLnTx/>
                <a:uFillTx/>
                <a:latin typeface="Citi Sans Text"/>
                <a:ea typeface="STKaiti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FEB775-756B-B9D7-015E-79D9892E3A85}"/>
                </a:ext>
              </a:extLst>
            </p:cNvPr>
            <p:cNvSpPr/>
            <p:nvPr/>
          </p:nvSpPr>
          <p:spPr bwMode="gray">
            <a:xfrm>
              <a:off x="8534473" y="4689945"/>
              <a:ext cx="1028570" cy="10360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55BE3"/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Адаптивность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255BE3"/>
                </a:solidFill>
                <a:effectLst/>
                <a:uLnTx/>
                <a:uFillTx/>
                <a:latin typeface="Citi Sans Text"/>
                <a:ea typeface="STKaiti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3514DA7-F7B8-9217-81D7-0568493A6CA8}"/>
                </a:ext>
              </a:extLst>
            </p:cNvPr>
            <p:cNvSpPr/>
            <p:nvPr/>
          </p:nvSpPr>
          <p:spPr bwMode="gray">
            <a:xfrm>
              <a:off x="8241467" y="3831871"/>
              <a:ext cx="1028570" cy="1036097"/>
            </a:xfrm>
            <a:prstGeom prst="ellipse">
              <a:avLst/>
            </a:prstGeom>
            <a:solidFill>
              <a:schemeClr val="bg2">
                <a:alpha val="34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A4ACAF">
                      <a:lumMod val="75000"/>
                    </a:srgbClr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60%</a:t>
              </a: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00" kern="0" dirty="0">
                  <a:solidFill>
                    <a:srgbClr val="0F1632"/>
                  </a:solidFill>
                </a:rPr>
                <a:t> </a:t>
              </a:r>
              <a:r>
                <a:rPr kumimoji="0" lang="ru-RU" sz="1000" b="0" i="0" u="none" strike="noStrike" kern="0" cap="none" spc="0" normalizeH="0" baseline="3000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Увеличение числа кандидатов в колледжи США</a:t>
              </a:r>
              <a:endParaRPr kumimoji="0" lang="en-GB" sz="1000" b="0" i="0" u="none" strike="noStrike" kern="0" cap="none" spc="0" normalizeH="0" baseline="30000" noProof="0" dirty="0">
                <a:ln>
                  <a:noFill/>
                </a:ln>
                <a:solidFill>
                  <a:srgbClr val="0F1632"/>
                </a:solidFill>
                <a:effectLst/>
                <a:uLnTx/>
                <a:uFillTx/>
                <a:latin typeface="Citi Sans Text"/>
                <a:ea typeface="STKaiti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BB010B-7DE7-3966-B8E4-566CF703E988}"/>
                </a:ext>
              </a:extLst>
            </p:cNvPr>
            <p:cNvSpPr/>
            <p:nvPr/>
          </p:nvSpPr>
          <p:spPr bwMode="gray">
            <a:xfrm>
              <a:off x="7380001" y="3611886"/>
              <a:ext cx="1030374" cy="10360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rgbClr val="0F1632">
                  <a:lumMod val="75000"/>
                  <a:lumOff val="2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F163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Креативность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F1632"/>
                </a:solidFill>
                <a:effectLst/>
                <a:uLnTx/>
                <a:uFillTx/>
                <a:latin typeface="Citi Sans Text"/>
                <a:ea typeface="STKaiti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A88B30B-B70F-4A09-A9DE-2B4D259BE566}"/>
                </a:ext>
              </a:extLst>
            </p:cNvPr>
            <p:cNvSpPr/>
            <p:nvPr/>
          </p:nvSpPr>
          <p:spPr bwMode="gray">
            <a:xfrm>
              <a:off x="5227562" y="3965082"/>
              <a:ext cx="1218336" cy="11493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rgbClr val="245BE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245BE2"/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Межличностные навыки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245BE2"/>
                </a:solidFill>
                <a:effectLst/>
                <a:uLnTx/>
                <a:uFillTx/>
                <a:latin typeface="Citi Sans Text"/>
                <a:ea typeface="STKaiti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7100892-FE08-D9C3-2BD1-FC5914104581}"/>
                </a:ext>
              </a:extLst>
            </p:cNvPr>
            <p:cNvSpPr/>
            <p:nvPr/>
          </p:nvSpPr>
          <p:spPr bwMode="gray">
            <a:xfrm>
              <a:off x="8053291" y="2660251"/>
              <a:ext cx="1216745" cy="138146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34000"/>
              </a:schemeClr>
            </a:solidFill>
            <a:ln w="12700" cap="flat" cmpd="sng" algn="ctr">
              <a:solidFill>
                <a:srgbClr val="73C2F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572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73C2FC"/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Культура экспериментов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F1632"/>
                </a:solidFill>
                <a:effectLst/>
                <a:uLnTx/>
                <a:uFillTx/>
                <a:latin typeface="Citi Sans Text"/>
                <a:ea typeface="STKaiti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3FBD2A0-62FD-4ACA-770F-8436134FFDAF}"/>
                </a:ext>
              </a:extLst>
            </p:cNvPr>
            <p:cNvSpPr/>
            <p:nvPr/>
          </p:nvSpPr>
          <p:spPr bwMode="gray">
            <a:xfrm>
              <a:off x="5415525" y="2987039"/>
              <a:ext cx="1030374" cy="1036097"/>
            </a:xfrm>
            <a:prstGeom prst="ellipse">
              <a:avLst/>
            </a:prstGeom>
            <a:solidFill>
              <a:schemeClr val="tx1">
                <a:lumMod val="10000"/>
                <a:lumOff val="90000"/>
                <a:alpha val="34000"/>
              </a:schemeClr>
            </a:solidFill>
            <a:ln w="12700" cap="flat" cmpd="sng" algn="ctr">
              <a:solidFill>
                <a:srgbClr val="0F16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F1632"/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Лидерство</a:t>
              </a:r>
              <a:endPara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F1632"/>
                </a:solidFill>
                <a:effectLst/>
                <a:uLnTx/>
                <a:uFillTx/>
                <a:latin typeface="Citi Sans Text"/>
                <a:ea typeface="STKaiti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4E1BB81-AE0B-C002-98C1-A37F76BBA0EA}"/>
                </a:ext>
              </a:extLst>
            </p:cNvPr>
            <p:cNvSpPr/>
            <p:nvPr/>
          </p:nvSpPr>
          <p:spPr bwMode="gray">
            <a:xfrm>
              <a:off x="7047451" y="2748138"/>
              <a:ext cx="1028570" cy="10360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33725"/>
              </a:schemeClr>
            </a:solidFill>
            <a:ln w="12700" cap="flat" cmpd="sng" algn="ctr">
              <a:solidFill>
                <a:schemeClr val="accent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F1632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iti Sans Text"/>
                  <a:ea typeface="STKaiti"/>
                  <a:cs typeface="+mn-cs"/>
                </a:rPr>
                <a:t>Переговоры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F1632">
                    <a:lumMod val="75000"/>
                    <a:lumOff val="25000"/>
                  </a:srgbClr>
                </a:solidFill>
                <a:effectLst/>
                <a:uLnTx/>
                <a:uFillTx/>
                <a:latin typeface="Citi Sans Text"/>
                <a:ea typeface="STKaiti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865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4A04D68-C81E-D28C-A9AC-A01549E0668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273050" y="224563"/>
            <a:ext cx="9632950" cy="720000"/>
          </a:xfrm>
        </p:spPr>
        <p:txBody>
          <a:bodyPr anchor="t"/>
          <a:lstStyle/>
          <a:p>
            <a:r>
              <a:rPr lang="ru-RU" dirty="0"/>
              <a:t>Подготовка к переходу: что машины не могут освоить</a:t>
            </a:r>
            <a:r>
              <a:rPr lang="en-US" dirty="0"/>
              <a:t> 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328A942-C57D-FF32-3FD4-BE2E4392A8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273051" y="6605349"/>
            <a:ext cx="8145493" cy="123111"/>
          </a:xfrm>
        </p:spPr>
        <p:txBody>
          <a:bodyPr>
            <a:spAutoFit/>
          </a:bodyPr>
          <a:lstStyle/>
          <a:p>
            <a:r>
              <a:rPr lang="ru-RU" noProof="0" dirty="0"/>
              <a:t>Источник: Отчёт </a:t>
            </a:r>
            <a:r>
              <a:rPr lang="en-US" noProof="0" dirty="0"/>
              <a:t>Citi GPS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11CC160-CD96-E798-F628-D914A5B257C8}"/>
              </a:ext>
            </a:extLst>
          </p:cNvPr>
          <p:cNvSpPr txBox="1"/>
          <p:nvPr/>
        </p:nvSpPr>
        <p:spPr>
          <a:xfrm>
            <a:off x="261257" y="626698"/>
            <a:ext cx="5257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/>
                </a:solidFill>
              </a:rPr>
              <a:t>Как нам подготовиться к переходу к ИИ</a:t>
            </a:r>
            <a:r>
              <a:rPr lang="en-US" sz="1100" b="1" dirty="0">
                <a:solidFill>
                  <a:schemeClr val="accent1"/>
                </a:solidFill>
              </a:rPr>
              <a:t>?</a:t>
            </a:r>
            <a:endParaRPr lang="en-GB" sz="1100" b="1" dirty="0">
              <a:solidFill>
                <a:schemeClr val="accent1"/>
              </a:solidFill>
            </a:endParaRPr>
          </a:p>
        </p:txBody>
      </p:sp>
      <p:sp>
        <p:nvSpPr>
          <p:cNvPr id="80" name="Content Placeholder 17">
            <a:extLst>
              <a:ext uri="{FF2B5EF4-FFF2-40B4-BE49-F238E27FC236}">
                <a16:creationId xmlns:a16="http://schemas.microsoft.com/office/drawing/2014/main" id="{F725DE68-9A96-EB62-AA7A-972E578D27C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37505" y="3835878"/>
            <a:ext cx="9217025" cy="287005"/>
          </a:xfrm>
          <a:prstGeom prst="roundRect">
            <a:avLst>
              <a:gd name="adj" fmla="val 61470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Сердечные навыки, такие как общение, эмоциональный интеллект, эмпатия, по-прежнему считаются ключевыми навыками</a:t>
            </a:r>
            <a:r>
              <a:rPr lang="en-US" sz="1100" dirty="0"/>
              <a:t> </a:t>
            </a:r>
          </a:p>
          <a:p>
            <a:pPr>
              <a:spcBef>
                <a:spcPts val="0"/>
              </a:spcBef>
            </a:pPr>
            <a:r>
              <a:rPr lang="ru-RU" sz="900" b="0" dirty="0">
                <a:solidFill>
                  <a:schemeClr val="accent3"/>
                </a:solidFill>
              </a:rPr>
              <a:t>(Упоминания различных навыков1, в % от общего числа опрошенных на вопрос «Какие рабочие навыки, по вашему мнению, будут наиболее важными или ценными по мере дальнейшего развития ИИ?»)</a:t>
            </a:r>
            <a:endParaRPr lang="en-GB" sz="900" b="0" dirty="0">
              <a:solidFill>
                <a:schemeClr val="accent3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0D6609-0F88-73B8-3EDF-42C2E010B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48361"/>
              </p:ext>
            </p:extLst>
          </p:nvPr>
        </p:nvGraphicFramePr>
        <p:xfrm>
          <a:off x="335628" y="992712"/>
          <a:ext cx="9359900" cy="286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775">
                  <a:extLst>
                    <a:ext uri="{9D8B030D-6E8A-4147-A177-3AD203B41FA5}">
                      <a16:colId xmlns:a16="http://schemas.microsoft.com/office/drawing/2014/main" val="312860095"/>
                    </a:ext>
                  </a:extLst>
                </a:gridCol>
                <a:gridCol w="7604125">
                  <a:extLst>
                    <a:ext uri="{9D8B030D-6E8A-4147-A177-3AD203B41FA5}">
                      <a16:colId xmlns:a16="http://schemas.microsoft.com/office/drawing/2014/main" val="1696488513"/>
                    </a:ext>
                  </a:extLst>
                </a:gridCol>
              </a:tblGrid>
              <a:tr h="915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iti Sans Text" pitchFamily="2" charset="0"/>
                          <a:ea typeface="Calibri" panose="020F0502020204030204" pitchFamily="34" charset="0"/>
                          <a:cs typeface="+mn-cs"/>
                        </a:rPr>
                        <a:t>Компании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iti Sans Text" pitchFamily="2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822960" marR="9144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255BE3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Обучение – подготовка, переподготовка</a:t>
                      </a:r>
                    </a:p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255BE3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Принятие и расширение культуры обучения в культуру экспериментов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iti Sans Text" pitchFamily="2" charset="0"/>
                      </a:endParaRPr>
                    </a:p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255BE3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Если способность адаптироваться является основным передаваемым навыком, то при наборе сотрудников можно сосредоточиться на способностях и затем обучать конкретным навыкам</a:t>
                      </a:r>
                    </a:p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255BE3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Обучение лидерству может оказать положительный эффект на всю организацию</a:t>
                      </a:r>
                    </a:p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255BE3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Роли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HR</a:t>
                      </a:r>
                    </a:p>
                  </a:txBody>
                  <a:tcPr marL="45720" marR="9144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549358"/>
                  </a:ext>
                </a:extLst>
              </a:tr>
              <a:tr h="9154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iti Sans Text" pitchFamily="2" charset="0"/>
                          <a:ea typeface="+mn-ea"/>
                          <a:cs typeface="+mn-cs"/>
                        </a:rPr>
                        <a:t>Образование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Citi Sans Text" pitchFamily="2" charset="0"/>
                      </a:endParaRPr>
                    </a:p>
                  </a:txBody>
                  <a:tcPr marL="822960" marR="9144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Цифровая грамотность и навыки являются основополагающими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iti Sans Text" pitchFamily="2" charset="0"/>
                      </a:endParaRPr>
                    </a:p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Учебные планы должны измениться и включать обучение таким навыкам, как устойчивость и благополучие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iti Sans Text" pitchFamily="2" charset="0"/>
                      </a:endParaRPr>
                    </a:p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Необходимы более качественные оценки неинтеллектуальных навыков</a:t>
                      </a:r>
                    </a:p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Университетам нужно принимать и преподавать устойчивые навыки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iti Sans Text" pitchFamily="2" charset="0"/>
                      </a:endParaRPr>
                    </a:p>
                  </a:txBody>
                  <a:tcPr marL="45720" marR="9144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72434"/>
                  </a:ext>
                </a:extLst>
              </a:tr>
              <a:tr h="915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iti Sans Text" pitchFamily="2" charset="0"/>
                          <a:ea typeface="+mn-ea"/>
                          <a:cs typeface="+mn-cs"/>
                        </a:rPr>
                        <a:t>Политика</a:t>
                      </a:r>
                      <a:endParaRPr kumimoji="0" lang="en-IN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iti Sans Text" pitchFamily="2" charset="0"/>
                        <a:ea typeface="+mn-ea"/>
                        <a:cs typeface="+mn-cs"/>
                      </a:endParaRPr>
                    </a:p>
                  </a:txBody>
                  <a:tcPr marL="822960" marR="9144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Политики играют важную роль в изменении образовательной программы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iti Sans Text" pitchFamily="2" charset="0"/>
                      </a:endParaRPr>
                    </a:p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Образование должно быть доступным для людей на протяжении всей жизни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iti Sans Text" pitchFamily="2" charset="0"/>
                      </a:endParaRPr>
                    </a:p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Если неквалифицированные рабочие места будут набирать популярность, политики могут сделать эти должности более привлекательными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iti Sans Text" pitchFamily="2" charset="0"/>
                      </a:endParaRPr>
                    </a:p>
                    <a:p>
                      <a:pPr marL="144000" lvl="2" indent="-1440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Citi Sans Text" pitchFamily="2" charset="0"/>
                        <a:buChar char="•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Citi Sans Text" pitchFamily="2" charset="0"/>
                        </a:rPr>
                        <a:t>Пересмотреть роль труда в обществе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Citi Sans Text" pitchFamily="2" charset="0"/>
                      </a:endParaRPr>
                    </a:p>
                  </a:txBody>
                  <a:tcPr marL="45720" marR="9144" marT="9144" marB="914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752547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30DCDA9-D486-A776-7424-90A72D2DA4FF}"/>
              </a:ext>
            </a:extLst>
          </p:cNvPr>
          <p:cNvGrpSpPr/>
          <p:nvPr/>
        </p:nvGrpSpPr>
        <p:grpSpPr>
          <a:xfrm>
            <a:off x="410395" y="2040767"/>
            <a:ext cx="706495" cy="623440"/>
            <a:chOff x="3971032" y="5218529"/>
            <a:chExt cx="737653" cy="650936"/>
          </a:xfrm>
          <a:solidFill>
            <a:schemeClr val="bg1"/>
          </a:solidFill>
        </p:grpSpPr>
        <p:pic>
          <p:nvPicPr>
            <p:cNvPr id="10" name="Graphic 9" descr="Graduation cap with solid fill">
              <a:extLst>
                <a:ext uri="{FF2B5EF4-FFF2-40B4-BE49-F238E27FC236}">
                  <a16:creationId xmlns:a16="http://schemas.microsoft.com/office/drawing/2014/main" id="{989D1897-53A4-9167-CAA9-1093A8321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55445" y="5218529"/>
              <a:ext cx="368827" cy="368827"/>
            </a:xfrm>
            <a:prstGeom prst="rect">
              <a:avLst/>
            </a:prstGeom>
          </p:spPr>
        </p:pic>
        <p:pic>
          <p:nvPicPr>
            <p:cNvPr id="14" name="Graphic 13" descr="Classroom with solid fill">
              <a:extLst>
                <a:ext uri="{FF2B5EF4-FFF2-40B4-BE49-F238E27FC236}">
                  <a16:creationId xmlns:a16="http://schemas.microsoft.com/office/drawing/2014/main" id="{76AF5373-0A92-E69C-7792-6B0933941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39858" y="5500638"/>
              <a:ext cx="368827" cy="368827"/>
            </a:xfrm>
            <a:prstGeom prst="rect">
              <a:avLst/>
            </a:prstGeom>
          </p:spPr>
        </p:pic>
        <p:pic>
          <p:nvPicPr>
            <p:cNvPr id="15" name="Graphic 14" descr="Books with solid fill">
              <a:extLst>
                <a:ext uri="{FF2B5EF4-FFF2-40B4-BE49-F238E27FC236}">
                  <a16:creationId xmlns:a16="http://schemas.microsoft.com/office/drawing/2014/main" id="{63353D02-5C77-F41A-8081-1A9EAB036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71032" y="5500637"/>
              <a:ext cx="368827" cy="36882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58C6D2-6F2A-81E7-6B55-F156A50059E7}"/>
              </a:ext>
            </a:extLst>
          </p:cNvPr>
          <p:cNvGrpSpPr/>
          <p:nvPr/>
        </p:nvGrpSpPr>
        <p:grpSpPr>
          <a:xfrm>
            <a:off x="410393" y="2940354"/>
            <a:ext cx="706499" cy="651878"/>
            <a:chOff x="6744648" y="5188839"/>
            <a:chExt cx="737654" cy="680626"/>
          </a:xfrm>
          <a:solidFill>
            <a:schemeClr val="bg1"/>
          </a:solidFill>
        </p:grpSpPr>
        <p:pic>
          <p:nvPicPr>
            <p:cNvPr id="17" name="Graphic 16" descr="Blackboard with solid fill">
              <a:extLst>
                <a:ext uri="{FF2B5EF4-FFF2-40B4-BE49-F238E27FC236}">
                  <a16:creationId xmlns:a16="http://schemas.microsoft.com/office/drawing/2014/main" id="{A175F9A7-2729-29FA-B349-4F2344EF1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744648" y="5500638"/>
              <a:ext cx="368827" cy="368827"/>
            </a:xfrm>
            <a:prstGeom prst="rect">
              <a:avLst/>
            </a:prstGeom>
          </p:spPr>
        </p:pic>
        <p:pic>
          <p:nvPicPr>
            <p:cNvPr id="18" name="Graphic 17" descr="Bank with solid fill">
              <a:extLst>
                <a:ext uri="{FF2B5EF4-FFF2-40B4-BE49-F238E27FC236}">
                  <a16:creationId xmlns:a16="http://schemas.microsoft.com/office/drawing/2014/main" id="{06AD4F13-449A-3071-03A7-EF5A30BEB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918101" y="5188839"/>
              <a:ext cx="368827" cy="368827"/>
            </a:xfrm>
            <a:prstGeom prst="rect">
              <a:avLst/>
            </a:prstGeom>
          </p:spPr>
        </p:pic>
        <p:pic>
          <p:nvPicPr>
            <p:cNvPr id="19" name="Graphic 18" descr="Scales of justice with solid fill">
              <a:extLst>
                <a:ext uri="{FF2B5EF4-FFF2-40B4-BE49-F238E27FC236}">
                  <a16:creationId xmlns:a16="http://schemas.microsoft.com/office/drawing/2014/main" id="{62462CEE-8D75-0A12-A5EF-6E88263F9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113475" y="5500638"/>
              <a:ext cx="368827" cy="36882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5530A4-9204-CEEB-51DD-EF425CDC6B37}"/>
              </a:ext>
            </a:extLst>
          </p:cNvPr>
          <p:cNvGrpSpPr/>
          <p:nvPr/>
        </p:nvGrpSpPr>
        <p:grpSpPr>
          <a:xfrm>
            <a:off x="410393" y="1133228"/>
            <a:ext cx="706499" cy="631391"/>
            <a:chOff x="5363320" y="5188839"/>
            <a:chExt cx="737654" cy="659238"/>
          </a:xfrm>
          <a:solidFill>
            <a:schemeClr val="bg1"/>
          </a:solidFill>
        </p:grpSpPr>
        <p:pic>
          <p:nvPicPr>
            <p:cNvPr id="21" name="Graphic 20" descr="Connections with solid fill">
              <a:extLst>
                <a:ext uri="{FF2B5EF4-FFF2-40B4-BE49-F238E27FC236}">
                  <a16:creationId xmlns:a16="http://schemas.microsoft.com/office/drawing/2014/main" id="{7F774640-ACE5-65AB-E4ED-C7356768E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536773" y="5188839"/>
              <a:ext cx="368827" cy="368827"/>
            </a:xfrm>
            <a:prstGeom prst="rect">
              <a:avLst/>
            </a:prstGeom>
          </p:spPr>
        </p:pic>
        <p:pic>
          <p:nvPicPr>
            <p:cNvPr id="22" name="Graphic 21" descr="Group success with solid fill">
              <a:extLst>
                <a:ext uri="{FF2B5EF4-FFF2-40B4-BE49-F238E27FC236}">
                  <a16:creationId xmlns:a16="http://schemas.microsoft.com/office/drawing/2014/main" id="{734B2B83-FBA8-18EF-2B1E-AD6FBB665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732147" y="5479250"/>
              <a:ext cx="368827" cy="368827"/>
            </a:xfrm>
            <a:prstGeom prst="rect">
              <a:avLst/>
            </a:prstGeom>
          </p:spPr>
        </p:pic>
        <p:pic>
          <p:nvPicPr>
            <p:cNvPr id="23" name="Graphic 22" descr="Hierarchy with solid fill">
              <a:extLst>
                <a:ext uri="{FF2B5EF4-FFF2-40B4-BE49-F238E27FC236}">
                  <a16:creationId xmlns:a16="http://schemas.microsoft.com/office/drawing/2014/main" id="{210ECCE4-DE4E-E087-CAA5-7F960A941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363320" y="5479249"/>
              <a:ext cx="368827" cy="368827"/>
            </a:xfrm>
            <a:prstGeom prst="rect">
              <a:avLst/>
            </a:prstGeom>
          </p:spPr>
        </p:pic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65FC9A9-7A9B-4BDC-EF58-4E5B0C418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97363"/>
              </p:ext>
            </p:extLst>
          </p:nvPr>
        </p:nvGraphicFramePr>
        <p:xfrm>
          <a:off x="273051" y="4283420"/>
          <a:ext cx="9359901" cy="225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656">
                  <a:extLst>
                    <a:ext uri="{9D8B030D-6E8A-4147-A177-3AD203B41FA5}">
                      <a16:colId xmlns:a16="http://schemas.microsoft.com/office/drawing/2014/main" val="3599951121"/>
                    </a:ext>
                  </a:extLst>
                </a:gridCol>
                <a:gridCol w="1798734">
                  <a:extLst>
                    <a:ext uri="{9D8B030D-6E8A-4147-A177-3AD203B41FA5}">
                      <a16:colId xmlns:a16="http://schemas.microsoft.com/office/drawing/2014/main" val="3013051322"/>
                    </a:ext>
                  </a:extLst>
                </a:gridCol>
                <a:gridCol w="807656">
                  <a:extLst>
                    <a:ext uri="{9D8B030D-6E8A-4147-A177-3AD203B41FA5}">
                      <a16:colId xmlns:a16="http://schemas.microsoft.com/office/drawing/2014/main" val="519254969"/>
                    </a:ext>
                  </a:extLst>
                </a:gridCol>
                <a:gridCol w="1744835">
                  <a:extLst>
                    <a:ext uri="{9D8B030D-6E8A-4147-A177-3AD203B41FA5}">
                      <a16:colId xmlns:a16="http://schemas.microsoft.com/office/drawing/2014/main" val="1940185562"/>
                    </a:ext>
                  </a:extLst>
                </a:gridCol>
                <a:gridCol w="807656">
                  <a:extLst>
                    <a:ext uri="{9D8B030D-6E8A-4147-A177-3AD203B41FA5}">
                      <a16:colId xmlns:a16="http://schemas.microsoft.com/office/drawing/2014/main" val="2633343598"/>
                    </a:ext>
                  </a:extLst>
                </a:gridCol>
                <a:gridCol w="1292854">
                  <a:extLst>
                    <a:ext uri="{9D8B030D-6E8A-4147-A177-3AD203B41FA5}">
                      <a16:colId xmlns:a16="http://schemas.microsoft.com/office/drawing/2014/main" val="2999667846"/>
                    </a:ext>
                  </a:extLst>
                </a:gridCol>
                <a:gridCol w="807656">
                  <a:extLst>
                    <a:ext uri="{9D8B030D-6E8A-4147-A177-3AD203B41FA5}">
                      <a16:colId xmlns:a16="http://schemas.microsoft.com/office/drawing/2014/main" val="2891664329"/>
                    </a:ext>
                  </a:extLst>
                </a:gridCol>
                <a:gridCol w="1292854">
                  <a:extLst>
                    <a:ext uri="{9D8B030D-6E8A-4147-A177-3AD203B41FA5}">
                      <a16:colId xmlns:a16="http://schemas.microsoft.com/office/drawing/2014/main" val="3418735436"/>
                    </a:ext>
                  </a:extLst>
                </a:gridCol>
              </a:tblGrid>
              <a:tr h="45154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       </a:t>
                      </a: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64%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n-lt"/>
                        </a:rPr>
                        <a:t>Коммуникация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57% </a:t>
                      </a:r>
                    </a:p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n-lt"/>
                        </a:rPr>
                        <a:t>Эмоциональный интеллект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latin typeface="+mn-lt"/>
                        </a:rPr>
                        <a:t>54% </a:t>
                      </a:r>
                    </a:p>
                    <a:p>
                      <a:r>
                        <a:rPr lang="ru-RU" sz="900" b="0" dirty="0">
                          <a:solidFill>
                            <a:schemeClr val="accent2"/>
                          </a:solidFill>
                          <a:latin typeface="+mn-lt"/>
                        </a:rPr>
                        <a:t>Грамотность</a:t>
                      </a:r>
                      <a:endParaRPr lang="en-GB" sz="9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latin typeface="+mn-lt"/>
                        </a:rPr>
                        <a:t>54% </a:t>
                      </a:r>
                    </a:p>
                    <a:p>
                      <a:r>
                        <a:rPr lang="ru-RU" sz="900" b="0" dirty="0">
                          <a:solidFill>
                            <a:schemeClr val="accent2"/>
                          </a:solidFill>
                          <a:latin typeface="+mn-lt"/>
                        </a:rPr>
                        <a:t>Эмпатия</a:t>
                      </a:r>
                      <a:endParaRPr lang="en-GB" sz="9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106709"/>
                  </a:ext>
                </a:extLst>
              </a:tr>
              <a:tr h="451545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46% </a:t>
                      </a:r>
                      <a:b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900" dirty="0">
                          <a:solidFill>
                            <a:schemeClr val="tx1"/>
                          </a:solidFill>
                          <a:latin typeface="+mn-lt"/>
                        </a:rPr>
                        <a:t>Критическое мышление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43%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+mn-lt"/>
                        </a:rPr>
                        <a:t>Сотрудничество человек с человеком (H2H)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latin typeface="+mn-lt"/>
                        </a:rPr>
                        <a:t>43% </a:t>
                      </a:r>
                    </a:p>
                    <a:p>
                      <a:r>
                        <a:rPr lang="ru-RU" sz="900" dirty="0">
                          <a:solidFill>
                            <a:schemeClr val="accent2"/>
                          </a:solidFill>
                          <a:latin typeface="+mn-lt"/>
                        </a:rPr>
                        <a:t>Решение проблем</a:t>
                      </a:r>
                      <a:endParaRPr lang="en-GB" sz="9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latin typeface="+mn-lt"/>
                        </a:rPr>
                        <a:t>39% </a:t>
                      </a:r>
                    </a:p>
                    <a:p>
                      <a:r>
                        <a:rPr lang="ru-RU" sz="900" dirty="0">
                          <a:solidFill>
                            <a:schemeClr val="accent2"/>
                          </a:solidFill>
                          <a:latin typeface="+mn-lt"/>
                        </a:rPr>
                        <a:t>Креативность</a:t>
                      </a:r>
                      <a:endParaRPr lang="en-GB" sz="9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800506"/>
                  </a:ext>
                </a:extLst>
              </a:tr>
              <a:tr h="451545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32% </a:t>
                      </a:r>
                      <a:b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+mn-lt"/>
                        </a:rPr>
                        <a:t>Адаптивность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32% 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+mn-lt"/>
                        </a:rPr>
                        <a:t>Лидерство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latin typeface="+mn-lt"/>
                        </a:rPr>
                        <a:t>25% </a:t>
                      </a:r>
                    </a:p>
                    <a:p>
                      <a:r>
                        <a:rPr lang="ru-RU" sz="900" dirty="0">
                          <a:solidFill>
                            <a:schemeClr val="accent2"/>
                          </a:solidFill>
                          <a:latin typeface="+mn-lt"/>
                        </a:rPr>
                        <a:t>Ловкость</a:t>
                      </a:r>
                      <a:endParaRPr lang="en-GB" sz="9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latin typeface="+mn-lt"/>
                        </a:rPr>
                        <a:t>25%</a:t>
                      </a:r>
                    </a:p>
                    <a:p>
                      <a:r>
                        <a:rPr lang="ru-RU" sz="900" dirty="0">
                          <a:solidFill>
                            <a:schemeClr val="accent2"/>
                          </a:solidFill>
                          <a:latin typeface="+mn-lt"/>
                        </a:rPr>
                        <a:t>Способность к обучению</a:t>
                      </a:r>
                      <a:endParaRPr lang="en-GB" sz="9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341331"/>
                  </a:ext>
                </a:extLst>
              </a:tr>
              <a:tr h="451545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21% </a:t>
                      </a:r>
                      <a:b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900" dirty="0">
                          <a:solidFill>
                            <a:schemeClr val="tx1"/>
                          </a:solidFill>
                          <a:latin typeface="+mn-lt"/>
                        </a:rPr>
                        <a:t>Устойчивость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21% 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+mn-lt"/>
                        </a:rPr>
                        <a:t>Перспектива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latin typeface="+mn-lt"/>
                        </a:rPr>
                        <a:t>11%</a:t>
                      </a:r>
                    </a:p>
                    <a:p>
                      <a:r>
                        <a:rPr lang="ru-RU" sz="900" dirty="0">
                          <a:solidFill>
                            <a:schemeClr val="accent2"/>
                          </a:solidFill>
                          <a:latin typeface="+mn-lt"/>
                        </a:rPr>
                        <a:t>Сотрудничество человек с машиной (H2M)</a:t>
                      </a:r>
                      <a:endParaRPr lang="en-GB" sz="9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latin typeface="+mn-lt"/>
                        </a:rPr>
                        <a:t>11% </a:t>
                      </a:r>
                    </a:p>
                    <a:p>
                      <a:r>
                        <a:rPr lang="ru-RU" sz="900" dirty="0">
                          <a:solidFill>
                            <a:schemeClr val="accent2"/>
                          </a:solidFill>
                          <a:latin typeface="+mn-lt"/>
                        </a:rPr>
                        <a:t>Этика</a:t>
                      </a:r>
                      <a:endParaRPr lang="en-GB" sz="9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977017"/>
                  </a:ext>
                </a:extLst>
              </a:tr>
              <a:tr h="451545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  <a:b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9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+mn-lt"/>
                        </a:rPr>
                        <a:t>Предпринимательство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+mn-lt"/>
                        </a:rPr>
                        <a:t>7%</a:t>
                      </a:r>
                    </a:p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+mn-lt"/>
                        </a:rPr>
                        <a:t>Самосознание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0"/>
                        </a:spcBef>
                      </a:pPr>
                      <a:r>
                        <a:rPr lang="en-US" sz="1050" b="1" dirty="0">
                          <a:solidFill>
                            <a:schemeClr val="accent2"/>
                          </a:solidFill>
                          <a:latin typeface="+mn-lt"/>
                        </a:rPr>
                        <a:t>4% </a:t>
                      </a:r>
                      <a:br>
                        <a:rPr lang="en-US" sz="1050" b="1" dirty="0">
                          <a:solidFill>
                            <a:schemeClr val="accent2"/>
                          </a:solidFill>
                          <a:latin typeface="+mn-lt"/>
                        </a:rPr>
                      </a:br>
                      <a:r>
                        <a:rPr lang="ru-RU" sz="900" dirty="0">
                          <a:solidFill>
                            <a:schemeClr val="accent2"/>
                          </a:solidFill>
                          <a:latin typeface="+mn-lt"/>
                        </a:rPr>
                        <a:t>Организация</a:t>
                      </a:r>
                      <a:endParaRPr lang="en-GB" sz="9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014382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1F6465E4-4EF6-D74D-E451-0D0925C7FF51}"/>
              </a:ext>
            </a:extLst>
          </p:cNvPr>
          <p:cNvGrpSpPr/>
          <p:nvPr/>
        </p:nvGrpSpPr>
        <p:grpSpPr bwMode="gray">
          <a:xfrm>
            <a:off x="3032655" y="4325178"/>
            <a:ext cx="365760" cy="365760"/>
            <a:chOff x="3100389" y="4257147"/>
            <a:chExt cx="365760" cy="365760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0EE0BCE-1816-A762-7BDB-DA5F51616F2E}"/>
                </a:ext>
              </a:extLst>
            </p:cNvPr>
            <p:cNvSpPr/>
            <p:nvPr/>
          </p:nvSpPr>
          <p:spPr bwMode="gray">
            <a:xfrm>
              <a:off x="3100389" y="4257147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8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iti Sans Text"/>
                <a:ea typeface="STKaiti"/>
                <a:cs typeface="Arial" pitchFamily="34" charset="0"/>
              </a:endParaRPr>
            </a:p>
          </p:txBody>
        </p:sp>
        <p:pic>
          <p:nvPicPr>
            <p:cNvPr id="30" name="Graphic 29" descr="Heart outline">
              <a:extLst>
                <a:ext uri="{FF2B5EF4-FFF2-40B4-BE49-F238E27FC236}">
                  <a16:creationId xmlns:a16="http://schemas.microsoft.com/office/drawing/2014/main" id="{CB885C3F-D739-6F05-0866-037BD5D4E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 bwMode="gray">
            <a:xfrm>
              <a:off x="3159825" y="4316583"/>
              <a:ext cx="246888" cy="24688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E5ABD9-B493-C3A6-6175-6AB8A573B88D}"/>
              </a:ext>
            </a:extLst>
          </p:cNvPr>
          <p:cNvGrpSpPr/>
          <p:nvPr/>
        </p:nvGrpSpPr>
        <p:grpSpPr bwMode="gray">
          <a:xfrm>
            <a:off x="5585146" y="4325178"/>
            <a:ext cx="365760" cy="365760"/>
            <a:chOff x="5652880" y="4257147"/>
            <a:chExt cx="365760" cy="36576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081A13E5-7041-A49E-9265-5C8DA95044AA}"/>
                </a:ext>
              </a:extLst>
            </p:cNvPr>
            <p:cNvSpPr/>
            <p:nvPr/>
          </p:nvSpPr>
          <p:spPr bwMode="gray">
            <a:xfrm>
              <a:off x="5652880" y="4257147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8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iti Sans Text"/>
                <a:ea typeface="STKaiti"/>
                <a:cs typeface="Arial" pitchFamily="34" charset="0"/>
              </a:endParaRPr>
            </a:p>
          </p:txBody>
        </p:sp>
        <p:pic>
          <p:nvPicPr>
            <p:cNvPr id="34" name="Graphic 33" descr="Open book outline">
              <a:extLst>
                <a:ext uri="{FF2B5EF4-FFF2-40B4-BE49-F238E27FC236}">
                  <a16:creationId xmlns:a16="http://schemas.microsoft.com/office/drawing/2014/main" id="{DBFE0222-7613-D6B9-10B1-A1E0C1CE5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 bwMode="gray">
            <a:xfrm>
              <a:off x="5712316" y="4316583"/>
              <a:ext cx="246888" cy="24688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4F5E99-A68D-56FC-4A29-359519F1A153}"/>
              </a:ext>
            </a:extLst>
          </p:cNvPr>
          <p:cNvGrpSpPr/>
          <p:nvPr/>
        </p:nvGrpSpPr>
        <p:grpSpPr bwMode="gray">
          <a:xfrm>
            <a:off x="7685656" y="4325178"/>
            <a:ext cx="365760" cy="365760"/>
            <a:chOff x="7753390" y="4257147"/>
            <a:chExt cx="365760" cy="365760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91CA55C9-F846-93C1-52EE-D4E07D63EE57}"/>
                </a:ext>
              </a:extLst>
            </p:cNvPr>
            <p:cNvSpPr/>
            <p:nvPr/>
          </p:nvSpPr>
          <p:spPr bwMode="gray">
            <a:xfrm>
              <a:off x="7753390" y="4257147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8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iti Sans Text"/>
                <a:ea typeface="STKaiti"/>
                <a:cs typeface="Arial" pitchFamily="34" charset="0"/>
              </a:endParaRPr>
            </a:p>
          </p:txBody>
        </p:sp>
        <p:pic>
          <p:nvPicPr>
            <p:cNvPr id="37" name="Graphic 36" descr="Two Men outline">
              <a:extLst>
                <a:ext uri="{FF2B5EF4-FFF2-40B4-BE49-F238E27FC236}">
                  <a16:creationId xmlns:a16="http://schemas.microsoft.com/office/drawing/2014/main" id="{991893F4-CED7-B757-B566-E3F361B7F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 bwMode="gray">
            <a:xfrm>
              <a:off x="7812826" y="4316583"/>
              <a:ext cx="246888" cy="24688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D85D801-8213-5ACF-AC57-74166AE19F8D}"/>
              </a:ext>
            </a:extLst>
          </p:cNvPr>
          <p:cNvGrpSpPr/>
          <p:nvPr/>
        </p:nvGrpSpPr>
        <p:grpSpPr>
          <a:xfrm>
            <a:off x="426265" y="4766832"/>
            <a:ext cx="7625151" cy="365760"/>
            <a:chOff x="426265" y="4491221"/>
            <a:chExt cx="7625151" cy="365760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2AF10B28-7C15-29F9-E437-6D27647D3566}"/>
                </a:ext>
              </a:extLst>
            </p:cNvPr>
            <p:cNvSpPr/>
            <p:nvPr/>
          </p:nvSpPr>
          <p:spPr bwMode="gray">
            <a:xfrm>
              <a:off x="426265" y="4491221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8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iti Sans Text"/>
                <a:ea typeface="STKaiti"/>
                <a:cs typeface="Arial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CC750F-952D-6F41-48A7-612D41738B05}"/>
                </a:ext>
              </a:extLst>
            </p:cNvPr>
            <p:cNvGrpSpPr/>
            <p:nvPr/>
          </p:nvGrpSpPr>
          <p:grpSpPr bwMode="gray">
            <a:xfrm>
              <a:off x="3032655" y="4491221"/>
              <a:ext cx="365760" cy="365760"/>
              <a:chOff x="3100389" y="4675941"/>
              <a:chExt cx="365760" cy="365760"/>
            </a:xfrm>
          </p:grpSpPr>
          <p:sp>
            <p:nvSpPr>
              <p:cNvPr id="76" name="Freeform 5">
                <a:extLst>
                  <a:ext uri="{FF2B5EF4-FFF2-40B4-BE49-F238E27FC236}">
                    <a16:creationId xmlns:a16="http://schemas.microsoft.com/office/drawing/2014/main" id="{3C01E85C-A9D8-5161-393A-1E104DB54E82}"/>
                  </a:ext>
                </a:extLst>
              </p:cNvPr>
              <p:cNvSpPr/>
              <p:nvPr/>
            </p:nvSpPr>
            <p:spPr bwMode="gray">
              <a:xfrm>
                <a:off x="3100389" y="4675941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77" name="Graphic 76" descr="Transfer outline">
                <a:extLst>
                  <a:ext uri="{FF2B5EF4-FFF2-40B4-BE49-F238E27FC236}">
                    <a16:creationId xmlns:a16="http://schemas.microsoft.com/office/drawing/2014/main" id="{D0809330-2B99-4FA3-77D0-04AB570AF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 bwMode="gray">
              <a:xfrm>
                <a:off x="3159825" y="4735377"/>
                <a:ext cx="246888" cy="24688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8D11C17-AA37-5664-E5BA-DBD6BDFECDD1}"/>
                </a:ext>
              </a:extLst>
            </p:cNvPr>
            <p:cNvGrpSpPr/>
            <p:nvPr/>
          </p:nvGrpSpPr>
          <p:grpSpPr bwMode="gray">
            <a:xfrm>
              <a:off x="7685656" y="4491221"/>
              <a:ext cx="365760" cy="365760"/>
              <a:chOff x="7753390" y="4675941"/>
              <a:chExt cx="365760" cy="365760"/>
            </a:xfrm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F3E28EBF-9912-D782-D88E-AE253EFE69B2}"/>
                  </a:ext>
                </a:extLst>
              </p:cNvPr>
              <p:cNvSpPr/>
              <p:nvPr/>
            </p:nvSpPr>
            <p:spPr bwMode="gray">
              <a:xfrm>
                <a:off x="7753390" y="4675941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75" name="Graphic 74" descr="Palette outline">
                <a:extLst>
                  <a:ext uri="{FF2B5EF4-FFF2-40B4-BE49-F238E27FC236}">
                    <a16:creationId xmlns:a16="http://schemas.microsoft.com/office/drawing/2014/main" id="{F7366F60-D184-8636-22AB-EB5F28194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 bwMode="gray">
              <a:xfrm>
                <a:off x="7812826" y="4735377"/>
                <a:ext cx="246888" cy="246888"/>
              </a:xfrm>
              <a:prstGeom prst="rect">
                <a:avLst/>
              </a:prstGeom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66CD30F-EC24-255B-CAC1-44A3EB702F4D}"/>
                </a:ext>
              </a:extLst>
            </p:cNvPr>
            <p:cNvGrpSpPr/>
            <p:nvPr/>
          </p:nvGrpSpPr>
          <p:grpSpPr bwMode="gray">
            <a:xfrm>
              <a:off x="5585146" y="4491221"/>
              <a:ext cx="365760" cy="365760"/>
              <a:chOff x="5652880" y="4675941"/>
              <a:chExt cx="365760" cy="365760"/>
            </a:xfrm>
          </p:grpSpPr>
          <p:sp>
            <p:nvSpPr>
              <p:cNvPr id="72" name="Freeform 5">
                <a:extLst>
                  <a:ext uri="{FF2B5EF4-FFF2-40B4-BE49-F238E27FC236}">
                    <a16:creationId xmlns:a16="http://schemas.microsoft.com/office/drawing/2014/main" id="{13805E68-6B05-1909-FDB8-F6574160E637}"/>
                  </a:ext>
                </a:extLst>
              </p:cNvPr>
              <p:cNvSpPr/>
              <p:nvPr/>
            </p:nvSpPr>
            <p:spPr bwMode="gray">
              <a:xfrm>
                <a:off x="5652880" y="4675941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73" name="Graphic 72" descr="Maze outline">
                <a:extLst>
                  <a:ext uri="{FF2B5EF4-FFF2-40B4-BE49-F238E27FC236}">
                    <a16:creationId xmlns:a16="http://schemas.microsoft.com/office/drawing/2014/main" id="{EB0693F7-DB1B-EAF8-EC4D-80634D3D3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 bwMode="gray">
              <a:xfrm>
                <a:off x="5712316" y="4735377"/>
                <a:ext cx="246888" cy="246888"/>
              </a:xfrm>
              <a:prstGeom prst="rect">
                <a:avLst/>
              </a:prstGeom>
            </p:spPr>
          </p:pic>
        </p:grpSp>
        <p:pic>
          <p:nvPicPr>
            <p:cNvPr id="71" name="Graphic 70" descr="Head with gears outline">
              <a:extLst>
                <a:ext uri="{FF2B5EF4-FFF2-40B4-BE49-F238E27FC236}">
                  <a16:creationId xmlns:a16="http://schemas.microsoft.com/office/drawing/2014/main" id="{E7F59BE2-F541-1EE7-E474-B22929CAE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 bwMode="gray">
            <a:xfrm>
              <a:off x="485701" y="4550657"/>
              <a:ext cx="246888" cy="246888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3483736-5C26-B890-632D-FF2A1CC5BB22}"/>
              </a:ext>
            </a:extLst>
          </p:cNvPr>
          <p:cNvGrpSpPr/>
          <p:nvPr/>
        </p:nvGrpSpPr>
        <p:grpSpPr bwMode="gray">
          <a:xfrm>
            <a:off x="426265" y="4325178"/>
            <a:ext cx="365760" cy="365760"/>
            <a:chOff x="493999" y="4257147"/>
            <a:chExt cx="365760" cy="365760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B9A26B98-F3EE-9989-5409-BC71C0BFC804}"/>
                </a:ext>
              </a:extLst>
            </p:cNvPr>
            <p:cNvSpPr/>
            <p:nvPr/>
          </p:nvSpPr>
          <p:spPr bwMode="gray">
            <a:xfrm>
              <a:off x="493999" y="4257147"/>
              <a:ext cx="365760" cy="3657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8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iti Sans Text"/>
                <a:ea typeface="STKaiti"/>
                <a:cs typeface="Arial" pitchFamily="34" charset="0"/>
              </a:endParaRPr>
            </a:p>
          </p:txBody>
        </p:sp>
        <p:pic>
          <p:nvPicPr>
            <p:cNvPr id="81" name="Graphic 80" descr="Speech outline">
              <a:extLst>
                <a:ext uri="{FF2B5EF4-FFF2-40B4-BE49-F238E27FC236}">
                  <a16:creationId xmlns:a16="http://schemas.microsoft.com/office/drawing/2014/main" id="{C55BBD76-ACC7-ABAB-6E93-675770B83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 bwMode="gray">
            <a:xfrm>
              <a:off x="553435" y="4316583"/>
              <a:ext cx="246888" cy="246888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3235A25-563A-B7A6-B49B-3427CF8C61C4}"/>
              </a:ext>
            </a:extLst>
          </p:cNvPr>
          <p:cNvGrpSpPr/>
          <p:nvPr/>
        </p:nvGrpSpPr>
        <p:grpSpPr>
          <a:xfrm>
            <a:off x="426265" y="6122274"/>
            <a:ext cx="5524641" cy="365760"/>
            <a:chOff x="426265" y="5747603"/>
            <a:chExt cx="5524641" cy="36576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F3AF152-F247-34E0-214E-36DEBCE2AF38}"/>
                </a:ext>
              </a:extLst>
            </p:cNvPr>
            <p:cNvGrpSpPr/>
            <p:nvPr/>
          </p:nvGrpSpPr>
          <p:grpSpPr bwMode="gray">
            <a:xfrm>
              <a:off x="3032655" y="5747603"/>
              <a:ext cx="365760" cy="365760"/>
              <a:chOff x="3100389" y="5932323"/>
              <a:chExt cx="365760" cy="365760"/>
            </a:xfrm>
          </p:grpSpPr>
          <p:sp>
            <p:nvSpPr>
              <p:cNvPr id="91" name="Freeform 5">
                <a:extLst>
                  <a:ext uri="{FF2B5EF4-FFF2-40B4-BE49-F238E27FC236}">
                    <a16:creationId xmlns:a16="http://schemas.microsoft.com/office/drawing/2014/main" id="{CC27919C-2500-2703-0648-65A82BE1E351}"/>
                  </a:ext>
                </a:extLst>
              </p:cNvPr>
              <p:cNvSpPr/>
              <p:nvPr/>
            </p:nvSpPr>
            <p:spPr bwMode="gray">
              <a:xfrm>
                <a:off x="3100389" y="593232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92" name="Graphic 91" descr="Connections outline">
                <a:extLst>
                  <a:ext uri="{FF2B5EF4-FFF2-40B4-BE49-F238E27FC236}">
                    <a16:creationId xmlns:a16="http://schemas.microsoft.com/office/drawing/2014/main" id="{09A21A8B-65CE-CADB-A32C-3C942526D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5"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tretch>
                <a:fillRect/>
              </a:stretch>
            </p:blipFill>
            <p:spPr bwMode="gray">
              <a:xfrm>
                <a:off x="3159825" y="5991759"/>
                <a:ext cx="246888" cy="246888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0AB1B52-A8D6-CB2B-3BDE-A08A80F162AA}"/>
                </a:ext>
              </a:extLst>
            </p:cNvPr>
            <p:cNvGrpSpPr/>
            <p:nvPr/>
          </p:nvGrpSpPr>
          <p:grpSpPr bwMode="gray">
            <a:xfrm>
              <a:off x="426265" y="5747603"/>
              <a:ext cx="365760" cy="365760"/>
              <a:chOff x="493999" y="5932323"/>
              <a:chExt cx="365760" cy="365760"/>
            </a:xfrm>
          </p:grpSpPr>
          <p:sp>
            <p:nvSpPr>
              <p:cNvPr id="89" name="Freeform 5">
                <a:extLst>
                  <a:ext uri="{FF2B5EF4-FFF2-40B4-BE49-F238E27FC236}">
                    <a16:creationId xmlns:a16="http://schemas.microsoft.com/office/drawing/2014/main" id="{73688A78-EFA7-DC89-7595-16F6D541FD9A}"/>
                  </a:ext>
                </a:extLst>
              </p:cNvPr>
              <p:cNvSpPr/>
              <p:nvPr/>
            </p:nvSpPr>
            <p:spPr bwMode="gray">
              <a:xfrm>
                <a:off x="493999" y="593232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90" name="Graphic 89" descr="World outline">
                <a:extLst>
                  <a:ext uri="{FF2B5EF4-FFF2-40B4-BE49-F238E27FC236}">
                    <a16:creationId xmlns:a16="http://schemas.microsoft.com/office/drawing/2014/main" id="{34A2DAEC-C1B0-A2F7-9641-623498264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>
                <a:extLst>
                  <a:ext uri="{96DAC541-7B7A-43D3-8B79-37D633B846F1}">
                    <asvg:svgBlip xmlns:asvg="http://schemas.microsoft.com/office/drawing/2016/SVG/main" r:embed="rId48"/>
                  </a:ext>
                </a:extLst>
              </a:blip>
              <a:stretch>
                <a:fillRect/>
              </a:stretch>
            </p:blipFill>
            <p:spPr bwMode="gray">
              <a:xfrm>
                <a:off x="553435" y="5991759"/>
                <a:ext cx="246888" cy="246888"/>
              </a:xfrm>
              <a:prstGeom prst="rect">
                <a:avLst/>
              </a:prstGeom>
            </p:spPr>
          </p:pic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58ED0C1-C28B-2040-2477-50424B2FCC29}"/>
                </a:ext>
              </a:extLst>
            </p:cNvPr>
            <p:cNvGrpSpPr/>
            <p:nvPr/>
          </p:nvGrpSpPr>
          <p:grpSpPr bwMode="gray">
            <a:xfrm>
              <a:off x="5585146" y="5747603"/>
              <a:ext cx="365760" cy="365760"/>
              <a:chOff x="5652880" y="5932323"/>
              <a:chExt cx="365760" cy="365760"/>
            </a:xfrm>
          </p:grpSpPr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id="{43FE10AE-8F16-21C9-32AA-8C773B6180DC}"/>
                  </a:ext>
                </a:extLst>
              </p:cNvPr>
              <p:cNvSpPr/>
              <p:nvPr/>
            </p:nvSpPr>
            <p:spPr bwMode="gray">
              <a:xfrm>
                <a:off x="5652880" y="593232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88" name="Graphic 87" descr="Layers Design outline">
                <a:extLst>
                  <a:ext uri="{FF2B5EF4-FFF2-40B4-BE49-F238E27FC236}">
                    <a16:creationId xmlns:a16="http://schemas.microsoft.com/office/drawing/2014/main" id="{B9DCE1D4-6665-A60D-9AD7-31D8BE45F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>
                <a:extLs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tretch>
                <a:fillRect/>
              </a:stretch>
            </p:blipFill>
            <p:spPr bwMode="gray">
              <a:xfrm>
                <a:off x="5712316" y="5991759"/>
                <a:ext cx="246888" cy="246888"/>
              </a:xfrm>
              <a:prstGeom prst="rect">
                <a:avLst/>
              </a:prstGeom>
            </p:spPr>
          </p:pic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B8C9BD1-D67F-A50B-4514-FD5D6B0BDA2A}"/>
              </a:ext>
            </a:extLst>
          </p:cNvPr>
          <p:cNvGrpSpPr/>
          <p:nvPr/>
        </p:nvGrpSpPr>
        <p:grpSpPr>
          <a:xfrm>
            <a:off x="426265" y="5680620"/>
            <a:ext cx="7625151" cy="365760"/>
            <a:chOff x="426265" y="5328809"/>
            <a:chExt cx="7625151" cy="365760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E553074-A48D-DA64-FA8A-CCD804AB3FE2}"/>
                </a:ext>
              </a:extLst>
            </p:cNvPr>
            <p:cNvGrpSpPr/>
            <p:nvPr/>
          </p:nvGrpSpPr>
          <p:grpSpPr bwMode="gray">
            <a:xfrm>
              <a:off x="5585146" y="5328809"/>
              <a:ext cx="365760" cy="365760"/>
              <a:chOff x="5652880" y="5513529"/>
              <a:chExt cx="365760" cy="365760"/>
            </a:xfrm>
          </p:grpSpPr>
          <p:sp>
            <p:nvSpPr>
              <p:cNvPr id="104" name="Freeform 5">
                <a:extLst>
                  <a:ext uri="{FF2B5EF4-FFF2-40B4-BE49-F238E27FC236}">
                    <a16:creationId xmlns:a16="http://schemas.microsoft.com/office/drawing/2014/main" id="{E2313E1D-44EF-F8D6-D3FB-F2A400DA6021}"/>
                  </a:ext>
                </a:extLst>
              </p:cNvPr>
              <p:cNvSpPr/>
              <p:nvPr/>
            </p:nvSpPr>
            <p:spPr bwMode="gray">
              <a:xfrm>
                <a:off x="5652880" y="5513529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105" name="Graphic 104" descr="Single gear outline">
                <a:extLst>
                  <a:ext uri="{FF2B5EF4-FFF2-40B4-BE49-F238E27FC236}">
                    <a16:creationId xmlns:a16="http://schemas.microsoft.com/office/drawing/2014/main" id="{7CD1C4B1-6700-992C-6032-D4462ADBE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/>
              </a:stretch>
            </p:blipFill>
            <p:spPr bwMode="gray">
              <a:xfrm>
                <a:off x="5712316" y="5572965"/>
                <a:ext cx="246888" cy="246888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EF1F772-58BA-DB51-BF2D-7F24F8C3136C}"/>
                </a:ext>
              </a:extLst>
            </p:cNvPr>
            <p:cNvGrpSpPr/>
            <p:nvPr/>
          </p:nvGrpSpPr>
          <p:grpSpPr bwMode="gray">
            <a:xfrm>
              <a:off x="426265" y="5328809"/>
              <a:ext cx="365760" cy="365760"/>
              <a:chOff x="493999" y="5513529"/>
              <a:chExt cx="365760" cy="365760"/>
            </a:xfrm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A21B8961-388F-E5F0-4575-3AAD87517526}"/>
                  </a:ext>
                </a:extLst>
              </p:cNvPr>
              <p:cNvSpPr/>
              <p:nvPr/>
            </p:nvSpPr>
            <p:spPr bwMode="gray">
              <a:xfrm>
                <a:off x="493999" y="5513529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103" name="Graphic 102" descr="Bar graph with upward trend outline">
                <a:extLst>
                  <a:ext uri="{FF2B5EF4-FFF2-40B4-BE49-F238E27FC236}">
                    <a16:creationId xmlns:a16="http://schemas.microsoft.com/office/drawing/2014/main" id="{974C4928-0B65-6819-6CA4-FA7BB23C6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>
                <a:extLs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tretch>
                <a:fillRect/>
              </a:stretch>
            </p:blipFill>
            <p:spPr bwMode="gray">
              <a:xfrm>
                <a:off x="553435" y="5572965"/>
                <a:ext cx="246888" cy="246888"/>
              </a:xfrm>
              <a:prstGeom prst="rect">
                <a:avLst/>
              </a:prstGeom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EA56F09-7452-957B-A865-74761571BD68}"/>
                </a:ext>
              </a:extLst>
            </p:cNvPr>
            <p:cNvGrpSpPr/>
            <p:nvPr/>
          </p:nvGrpSpPr>
          <p:grpSpPr bwMode="gray">
            <a:xfrm>
              <a:off x="7685656" y="5328809"/>
              <a:ext cx="365760" cy="365760"/>
              <a:chOff x="7753390" y="5513529"/>
              <a:chExt cx="365760" cy="365760"/>
            </a:xfrm>
          </p:grpSpPr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1070CC4B-E609-F9FA-D93C-10771BF8DA92}"/>
                  </a:ext>
                </a:extLst>
              </p:cNvPr>
              <p:cNvSpPr/>
              <p:nvPr/>
            </p:nvSpPr>
            <p:spPr bwMode="gray">
              <a:xfrm>
                <a:off x="7753390" y="5513529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101" name="Graphic 100" descr="Document outline">
                <a:extLst>
                  <a:ext uri="{FF2B5EF4-FFF2-40B4-BE49-F238E27FC236}">
                    <a16:creationId xmlns:a16="http://schemas.microsoft.com/office/drawing/2014/main" id="{505FECF1-734C-ABC5-0607-AFD48DB70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>
                <a:extLst>
                  <a:ext uri="{96DAC541-7B7A-43D3-8B79-37D633B846F1}">
                    <asvg:svgBlip xmlns:asvg="http://schemas.microsoft.com/office/drawing/2016/SVG/main" r:embed="rId56"/>
                  </a:ext>
                </a:extLst>
              </a:blip>
              <a:stretch>
                <a:fillRect/>
              </a:stretch>
            </p:blipFill>
            <p:spPr bwMode="gray">
              <a:xfrm>
                <a:off x="7812826" y="5572965"/>
                <a:ext cx="246888" cy="246888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F3E7428-308B-777D-76DB-80B14ACBFAFD}"/>
                </a:ext>
              </a:extLst>
            </p:cNvPr>
            <p:cNvGrpSpPr/>
            <p:nvPr/>
          </p:nvGrpSpPr>
          <p:grpSpPr bwMode="gray">
            <a:xfrm>
              <a:off x="3032655" y="5328809"/>
              <a:ext cx="365760" cy="365760"/>
              <a:chOff x="3100389" y="5513529"/>
              <a:chExt cx="365760" cy="365760"/>
            </a:xfrm>
          </p:grpSpPr>
          <p:sp>
            <p:nvSpPr>
              <p:cNvPr id="98" name="Freeform 5">
                <a:extLst>
                  <a:ext uri="{FF2B5EF4-FFF2-40B4-BE49-F238E27FC236}">
                    <a16:creationId xmlns:a16="http://schemas.microsoft.com/office/drawing/2014/main" id="{B6C13CDD-C197-D485-A5E9-C27F2BA88092}"/>
                  </a:ext>
                </a:extLst>
              </p:cNvPr>
              <p:cNvSpPr/>
              <p:nvPr/>
            </p:nvSpPr>
            <p:spPr bwMode="gray">
              <a:xfrm>
                <a:off x="3100389" y="5513529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99" name="Graphic 98" descr="Target Audience outline">
                <a:extLst>
                  <a:ext uri="{FF2B5EF4-FFF2-40B4-BE49-F238E27FC236}">
                    <a16:creationId xmlns:a16="http://schemas.microsoft.com/office/drawing/2014/main" id="{9B350558-2FF9-02E9-4DE5-1F97901D8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/>
              </a:stretch>
            </p:blipFill>
            <p:spPr bwMode="gray">
              <a:xfrm>
                <a:off x="3159825" y="5572965"/>
                <a:ext cx="246888" cy="246888"/>
              </a:xfrm>
              <a:prstGeom prst="rect">
                <a:avLst/>
              </a:prstGeom>
            </p:spPr>
          </p:pic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E500733-C3AC-3B12-3DF7-CD80C35A0A13}"/>
              </a:ext>
            </a:extLst>
          </p:cNvPr>
          <p:cNvGrpSpPr/>
          <p:nvPr/>
        </p:nvGrpSpPr>
        <p:grpSpPr>
          <a:xfrm>
            <a:off x="426265" y="5216106"/>
            <a:ext cx="7625151" cy="365760"/>
            <a:chOff x="426265" y="4910015"/>
            <a:chExt cx="7625151" cy="36576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5C085D3-9E1F-334C-C34C-B2CCB9B4B2F1}"/>
                </a:ext>
              </a:extLst>
            </p:cNvPr>
            <p:cNvGrpSpPr/>
            <p:nvPr/>
          </p:nvGrpSpPr>
          <p:grpSpPr bwMode="gray">
            <a:xfrm>
              <a:off x="3032655" y="4910015"/>
              <a:ext cx="365760" cy="365760"/>
              <a:chOff x="3100389" y="5094735"/>
              <a:chExt cx="365760" cy="365760"/>
            </a:xfrm>
          </p:grpSpPr>
          <p:sp>
            <p:nvSpPr>
              <p:cNvPr id="117" name="Freeform 5">
                <a:extLst>
                  <a:ext uri="{FF2B5EF4-FFF2-40B4-BE49-F238E27FC236}">
                    <a16:creationId xmlns:a16="http://schemas.microsoft.com/office/drawing/2014/main" id="{FAD02FA9-95E0-83B6-96E8-792BC61DAB76}"/>
                  </a:ext>
                </a:extLst>
              </p:cNvPr>
              <p:cNvSpPr/>
              <p:nvPr/>
            </p:nvSpPr>
            <p:spPr bwMode="gray">
              <a:xfrm>
                <a:off x="3100389" y="5094735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118" name="Graphic 117" descr="Group of men outline">
                <a:extLst>
                  <a:ext uri="{FF2B5EF4-FFF2-40B4-BE49-F238E27FC236}">
                    <a16:creationId xmlns:a16="http://schemas.microsoft.com/office/drawing/2014/main" id="{4C30419D-F827-003E-0D79-1D0C5372E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/>
              </a:stretch>
            </p:blipFill>
            <p:spPr bwMode="gray">
              <a:xfrm>
                <a:off x="3159825" y="5154171"/>
                <a:ext cx="246888" cy="246888"/>
              </a:xfrm>
              <a:prstGeom prst="rect">
                <a:avLst/>
              </a:prstGeom>
            </p:spPr>
          </p:pic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CD31C65-E11E-18F9-F6EA-E4FFB5DB6C4B}"/>
                </a:ext>
              </a:extLst>
            </p:cNvPr>
            <p:cNvGrpSpPr/>
            <p:nvPr/>
          </p:nvGrpSpPr>
          <p:grpSpPr bwMode="gray">
            <a:xfrm>
              <a:off x="7685656" y="4910015"/>
              <a:ext cx="365760" cy="365760"/>
              <a:chOff x="7753390" y="5094735"/>
              <a:chExt cx="365760" cy="365760"/>
            </a:xfrm>
          </p:grpSpPr>
          <p:sp>
            <p:nvSpPr>
              <p:cNvPr id="115" name="Freeform 5">
                <a:extLst>
                  <a:ext uri="{FF2B5EF4-FFF2-40B4-BE49-F238E27FC236}">
                    <a16:creationId xmlns:a16="http://schemas.microsoft.com/office/drawing/2014/main" id="{EE402C02-B52A-D5CC-A3D8-A53517F6015C}"/>
                  </a:ext>
                </a:extLst>
              </p:cNvPr>
              <p:cNvSpPr/>
              <p:nvPr/>
            </p:nvSpPr>
            <p:spPr bwMode="gray">
              <a:xfrm>
                <a:off x="7753390" y="5094735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116" name="Graphic 115" descr="Ruler outline">
                <a:extLst>
                  <a:ext uri="{FF2B5EF4-FFF2-40B4-BE49-F238E27FC236}">
                    <a16:creationId xmlns:a16="http://schemas.microsoft.com/office/drawing/2014/main" id="{5F4D57BF-AE47-DE1A-76FA-2FC89F9B8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/>
              </a:stretch>
            </p:blipFill>
            <p:spPr bwMode="gray">
              <a:xfrm>
                <a:off x="7812826" y="5154171"/>
                <a:ext cx="246888" cy="246888"/>
              </a:xfrm>
              <a:prstGeom prst="rect">
                <a:avLst/>
              </a:prstGeom>
            </p:spPr>
          </p:pic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A7A5766-955B-E3B8-BD40-2FB657BEDA8C}"/>
                </a:ext>
              </a:extLst>
            </p:cNvPr>
            <p:cNvGrpSpPr/>
            <p:nvPr/>
          </p:nvGrpSpPr>
          <p:grpSpPr bwMode="gray">
            <a:xfrm>
              <a:off x="426265" y="4910015"/>
              <a:ext cx="365760" cy="365760"/>
              <a:chOff x="493999" y="5094735"/>
              <a:chExt cx="365760" cy="365760"/>
            </a:xfrm>
          </p:grpSpPr>
          <p:sp>
            <p:nvSpPr>
              <p:cNvPr id="113" name="Freeform 5">
                <a:extLst>
                  <a:ext uri="{FF2B5EF4-FFF2-40B4-BE49-F238E27FC236}">
                    <a16:creationId xmlns:a16="http://schemas.microsoft.com/office/drawing/2014/main" id="{DCC3E3F3-7231-C562-032F-02C64519A595}"/>
                  </a:ext>
                </a:extLst>
              </p:cNvPr>
              <p:cNvSpPr/>
              <p:nvPr/>
            </p:nvSpPr>
            <p:spPr bwMode="gray">
              <a:xfrm>
                <a:off x="493999" y="5094735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114" name="Graphic 113" descr="Arrow circle outline">
                <a:extLst>
                  <a:ext uri="{FF2B5EF4-FFF2-40B4-BE49-F238E27FC236}">
                    <a16:creationId xmlns:a16="http://schemas.microsoft.com/office/drawing/2014/main" id="{73D3F608-9527-3E44-241E-7F225BA9D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>
                <a:extLst>
                  <a:ext uri="{96DAC541-7B7A-43D3-8B79-37D633B846F1}">
                    <asvg:svgBlip xmlns:asvg="http://schemas.microsoft.com/office/drawing/2016/SVG/main" r:embed="rId64"/>
                  </a:ext>
                </a:extLst>
              </a:blip>
              <a:stretch>
                <a:fillRect/>
              </a:stretch>
            </p:blipFill>
            <p:spPr bwMode="gray">
              <a:xfrm>
                <a:off x="553435" y="5154171"/>
                <a:ext cx="246888" cy="246888"/>
              </a:xfrm>
              <a:prstGeom prst="rect">
                <a:avLst/>
              </a:prstGeom>
            </p:spPr>
          </p:pic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4DC9F41-05AB-9C5D-5F4A-8758053AD02B}"/>
                </a:ext>
              </a:extLst>
            </p:cNvPr>
            <p:cNvGrpSpPr/>
            <p:nvPr/>
          </p:nvGrpSpPr>
          <p:grpSpPr bwMode="gray">
            <a:xfrm>
              <a:off x="5585146" y="4910015"/>
              <a:ext cx="365760" cy="365760"/>
              <a:chOff x="5652880" y="5094735"/>
              <a:chExt cx="365760" cy="365760"/>
            </a:xfrm>
          </p:grpSpPr>
          <p:sp>
            <p:nvSpPr>
              <p:cNvPr id="111" name="Freeform 5">
                <a:extLst>
                  <a:ext uri="{FF2B5EF4-FFF2-40B4-BE49-F238E27FC236}">
                    <a16:creationId xmlns:a16="http://schemas.microsoft.com/office/drawing/2014/main" id="{3EEDDA65-EA1A-41A5-9B65-68A5DAB4B613}"/>
                  </a:ext>
                </a:extLst>
              </p:cNvPr>
              <p:cNvSpPr/>
              <p:nvPr/>
            </p:nvSpPr>
            <p:spPr bwMode="gray">
              <a:xfrm>
                <a:off x="5652880" y="5094735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8" b="0" i="0" u="none" strike="noStrike" kern="120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Citi Sans Text"/>
                  <a:ea typeface="STKaiti"/>
                  <a:cs typeface="Arial" pitchFamily="34" charset="0"/>
                </a:endParaRPr>
              </a:p>
            </p:txBody>
          </p:sp>
          <p:pic>
            <p:nvPicPr>
              <p:cNvPr id="112" name="Graphic 111" descr="Pinch Zoom Out outline">
                <a:extLst>
                  <a:ext uri="{FF2B5EF4-FFF2-40B4-BE49-F238E27FC236}">
                    <a16:creationId xmlns:a16="http://schemas.microsoft.com/office/drawing/2014/main" id="{18FCC88F-E235-B96F-87C6-4918C90CB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/>
              </a:stretch>
            </p:blipFill>
            <p:spPr bwMode="gray">
              <a:xfrm>
                <a:off x="5712316" y="5154171"/>
                <a:ext cx="246888" cy="246888"/>
              </a:xfrm>
              <a:prstGeom prst="rect">
                <a:avLst/>
              </a:prstGeom>
            </p:spPr>
          </p:pic>
        </p:grpSp>
      </p:grp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BEB8FB88-101A-F312-6ACF-94EBF64AE0AB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11378" y="4295991"/>
            <a:ext cx="2529737" cy="418050"/>
          </a:xfrm>
          <a:prstGeom prst="roundRect">
            <a:avLst/>
          </a:prstGeom>
          <a:noFill/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5F">
                    <a:alpha val="25000"/>
                  </a:srgbClr>
                </a:solidFill>
              </a14:hiddenFill>
            </a:ext>
          </a:ex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2C5C2DF9-2488-E7C2-6C45-9D2DB4253287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916975" y="4295991"/>
            <a:ext cx="2477423" cy="1336480"/>
          </a:xfrm>
          <a:prstGeom prst="roundRect">
            <a:avLst/>
          </a:prstGeom>
          <a:noFill/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5F">
                    <a:alpha val="25000"/>
                  </a:srgbClr>
                </a:solidFill>
              </a14:hiddenFill>
            </a:ext>
          </a:ex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FF6A77CA-5566-BD7F-3129-AE8EBC1FAA4B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5462819" y="4295991"/>
            <a:ext cx="2038736" cy="418050"/>
          </a:xfrm>
          <a:prstGeom prst="roundRect">
            <a:avLst/>
          </a:prstGeom>
          <a:noFill/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5F">
                    <a:alpha val="25000"/>
                  </a:srgbClr>
                </a:solidFill>
              </a14:hiddenFill>
            </a:ext>
          </a:ex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48C1CA1-0296-0251-92AE-D1554229F662}"/>
              </a:ext>
            </a:extLst>
          </p:cNvPr>
          <p:cNvGrpSpPr/>
          <p:nvPr/>
        </p:nvGrpSpPr>
        <p:grpSpPr>
          <a:xfrm>
            <a:off x="7522470" y="6240313"/>
            <a:ext cx="1348398" cy="206085"/>
            <a:chOff x="4441841" y="6190534"/>
            <a:chExt cx="692131" cy="129188"/>
          </a:xfrm>
        </p:grpSpPr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78D863AB-702C-5D1F-C8DA-FC6666FF5D78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4598530" y="6196611"/>
              <a:ext cx="535442" cy="12311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Citi Sans Text" pitchFamily="50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SzPct val="70000"/>
                <a:buFont typeface="Arial" panose="020B0604020202020204" pitchFamily="34" charset="0"/>
                <a:buChar char="○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Font typeface="Citi Sans Text" pitchFamily="50" charset="0"/>
                <a:buChar char="–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800"/>
                </a:spcBef>
              </a:pPr>
              <a:r>
                <a:rPr lang="ru-RU" sz="1000" dirty="0">
                  <a:solidFill>
                    <a:schemeClr val="tx1"/>
                  </a:solidFill>
                </a:rPr>
                <a:t>Сердечные навыки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1061B579-3BD3-4C24-037B-D5CEC905934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4441841" y="6190534"/>
              <a:ext cx="127778" cy="112932"/>
            </a:xfrm>
            <a:prstGeom prst="roundRect">
              <a:avLst/>
            </a:prstGeom>
            <a:noFill/>
            <a:ln w="63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05F">
                      <a:alpha val="25000"/>
                    </a:srgbClr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429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F15BA6BD-9201-6BF3-DC8B-168F8281C228}"/>
              </a:ext>
            </a:extLst>
          </p:cNvPr>
          <p:cNvSpPr/>
          <p:nvPr/>
        </p:nvSpPr>
        <p:spPr bwMode="auto">
          <a:xfrm>
            <a:off x="1029921" y="2925295"/>
            <a:ext cx="654545" cy="654545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9F76C26-B853-5400-5C79-52D8314853CC}"/>
              </a:ext>
            </a:extLst>
          </p:cNvPr>
          <p:cNvSpPr/>
          <p:nvPr/>
        </p:nvSpPr>
        <p:spPr bwMode="auto">
          <a:xfrm>
            <a:off x="8284827" y="2925295"/>
            <a:ext cx="654545" cy="654545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4A04D68-C81E-D28C-A9AC-A01549E0668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273050" y="224563"/>
            <a:ext cx="9359900" cy="720000"/>
          </a:xfrm>
        </p:spPr>
        <p:txBody>
          <a:bodyPr anchor="t"/>
          <a:lstStyle/>
          <a:p>
            <a:r>
              <a:rPr lang="ru-RU" dirty="0"/>
              <a:t>Что ждет Кыргызстан в будущем?</a:t>
            </a:r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328A942-C57D-FF32-3FD4-BE2E4392A8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>
          <a:xfrm>
            <a:off x="273051" y="6605349"/>
            <a:ext cx="8145493" cy="123111"/>
          </a:xfrm>
        </p:spPr>
        <p:txBody>
          <a:bodyPr>
            <a:spAutoFit/>
          </a:bodyPr>
          <a:lstStyle/>
          <a:p>
            <a:r>
              <a:rPr lang="ru-RU" noProof="0" dirty="0"/>
              <a:t>Источник: Всемирный банк, </a:t>
            </a:r>
            <a:r>
              <a:rPr lang="ru-RU" noProof="0" dirty="0" err="1"/>
              <a:t>Oxford</a:t>
            </a:r>
            <a:r>
              <a:rPr lang="ru-RU" noProof="0" dirty="0"/>
              <a:t> Policy Management, Отчет о устойчивом развитии.</a:t>
            </a:r>
            <a:endParaRPr lang="en-US" noProof="0" dirty="0"/>
          </a:p>
        </p:txBody>
      </p:sp>
      <p:sp>
        <p:nvSpPr>
          <p:cNvPr id="80" name="Content Placeholder 17">
            <a:extLst>
              <a:ext uri="{FF2B5EF4-FFF2-40B4-BE49-F238E27FC236}">
                <a16:creationId xmlns:a16="http://schemas.microsoft.com/office/drawing/2014/main" id="{F725DE68-9A96-EB62-AA7A-972E578D27C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65100" y="682978"/>
            <a:ext cx="4680000" cy="287005"/>
          </a:xfrm>
          <a:prstGeom prst="roundRect">
            <a:avLst>
              <a:gd name="adj" fmla="val 61470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Будущее рабочей силы Кыргызстана.</a:t>
            </a:r>
            <a:endParaRPr lang="en-US" sz="1100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6EBB9CD-B787-8982-7E0E-9C30B82B26C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200024" y="1072099"/>
            <a:ext cx="9359899" cy="1438225"/>
          </a:xfrm>
          <a:prstGeom prst="roundRect">
            <a:avLst>
              <a:gd name="adj" fmla="val 12267"/>
            </a:avLst>
          </a:prstGeom>
          <a:solidFill>
            <a:srgbClr val="E6EBED"/>
          </a:solidFill>
          <a:ln w="15240" cmpd="sng">
            <a:solidFill>
              <a:schemeClr val="accent1"/>
            </a:solidFill>
          </a:ln>
        </p:spPr>
        <p:txBody>
          <a:bodyPr vert="horz" lIns="540000" tIns="144000" rIns="7200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  <a:spcAft>
                <a:spcPts val="1200"/>
              </a:spcAft>
            </a:pPr>
            <a:r>
              <a:rPr lang="en-GB" dirty="0">
                <a:latin typeface="Citi Sans Text" pitchFamily="50" charset="0"/>
              </a:rPr>
              <a:t>71.9 </a:t>
            </a:r>
            <a:r>
              <a:rPr lang="ru-RU" dirty="0">
                <a:latin typeface="Citi Sans Text" pitchFamily="50" charset="0"/>
              </a:rPr>
              <a:t>год </a:t>
            </a:r>
            <a:r>
              <a:rPr lang="ru-RU" b="0" dirty="0">
                <a:solidFill>
                  <a:schemeClr val="tx1"/>
                </a:solidFill>
                <a:latin typeface="Citi Sans Text" pitchFamily="50" charset="0"/>
              </a:rPr>
              <a:t>составляет</a:t>
            </a:r>
            <a:r>
              <a:rPr lang="en-GB" b="0" dirty="0">
                <a:solidFill>
                  <a:schemeClr val="tx1"/>
                </a:solidFill>
                <a:latin typeface="Citi Sans Text" pitchFamily="50" charset="0"/>
              </a:rPr>
              <a:t> </a:t>
            </a:r>
            <a:r>
              <a:rPr lang="ru-RU" b="0" dirty="0">
                <a:solidFill>
                  <a:schemeClr val="tx1"/>
                </a:solidFill>
                <a:latin typeface="Citi Sans Text" pitchFamily="50" charset="0"/>
              </a:rPr>
              <a:t>ожидаемая продолжительность жизни при рождении</a:t>
            </a:r>
            <a:r>
              <a:rPr lang="en-GB" b="0" dirty="0">
                <a:solidFill>
                  <a:schemeClr val="tx1"/>
                </a:solidFill>
                <a:latin typeface="Citi Sans Text" pitchFamily="50" charset="0"/>
              </a:rPr>
              <a:t> </a:t>
            </a:r>
            <a:endParaRPr lang="en-GB" dirty="0">
              <a:solidFill>
                <a:srgbClr val="E5A824"/>
              </a:solidFill>
              <a:latin typeface="Citi Sans Text" pitchFamily="50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latin typeface="Citi Sans Text" pitchFamily="50" charset="0"/>
              </a:rPr>
              <a:t>Более половины </a:t>
            </a:r>
            <a:r>
              <a:rPr lang="ru-RU" b="0" dirty="0">
                <a:solidFill>
                  <a:schemeClr val="tx1"/>
                </a:solidFill>
                <a:latin typeface="Citi Sans Text" pitchFamily="50" charset="0"/>
              </a:rPr>
              <a:t>населения</a:t>
            </a:r>
            <a:r>
              <a:rPr lang="en-GB" b="0" dirty="0">
                <a:solidFill>
                  <a:schemeClr val="tx1"/>
                </a:solidFill>
                <a:latin typeface="Citi Sans Text" pitchFamily="50" charset="0"/>
              </a:rPr>
              <a:t> </a:t>
            </a:r>
            <a:r>
              <a:rPr lang="ru-RU" dirty="0">
                <a:latin typeface="Citi Sans Text" pitchFamily="50" charset="0"/>
              </a:rPr>
              <a:t>младше 30 лет </a:t>
            </a:r>
            <a:r>
              <a:rPr lang="ru-RU" b="0" dirty="0">
                <a:solidFill>
                  <a:schemeClr val="tx1"/>
                </a:solidFill>
                <a:latin typeface="Citi Sans Text" pitchFamily="50" charset="0"/>
              </a:rPr>
              <a:t>при этом 34,3% населения в возрасте от 0 до 14 лет в 2023 году (средний показатель по Северной и Центральной Азии составил 22,4%)</a:t>
            </a:r>
            <a:endParaRPr lang="en-GB" b="0" dirty="0">
              <a:solidFill>
                <a:schemeClr val="tx1"/>
              </a:solidFill>
              <a:latin typeface="Citi Sans Text" pitchFamily="50" charset="0"/>
            </a:endParaRPr>
          </a:p>
          <a:p>
            <a:pPr>
              <a:spcBef>
                <a:spcPts val="800"/>
              </a:spcBef>
              <a:spcAft>
                <a:spcPts val="1200"/>
              </a:spcAft>
            </a:pPr>
            <a:r>
              <a:rPr lang="en-GB" dirty="0">
                <a:latin typeface="Citi Sans Text" pitchFamily="50" charset="0"/>
              </a:rPr>
              <a:t>100% </a:t>
            </a:r>
            <a:r>
              <a:rPr lang="ru-RU" dirty="0">
                <a:latin typeface="Citi Sans Text" pitchFamily="50" charset="0"/>
              </a:rPr>
              <a:t>уровень грамотности среди молодежи в возрасте </a:t>
            </a:r>
            <a:r>
              <a:rPr lang="ru-RU" b="0" dirty="0">
                <a:solidFill>
                  <a:schemeClr val="tx1"/>
                </a:solidFill>
                <a:latin typeface="Citi Sans Text" pitchFamily="50" charset="0"/>
              </a:rPr>
              <a:t>15-24 лет</a:t>
            </a:r>
            <a:endParaRPr lang="en-GB" b="0" dirty="0">
              <a:solidFill>
                <a:schemeClr val="tx1"/>
              </a:solidFill>
              <a:latin typeface="Citi Sans Text" pitchFamily="50" charset="0"/>
            </a:endParaRPr>
          </a:p>
        </p:txBody>
      </p:sp>
      <p:sp>
        <p:nvSpPr>
          <p:cNvPr id="17" name="Freeform 29">
            <a:extLst>
              <a:ext uri="{FF2B5EF4-FFF2-40B4-BE49-F238E27FC236}">
                <a16:creationId xmlns:a16="http://schemas.microsoft.com/office/drawing/2014/main" id="{7342153D-4D4B-9566-11C2-C1D3477A6A5B}"/>
              </a:ext>
            </a:extLst>
          </p:cNvPr>
          <p:cNvSpPr>
            <a:spLocks noEditPoints="1"/>
          </p:cNvSpPr>
          <p:nvPr/>
        </p:nvSpPr>
        <p:spPr bwMode="auto">
          <a:xfrm>
            <a:off x="363571" y="1664625"/>
            <a:ext cx="324375" cy="220693"/>
          </a:xfrm>
          <a:custGeom>
            <a:avLst/>
            <a:gdLst>
              <a:gd name="T0" fmla="*/ 118 w 542"/>
              <a:gd name="T1" fmla="*/ 328 h 368"/>
              <a:gd name="T2" fmla="*/ 13 w 542"/>
              <a:gd name="T3" fmla="*/ 249 h 368"/>
              <a:gd name="T4" fmla="*/ 75 w 542"/>
              <a:gd name="T5" fmla="*/ 216 h 368"/>
              <a:gd name="T6" fmla="*/ 78 w 542"/>
              <a:gd name="T7" fmla="*/ 193 h 368"/>
              <a:gd name="T8" fmla="*/ 67 w 542"/>
              <a:gd name="T9" fmla="*/ 165 h 368"/>
              <a:gd name="T10" fmla="*/ 67 w 542"/>
              <a:gd name="T11" fmla="*/ 165 h 368"/>
              <a:gd name="T12" fmla="*/ 58 w 542"/>
              <a:gd name="T13" fmla="*/ 155 h 368"/>
              <a:gd name="T14" fmla="*/ 52 w 542"/>
              <a:gd name="T15" fmla="*/ 130 h 368"/>
              <a:gd name="T16" fmla="*/ 60 w 542"/>
              <a:gd name="T17" fmla="*/ 123 h 368"/>
              <a:gd name="T18" fmla="*/ 63 w 542"/>
              <a:gd name="T19" fmla="*/ 125 h 368"/>
              <a:gd name="T20" fmla="*/ 63 w 542"/>
              <a:gd name="T21" fmla="*/ 95 h 368"/>
              <a:gd name="T22" fmla="*/ 118 w 542"/>
              <a:gd name="T23" fmla="*/ 40 h 368"/>
              <a:gd name="T24" fmla="*/ 173 w 542"/>
              <a:gd name="T25" fmla="*/ 95 h 368"/>
              <a:gd name="T26" fmla="*/ 173 w 542"/>
              <a:gd name="T27" fmla="*/ 125 h 368"/>
              <a:gd name="T28" fmla="*/ 176 w 542"/>
              <a:gd name="T29" fmla="*/ 123 h 368"/>
              <a:gd name="T30" fmla="*/ 184 w 542"/>
              <a:gd name="T31" fmla="*/ 130 h 368"/>
              <a:gd name="T32" fmla="*/ 178 w 542"/>
              <a:gd name="T33" fmla="*/ 155 h 368"/>
              <a:gd name="T34" fmla="*/ 168 w 542"/>
              <a:gd name="T35" fmla="*/ 165 h 368"/>
              <a:gd name="T36" fmla="*/ 168 w 542"/>
              <a:gd name="T37" fmla="*/ 165 h 368"/>
              <a:gd name="T38" fmla="*/ 157 w 542"/>
              <a:gd name="T39" fmla="*/ 193 h 368"/>
              <a:gd name="T40" fmla="*/ 161 w 542"/>
              <a:gd name="T41" fmla="*/ 216 h 368"/>
              <a:gd name="T42" fmla="*/ 160 w 542"/>
              <a:gd name="T43" fmla="*/ 244 h 368"/>
              <a:gd name="T44" fmla="*/ 122 w 542"/>
              <a:gd name="T45" fmla="*/ 328 h 368"/>
              <a:gd name="T46" fmla="*/ 532 w 542"/>
              <a:gd name="T47" fmla="*/ 256 h 368"/>
              <a:gd name="T48" fmla="*/ 479 w 542"/>
              <a:gd name="T49" fmla="*/ 227 h 368"/>
              <a:gd name="T50" fmla="*/ 476 w 542"/>
              <a:gd name="T51" fmla="*/ 207 h 368"/>
              <a:gd name="T52" fmla="*/ 532 w 542"/>
              <a:gd name="T53" fmla="*/ 174 h 368"/>
              <a:gd name="T54" fmla="*/ 442 w 542"/>
              <a:gd name="T55" fmla="*/ 57 h 368"/>
              <a:gd name="T56" fmla="*/ 351 w 542"/>
              <a:gd name="T57" fmla="*/ 173 h 368"/>
              <a:gd name="T58" fmla="*/ 408 w 542"/>
              <a:gd name="T59" fmla="*/ 207 h 368"/>
              <a:gd name="T60" fmla="*/ 405 w 542"/>
              <a:gd name="T61" fmla="*/ 227 h 368"/>
              <a:gd name="T62" fmla="*/ 398 w 542"/>
              <a:gd name="T63" fmla="*/ 244 h 368"/>
              <a:gd name="T64" fmla="*/ 435 w 542"/>
              <a:gd name="T65" fmla="*/ 323 h 368"/>
              <a:gd name="T66" fmla="*/ 538 w 542"/>
              <a:gd name="T67" fmla="*/ 307 h 368"/>
              <a:gd name="T68" fmla="*/ 411 w 542"/>
              <a:gd name="T69" fmla="*/ 268 h 368"/>
              <a:gd name="T70" fmla="*/ 333 w 542"/>
              <a:gd name="T71" fmla="*/ 226 h 368"/>
              <a:gd name="T72" fmla="*/ 329 w 542"/>
              <a:gd name="T73" fmla="*/ 197 h 368"/>
              <a:gd name="T74" fmla="*/ 343 w 542"/>
              <a:gd name="T75" fmla="*/ 161 h 368"/>
              <a:gd name="T76" fmla="*/ 343 w 542"/>
              <a:gd name="T77" fmla="*/ 161 h 368"/>
              <a:gd name="T78" fmla="*/ 355 w 542"/>
              <a:gd name="T79" fmla="*/ 149 h 368"/>
              <a:gd name="T80" fmla="*/ 363 w 542"/>
              <a:gd name="T81" fmla="*/ 117 h 368"/>
              <a:gd name="T82" fmla="*/ 352 w 542"/>
              <a:gd name="T83" fmla="*/ 108 h 368"/>
              <a:gd name="T84" fmla="*/ 354 w 542"/>
              <a:gd name="T85" fmla="*/ 75 h 368"/>
              <a:gd name="T86" fmla="*/ 279 w 542"/>
              <a:gd name="T87" fmla="*/ 0 h 368"/>
              <a:gd name="T88" fmla="*/ 206 w 542"/>
              <a:gd name="T89" fmla="*/ 109 h 368"/>
              <a:gd name="T90" fmla="*/ 204 w 542"/>
              <a:gd name="T91" fmla="*/ 108 h 368"/>
              <a:gd name="T92" fmla="*/ 197 w 542"/>
              <a:gd name="T93" fmla="*/ 132 h 368"/>
              <a:gd name="T94" fmla="*/ 211 w 542"/>
              <a:gd name="T95" fmla="*/ 161 h 368"/>
              <a:gd name="T96" fmla="*/ 215 w 542"/>
              <a:gd name="T97" fmla="*/ 161 h 368"/>
              <a:gd name="T98" fmla="*/ 218 w 542"/>
              <a:gd name="T99" fmla="*/ 161 h 368"/>
              <a:gd name="T100" fmla="*/ 230 w 542"/>
              <a:gd name="T101" fmla="*/ 203 h 368"/>
              <a:gd name="T102" fmla="*/ 165 w 542"/>
              <a:gd name="T103" fmla="*/ 254 h 368"/>
              <a:gd name="T104" fmla="*/ 138 w 542"/>
              <a:gd name="T105" fmla="*/ 344 h 368"/>
              <a:gd name="T106" fmla="*/ 420 w 542"/>
              <a:gd name="T107" fmla="*/ 34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42" h="368">
                <a:moveTo>
                  <a:pt x="122" y="328"/>
                </a:moveTo>
                <a:cubicBezTo>
                  <a:pt x="120" y="328"/>
                  <a:pt x="119" y="328"/>
                  <a:pt x="118" y="328"/>
                </a:cubicBezTo>
                <a:cubicBezTo>
                  <a:pt x="10" y="328"/>
                  <a:pt x="13" y="317"/>
                  <a:pt x="7" y="309"/>
                </a:cubicBezTo>
                <a:cubicBezTo>
                  <a:pt x="0" y="299"/>
                  <a:pt x="3" y="258"/>
                  <a:pt x="13" y="249"/>
                </a:cubicBezTo>
                <a:cubicBezTo>
                  <a:pt x="16" y="246"/>
                  <a:pt x="22" y="242"/>
                  <a:pt x="28" y="238"/>
                </a:cubicBezTo>
                <a:cubicBezTo>
                  <a:pt x="44" y="229"/>
                  <a:pt x="71" y="220"/>
                  <a:pt x="75" y="216"/>
                </a:cubicBezTo>
                <a:cubicBezTo>
                  <a:pt x="77" y="214"/>
                  <a:pt x="81" y="207"/>
                  <a:pt x="80" y="198"/>
                </a:cubicBezTo>
                <a:cubicBezTo>
                  <a:pt x="79" y="196"/>
                  <a:pt x="79" y="194"/>
                  <a:pt x="78" y="193"/>
                </a:cubicBezTo>
                <a:cubicBezTo>
                  <a:pt x="74" y="185"/>
                  <a:pt x="71" y="175"/>
                  <a:pt x="69" y="164"/>
                </a:cubicBezTo>
                <a:cubicBezTo>
                  <a:pt x="69" y="164"/>
                  <a:pt x="68" y="165"/>
                  <a:pt x="67" y="165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66" y="165"/>
                  <a:pt x="65" y="164"/>
                  <a:pt x="64" y="164"/>
                </a:cubicBezTo>
                <a:cubicBezTo>
                  <a:pt x="60" y="163"/>
                  <a:pt x="58" y="155"/>
                  <a:pt x="58" y="155"/>
                </a:cubicBezTo>
                <a:cubicBezTo>
                  <a:pt x="58" y="155"/>
                  <a:pt x="54" y="144"/>
                  <a:pt x="54" y="141"/>
                </a:cubicBezTo>
                <a:cubicBezTo>
                  <a:pt x="53" y="139"/>
                  <a:pt x="51" y="134"/>
                  <a:pt x="52" y="130"/>
                </a:cubicBezTo>
                <a:cubicBezTo>
                  <a:pt x="52" y="125"/>
                  <a:pt x="56" y="123"/>
                  <a:pt x="59" y="123"/>
                </a:cubicBezTo>
                <a:cubicBezTo>
                  <a:pt x="59" y="123"/>
                  <a:pt x="59" y="123"/>
                  <a:pt x="60" y="123"/>
                </a:cubicBezTo>
                <a:cubicBezTo>
                  <a:pt x="61" y="123"/>
                  <a:pt x="62" y="124"/>
                  <a:pt x="63" y="125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64" y="125"/>
                  <a:pt x="65" y="124"/>
                  <a:pt x="65" y="122"/>
                </a:cubicBezTo>
                <a:cubicBezTo>
                  <a:pt x="64" y="113"/>
                  <a:pt x="63" y="104"/>
                  <a:pt x="63" y="95"/>
                </a:cubicBezTo>
                <a:cubicBezTo>
                  <a:pt x="63" y="65"/>
                  <a:pt x="87" y="40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48" y="40"/>
                  <a:pt x="173" y="65"/>
                  <a:pt x="173" y="95"/>
                </a:cubicBezTo>
                <a:cubicBezTo>
                  <a:pt x="173" y="104"/>
                  <a:pt x="172" y="113"/>
                  <a:pt x="170" y="122"/>
                </a:cubicBezTo>
                <a:cubicBezTo>
                  <a:pt x="170" y="124"/>
                  <a:pt x="171" y="125"/>
                  <a:pt x="173" y="125"/>
                </a:cubicBezTo>
                <a:cubicBezTo>
                  <a:pt x="173" y="125"/>
                  <a:pt x="173" y="125"/>
                  <a:pt x="173" y="125"/>
                </a:cubicBezTo>
                <a:cubicBezTo>
                  <a:pt x="174" y="124"/>
                  <a:pt x="175" y="123"/>
                  <a:pt x="176" y="123"/>
                </a:cubicBezTo>
                <a:cubicBezTo>
                  <a:pt x="176" y="123"/>
                  <a:pt x="177" y="123"/>
                  <a:pt x="177" y="123"/>
                </a:cubicBezTo>
                <a:cubicBezTo>
                  <a:pt x="180" y="123"/>
                  <a:pt x="183" y="125"/>
                  <a:pt x="184" y="130"/>
                </a:cubicBezTo>
                <a:cubicBezTo>
                  <a:pt x="184" y="134"/>
                  <a:pt x="183" y="139"/>
                  <a:pt x="182" y="141"/>
                </a:cubicBezTo>
                <a:cubicBezTo>
                  <a:pt x="181" y="144"/>
                  <a:pt x="178" y="155"/>
                  <a:pt x="178" y="155"/>
                </a:cubicBezTo>
                <a:cubicBezTo>
                  <a:pt x="178" y="155"/>
                  <a:pt x="176" y="163"/>
                  <a:pt x="172" y="164"/>
                </a:cubicBezTo>
                <a:cubicBezTo>
                  <a:pt x="170" y="164"/>
                  <a:pt x="169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7" y="165"/>
                  <a:pt x="167" y="164"/>
                  <a:pt x="166" y="164"/>
                </a:cubicBezTo>
                <a:cubicBezTo>
                  <a:pt x="164" y="175"/>
                  <a:pt x="162" y="185"/>
                  <a:pt x="157" y="193"/>
                </a:cubicBezTo>
                <a:cubicBezTo>
                  <a:pt x="157" y="194"/>
                  <a:pt x="156" y="196"/>
                  <a:pt x="156" y="198"/>
                </a:cubicBezTo>
                <a:cubicBezTo>
                  <a:pt x="155" y="207"/>
                  <a:pt x="159" y="214"/>
                  <a:pt x="161" y="216"/>
                </a:cubicBezTo>
                <a:cubicBezTo>
                  <a:pt x="163" y="219"/>
                  <a:pt x="177" y="224"/>
                  <a:pt x="190" y="230"/>
                </a:cubicBezTo>
                <a:cubicBezTo>
                  <a:pt x="180" y="234"/>
                  <a:pt x="168" y="239"/>
                  <a:pt x="160" y="244"/>
                </a:cubicBezTo>
                <a:cubicBezTo>
                  <a:pt x="150" y="249"/>
                  <a:pt x="142" y="255"/>
                  <a:pt x="138" y="260"/>
                </a:cubicBezTo>
                <a:cubicBezTo>
                  <a:pt x="125" y="271"/>
                  <a:pt x="120" y="304"/>
                  <a:pt x="122" y="328"/>
                </a:cubicBezTo>
                <a:close/>
                <a:moveTo>
                  <a:pt x="534" y="258"/>
                </a:moveTo>
                <a:cubicBezTo>
                  <a:pt x="533" y="258"/>
                  <a:pt x="533" y="257"/>
                  <a:pt x="532" y="256"/>
                </a:cubicBezTo>
                <a:cubicBezTo>
                  <a:pt x="530" y="253"/>
                  <a:pt x="525" y="250"/>
                  <a:pt x="519" y="246"/>
                </a:cubicBezTo>
                <a:cubicBezTo>
                  <a:pt x="506" y="239"/>
                  <a:pt x="482" y="231"/>
                  <a:pt x="479" y="227"/>
                </a:cubicBezTo>
                <a:cubicBezTo>
                  <a:pt x="478" y="226"/>
                  <a:pt x="474" y="220"/>
                  <a:pt x="475" y="212"/>
                </a:cubicBezTo>
                <a:cubicBezTo>
                  <a:pt x="475" y="210"/>
                  <a:pt x="476" y="209"/>
                  <a:pt x="476" y="207"/>
                </a:cubicBezTo>
                <a:cubicBezTo>
                  <a:pt x="477" y="206"/>
                  <a:pt x="478" y="204"/>
                  <a:pt x="479" y="202"/>
                </a:cubicBezTo>
                <a:cubicBezTo>
                  <a:pt x="518" y="196"/>
                  <a:pt x="531" y="183"/>
                  <a:pt x="532" y="174"/>
                </a:cubicBezTo>
                <a:cubicBezTo>
                  <a:pt x="506" y="166"/>
                  <a:pt x="505" y="139"/>
                  <a:pt x="502" y="113"/>
                </a:cubicBezTo>
                <a:cubicBezTo>
                  <a:pt x="499" y="82"/>
                  <a:pt x="475" y="57"/>
                  <a:pt x="442" y="57"/>
                </a:cubicBezTo>
                <a:cubicBezTo>
                  <a:pt x="409" y="57"/>
                  <a:pt x="389" y="82"/>
                  <a:pt x="382" y="113"/>
                </a:cubicBezTo>
                <a:cubicBezTo>
                  <a:pt x="377" y="138"/>
                  <a:pt x="378" y="173"/>
                  <a:pt x="351" y="173"/>
                </a:cubicBezTo>
                <a:cubicBezTo>
                  <a:pt x="351" y="182"/>
                  <a:pt x="365" y="197"/>
                  <a:pt x="406" y="202"/>
                </a:cubicBezTo>
                <a:cubicBezTo>
                  <a:pt x="406" y="204"/>
                  <a:pt x="407" y="206"/>
                  <a:pt x="408" y="207"/>
                </a:cubicBezTo>
                <a:cubicBezTo>
                  <a:pt x="409" y="209"/>
                  <a:pt x="409" y="210"/>
                  <a:pt x="409" y="212"/>
                </a:cubicBezTo>
                <a:cubicBezTo>
                  <a:pt x="410" y="220"/>
                  <a:pt x="407" y="226"/>
                  <a:pt x="405" y="227"/>
                </a:cubicBezTo>
                <a:cubicBezTo>
                  <a:pt x="403" y="230"/>
                  <a:pt x="395" y="233"/>
                  <a:pt x="385" y="237"/>
                </a:cubicBezTo>
                <a:cubicBezTo>
                  <a:pt x="390" y="239"/>
                  <a:pt x="394" y="242"/>
                  <a:pt x="398" y="244"/>
                </a:cubicBezTo>
                <a:cubicBezTo>
                  <a:pt x="408" y="249"/>
                  <a:pt x="415" y="255"/>
                  <a:pt x="420" y="260"/>
                </a:cubicBezTo>
                <a:cubicBezTo>
                  <a:pt x="430" y="270"/>
                  <a:pt x="436" y="300"/>
                  <a:pt x="435" y="323"/>
                </a:cubicBezTo>
                <a:cubicBezTo>
                  <a:pt x="438" y="323"/>
                  <a:pt x="440" y="323"/>
                  <a:pt x="442" y="323"/>
                </a:cubicBezTo>
                <a:cubicBezTo>
                  <a:pt x="535" y="323"/>
                  <a:pt x="533" y="314"/>
                  <a:pt x="538" y="307"/>
                </a:cubicBezTo>
                <a:cubicBezTo>
                  <a:pt x="542" y="299"/>
                  <a:pt x="542" y="280"/>
                  <a:pt x="534" y="258"/>
                </a:cubicBezTo>
                <a:close/>
                <a:moveTo>
                  <a:pt x="411" y="268"/>
                </a:moveTo>
                <a:cubicBezTo>
                  <a:pt x="408" y="264"/>
                  <a:pt x="401" y="259"/>
                  <a:pt x="392" y="254"/>
                </a:cubicBezTo>
                <a:cubicBezTo>
                  <a:pt x="372" y="243"/>
                  <a:pt x="338" y="232"/>
                  <a:pt x="333" y="226"/>
                </a:cubicBezTo>
                <a:cubicBezTo>
                  <a:pt x="331" y="224"/>
                  <a:pt x="326" y="215"/>
                  <a:pt x="327" y="203"/>
                </a:cubicBezTo>
                <a:cubicBezTo>
                  <a:pt x="328" y="201"/>
                  <a:pt x="328" y="199"/>
                  <a:pt x="329" y="197"/>
                </a:cubicBezTo>
                <a:cubicBezTo>
                  <a:pt x="334" y="186"/>
                  <a:pt x="338" y="174"/>
                  <a:pt x="340" y="161"/>
                </a:cubicBezTo>
                <a:cubicBezTo>
                  <a:pt x="341" y="161"/>
                  <a:pt x="342" y="161"/>
                  <a:pt x="343" y="161"/>
                </a:cubicBezTo>
                <a:cubicBezTo>
                  <a:pt x="343" y="161"/>
                  <a:pt x="343" y="161"/>
                  <a:pt x="343" y="161"/>
                </a:cubicBezTo>
                <a:cubicBezTo>
                  <a:pt x="343" y="161"/>
                  <a:pt x="343" y="161"/>
                  <a:pt x="343" y="161"/>
                </a:cubicBezTo>
                <a:cubicBezTo>
                  <a:pt x="344" y="161"/>
                  <a:pt x="346" y="161"/>
                  <a:pt x="347" y="161"/>
                </a:cubicBezTo>
                <a:cubicBezTo>
                  <a:pt x="353" y="159"/>
                  <a:pt x="355" y="149"/>
                  <a:pt x="355" y="149"/>
                </a:cubicBezTo>
                <a:cubicBezTo>
                  <a:pt x="355" y="149"/>
                  <a:pt x="359" y="134"/>
                  <a:pt x="360" y="132"/>
                </a:cubicBezTo>
                <a:cubicBezTo>
                  <a:pt x="361" y="129"/>
                  <a:pt x="363" y="123"/>
                  <a:pt x="363" y="117"/>
                </a:cubicBezTo>
                <a:cubicBezTo>
                  <a:pt x="362" y="111"/>
                  <a:pt x="358" y="108"/>
                  <a:pt x="354" y="108"/>
                </a:cubicBezTo>
                <a:cubicBezTo>
                  <a:pt x="353" y="108"/>
                  <a:pt x="353" y="108"/>
                  <a:pt x="352" y="108"/>
                </a:cubicBezTo>
                <a:cubicBezTo>
                  <a:pt x="352" y="108"/>
                  <a:pt x="352" y="109"/>
                  <a:pt x="351" y="109"/>
                </a:cubicBezTo>
                <a:cubicBezTo>
                  <a:pt x="351" y="97"/>
                  <a:pt x="354" y="86"/>
                  <a:pt x="354" y="75"/>
                </a:cubicBezTo>
                <a:cubicBezTo>
                  <a:pt x="354" y="34"/>
                  <a:pt x="320" y="0"/>
                  <a:pt x="279" y="0"/>
                </a:cubicBezTo>
                <a:cubicBezTo>
                  <a:pt x="279" y="0"/>
                  <a:pt x="279" y="0"/>
                  <a:pt x="279" y="0"/>
                </a:cubicBezTo>
                <a:cubicBezTo>
                  <a:pt x="237" y="0"/>
                  <a:pt x="204" y="34"/>
                  <a:pt x="204" y="75"/>
                </a:cubicBezTo>
                <a:cubicBezTo>
                  <a:pt x="204" y="86"/>
                  <a:pt x="207" y="97"/>
                  <a:pt x="206" y="109"/>
                </a:cubicBezTo>
                <a:cubicBezTo>
                  <a:pt x="206" y="108"/>
                  <a:pt x="206" y="108"/>
                  <a:pt x="205" y="108"/>
                </a:cubicBezTo>
                <a:cubicBezTo>
                  <a:pt x="205" y="108"/>
                  <a:pt x="204" y="108"/>
                  <a:pt x="204" y="108"/>
                </a:cubicBezTo>
                <a:cubicBezTo>
                  <a:pt x="200" y="108"/>
                  <a:pt x="196" y="111"/>
                  <a:pt x="195" y="117"/>
                </a:cubicBezTo>
                <a:cubicBezTo>
                  <a:pt x="194" y="123"/>
                  <a:pt x="197" y="129"/>
                  <a:pt x="197" y="132"/>
                </a:cubicBezTo>
                <a:cubicBezTo>
                  <a:pt x="198" y="134"/>
                  <a:pt x="203" y="149"/>
                  <a:pt x="203" y="149"/>
                </a:cubicBezTo>
                <a:cubicBezTo>
                  <a:pt x="203" y="149"/>
                  <a:pt x="205" y="159"/>
                  <a:pt x="211" y="161"/>
                </a:cubicBezTo>
                <a:cubicBezTo>
                  <a:pt x="212" y="161"/>
                  <a:pt x="213" y="161"/>
                  <a:pt x="215" y="161"/>
                </a:cubicBezTo>
                <a:cubicBezTo>
                  <a:pt x="215" y="161"/>
                  <a:pt x="215" y="161"/>
                  <a:pt x="215" y="161"/>
                </a:cubicBezTo>
                <a:cubicBezTo>
                  <a:pt x="215" y="161"/>
                  <a:pt x="215" y="161"/>
                  <a:pt x="215" y="161"/>
                </a:cubicBezTo>
                <a:cubicBezTo>
                  <a:pt x="216" y="161"/>
                  <a:pt x="217" y="161"/>
                  <a:pt x="218" y="161"/>
                </a:cubicBezTo>
                <a:cubicBezTo>
                  <a:pt x="220" y="174"/>
                  <a:pt x="223" y="186"/>
                  <a:pt x="229" y="197"/>
                </a:cubicBezTo>
                <a:cubicBezTo>
                  <a:pt x="229" y="199"/>
                  <a:pt x="230" y="201"/>
                  <a:pt x="230" y="203"/>
                </a:cubicBezTo>
                <a:cubicBezTo>
                  <a:pt x="232" y="215"/>
                  <a:pt x="227" y="224"/>
                  <a:pt x="225" y="226"/>
                </a:cubicBezTo>
                <a:cubicBezTo>
                  <a:pt x="220" y="232"/>
                  <a:pt x="186" y="243"/>
                  <a:pt x="165" y="254"/>
                </a:cubicBezTo>
                <a:cubicBezTo>
                  <a:pt x="157" y="259"/>
                  <a:pt x="150" y="264"/>
                  <a:pt x="146" y="268"/>
                </a:cubicBezTo>
                <a:cubicBezTo>
                  <a:pt x="133" y="280"/>
                  <a:pt x="129" y="331"/>
                  <a:pt x="138" y="344"/>
                </a:cubicBezTo>
                <a:cubicBezTo>
                  <a:pt x="146" y="354"/>
                  <a:pt x="142" y="368"/>
                  <a:pt x="279" y="368"/>
                </a:cubicBezTo>
                <a:cubicBezTo>
                  <a:pt x="416" y="368"/>
                  <a:pt x="412" y="354"/>
                  <a:pt x="420" y="344"/>
                </a:cubicBezTo>
                <a:cubicBezTo>
                  <a:pt x="428" y="331"/>
                  <a:pt x="422" y="277"/>
                  <a:pt x="411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A0E607D-CADE-A393-FAA4-50C2189243E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9605" y="2061681"/>
            <a:ext cx="323562" cy="30851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BC33718-D271-6695-28B8-4B2E903736B7}"/>
              </a:ext>
            </a:extLst>
          </p:cNvPr>
          <p:cNvGrpSpPr/>
          <p:nvPr/>
        </p:nvGrpSpPr>
        <p:grpSpPr>
          <a:xfrm>
            <a:off x="393578" y="1220150"/>
            <a:ext cx="264360" cy="321554"/>
            <a:chOff x="5256100" y="3651193"/>
            <a:chExt cx="566680" cy="569652"/>
          </a:xfrm>
          <a:solidFill>
            <a:schemeClr val="accent1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2C565695-3D01-2E57-2592-B46810E69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6100" y="3651193"/>
              <a:ext cx="498630" cy="490310"/>
            </a:xfrm>
            <a:custGeom>
              <a:avLst/>
              <a:gdLst>
                <a:gd name="T0" fmla="*/ 54 w 710"/>
                <a:gd name="T1" fmla="*/ 87 h 698"/>
                <a:gd name="T2" fmla="*/ 114 w 710"/>
                <a:gd name="T3" fmla="*/ 87 h 698"/>
                <a:gd name="T4" fmla="*/ 114 w 710"/>
                <a:gd name="T5" fmla="*/ 33 h 698"/>
                <a:gd name="T6" fmla="*/ 146 w 710"/>
                <a:gd name="T7" fmla="*/ 1 h 698"/>
                <a:gd name="T8" fmla="*/ 178 w 710"/>
                <a:gd name="T9" fmla="*/ 33 h 698"/>
                <a:gd name="T10" fmla="*/ 178 w 710"/>
                <a:gd name="T11" fmla="*/ 169 h 698"/>
                <a:gd name="T12" fmla="*/ 146 w 710"/>
                <a:gd name="T13" fmla="*/ 201 h 698"/>
                <a:gd name="T14" fmla="*/ 114 w 710"/>
                <a:gd name="T15" fmla="*/ 169 h 698"/>
                <a:gd name="T16" fmla="*/ 114 w 710"/>
                <a:gd name="T17" fmla="*/ 144 h 698"/>
                <a:gd name="T18" fmla="*/ 57 w 710"/>
                <a:gd name="T19" fmla="*/ 144 h 698"/>
                <a:gd name="T20" fmla="*/ 57 w 710"/>
                <a:gd name="T21" fmla="*/ 262 h 698"/>
                <a:gd name="T22" fmla="*/ 653 w 710"/>
                <a:gd name="T23" fmla="*/ 262 h 698"/>
                <a:gd name="T24" fmla="*/ 653 w 710"/>
                <a:gd name="T25" fmla="*/ 144 h 698"/>
                <a:gd name="T26" fmla="*/ 591 w 710"/>
                <a:gd name="T27" fmla="*/ 144 h 698"/>
                <a:gd name="T28" fmla="*/ 591 w 710"/>
                <a:gd name="T29" fmla="*/ 87 h 698"/>
                <a:gd name="T30" fmla="*/ 656 w 710"/>
                <a:gd name="T31" fmla="*/ 87 h 698"/>
                <a:gd name="T32" fmla="*/ 710 w 710"/>
                <a:gd name="T33" fmla="*/ 141 h 698"/>
                <a:gd name="T34" fmla="*/ 710 w 710"/>
                <a:gd name="T35" fmla="*/ 412 h 698"/>
                <a:gd name="T36" fmla="*/ 653 w 710"/>
                <a:gd name="T37" fmla="*/ 393 h 698"/>
                <a:gd name="T38" fmla="*/ 653 w 710"/>
                <a:gd name="T39" fmla="*/ 300 h 698"/>
                <a:gd name="T40" fmla="*/ 57 w 710"/>
                <a:gd name="T41" fmla="*/ 300 h 698"/>
                <a:gd name="T42" fmla="*/ 57 w 710"/>
                <a:gd name="T43" fmla="*/ 641 h 698"/>
                <a:gd name="T44" fmla="*/ 386 w 710"/>
                <a:gd name="T45" fmla="*/ 641 h 698"/>
                <a:gd name="T46" fmla="*/ 401 w 710"/>
                <a:gd name="T47" fmla="*/ 698 h 698"/>
                <a:gd name="T48" fmla="*/ 54 w 710"/>
                <a:gd name="T49" fmla="*/ 698 h 698"/>
                <a:gd name="T50" fmla="*/ 16 w 710"/>
                <a:gd name="T51" fmla="*/ 682 h 698"/>
                <a:gd name="T52" fmla="*/ 0 w 710"/>
                <a:gd name="T53" fmla="*/ 644 h 698"/>
                <a:gd name="T54" fmla="*/ 0 w 710"/>
                <a:gd name="T55" fmla="*/ 141 h 698"/>
                <a:gd name="T56" fmla="*/ 54 w 710"/>
                <a:gd name="T57" fmla="*/ 87 h 698"/>
                <a:gd name="T58" fmla="*/ 365 w 710"/>
                <a:gd name="T59" fmla="*/ 169 h 698"/>
                <a:gd name="T60" fmla="*/ 334 w 710"/>
                <a:gd name="T61" fmla="*/ 201 h 698"/>
                <a:gd name="T62" fmla="*/ 302 w 710"/>
                <a:gd name="T63" fmla="*/ 169 h 698"/>
                <a:gd name="T64" fmla="*/ 302 w 710"/>
                <a:gd name="T65" fmla="*/ 144 h 698"/>
                <a:gd name="T66" fmla="*/ 216 w 710"/>
                <a:gd name="T67" fmla="*/ 144 h 698"/>
                <a:gd name="T68" fmla="*/ 216 w 710"/>
                <a:gd name="T69" fmla="*/ 87 h 698"/>
                <a:gd name="T70" fmla="*/ 302 w 710"/>
                <a:gd name="T71" fmla="*/ 87 h 698"/>
                <a:gd name="T72" fmla="*/ 302 w 710"/>
                <a:gd name="T73" fmla="*/ 32 h 698"/>
                <a:gd name="T74" fmla="*/ 334 w 710"/>
                <a:gd name="T75" fmla="*/ 0 h 698"/>
                <a:gd name="T76" fmla="*/ 365 w 710"/>
                <a:gd name="T77" fmla="*/ 32 h 698"/>
                <a:gd name="T78" fmla="*/ 365 w 710"/>
                <a:gd name="T79" fmla="*/ 169 h 698"/>
                <a:gd name="T80" fmla="*/ 553 w 710"/>
                <a:gd name="T81" fmla="*/ 169 h 698"/>
                <a:gd name="T82" fmla="*/ 521 w 710"/>
                <a:gd name="T83" fmla="*/ 201 h 698"/>
                <a:gd name="T84" fmla="*/ 489 w 710"/>
                <a:gd name="T85" fmla="*/ 169 h 698"/>
                <a:gd name="T86" fmla="*/ 489 w 710"/>
                <a:gd name="T87" fmla="*/ 144 h 698"/>
                <a:gd name="T88" fmla="*/ 403 w 710"/>
                <a:gd name="T89" fmla="*/ 144 h 698"/>
                <a:gd name="T90" fmla="*/ 403 w 710"/>
                <a:gd name="T91" fmla="*/ 87 h 698"/>
                <a:gd name="T92" fmla="*/ 489 w 710"/>
                <a:gd name="T93" fmla="*/ 87 h 698"/>
                <a:gd name="T94" fmla="*/ 489 w 710"/>
                <a:gd name="T95" fmla="*/ 33 h 698"/>
                <a:gd name="T96" fmla="*/ 521 w 710"/>
                <a:gd name="T97" fmla="*/ 1 h 698"/>
                <a:gd name="T98" fmla="*/ 553 w 710"/>
                <a:gd name="T99" fmla="*/ 33 h 698"/>
                <a:gd name="T100" fmla="*/ 553 w 710"/>
                <a:gd name="T101" fmla="*/ 169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" h="698">
                  <a:moveTo>
                    <a:pt x="54" y="87"/>
                  </a:moveTo>
                  <a:cubicBezTo>
                    <a:pt x="114" y="87"/>
                    <a:pt x="114" y="87"/>
                    <a:pt x="114" y="87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15"/>
                    <a:pt x="128" y="1"/>
                    <a:pt x="146" y="1"/>
                  </a:cubicBezTo>
                  <a:cubicBezTo>
                    <a:pt x="164" y="1"/>
                    <a:pt x="178" y="15"/>
                    <a:pt x="178" y="33"/>
                  </a:cubicBezTo>
                  <a:cubicBezTo>
                    <a:pt x="178" y="169"/>
                    <a:pt x="178" y="169"/>
                    <a:pt x="178" y="169"/>
                  </a:cubicBezTo>
                  <a:cubicBezTo>
                    <a:pt x="178" y="187"/>
                    <a:pt x="164" y="201"/>
                    <a:pt x="146" y="201"/>
                  </a:cubicBezTo>
                  <a:cubicBezTo>
                    <a:pt x="128" y="201"/>
                    <a:pt x="114" y="187"/>
                    <a:pt x="114" y="169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653" y="262"/>
                    <a:pt x="653" y="262"/>
                    <a:pt x="653" y="262"/>
                  </a:cubicBezTo>
                  <a:cubicBezTo>
                    <a:pt x="653" y="144"/>
                    <a:pt x="653" y="144"/>
                    <a:pt x="653" y="144"/>
                  </a:cubicBezTo>
                  <a:cubicBezTo>
                    <a:pt x="591" y="144"/>
                    <a:pt x="591" y="144"/>
                    <a:pt x="591" y="144"/>
                  </a:cubicBezTo>
                  <a:cubicBezTo>
                    <a:pt x="591" y="87"/>
                    <a:pt x="591" y="87"/>
                    <a:pt x="591" y="87"/>
                  </a:cubicBezTo>
                  <a:cubicBezTo>
                    <a:pt x="656" y="87"/>
                    <a:pt x="656" y="87"/>
                    <a:pt x="656" y="87"/>
                  </a:cubicBezTo>
                  <a:cubicBezTo>
                    <a:pt x="686" y="87"/>
                    <a:pt x="710" y="111"/>
                    <a:pt x="710" y="141"/>
                  </a:cubicBezTo>
                  <a:cubicBezTo>
                    <a:pt x="710" y="412"/>
                    <a:pt x="710" y="412"/>
                    <a:pt x="710" y="412"/>
                  </a:cubicBezTo>
                  <a:cubicBezTo>
                    <a:pt x="692" y="403"/>
                    <a:pt x="673" y="396"/>
                    <a:pt x="653" y="393"/>
                  </a:cubicBezTo>
                  <a:cubicBezTo>
                    <a:pt x="653" y="300"/>
                    <a:pt x="653" y="300"/>
                    <a:pt x="653" y="300"/>
                  </a:cubicBezTo>
                  <a:cubicBezTo>
                    <a:pt x="57" y="300"/>
                    <a:pt x="57" y="300"/>
                    <a:pt x="57" y="300"/>
                  </a:cubicBezTo>
                  <a:cubicBezTo>
                    <a:pt x="57" y="641"/>
                    <a:pt x="57" y="641"/>
                    <a:pt x="57" y="641"/>
                  </a:cubicBezTo>
                  <a:cubicBezTo>
                    <a:pt x="386" y="641"/>
                    <a:pt x="386" y="641"/>
                    <a:pt x="386" y="641"/>
                  </a:cubicBezTo>
                  <a:cubicBezTo>
                    <a:pt x="388" y="661"/>
                    <a:pt x="393" y="680"/>
                    <a:pt x="401" y="698"/>
                  </a:cubicBezTo>
                  <a:cubicBezTo>
                    <a:pt x="54" y="698"/>
                    <a:pt x="54" y="698"/>
                    <a:pt x="54" y="698"/>
                  </a:cubicBezTo>
                  <a:cubicBezTo>
                    <a:pt x="39" y="698"/>
                    <a:pt x="26" y="692"/>
                    <a:pt x="16" y="682"/>
                  </a:cubicBezTo>
                  <a:cubicBezTo>
                    <a:pt x="6" y="673"/>
                    <a:pt x="0" y="659"/>
                    <a:pt x="0" y="64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11"/>
                    <a:pt x="24" y="87"/>
                    <a:pt x="54" y="87"/>
                  </a:cubicBezTo>
                  <a:close/>
                  <a:moveTo>
                    <a:pt x="365" y="169"/>
                  </a:moveTo>
                  <a:cubicBezTo>
                    <a:pt x="365" y="186"/>
                    <a:pt x="351" y="201"/>
                    <a:pt x="334" y="201"/>
                  </a:cubicBezTo>
                  <a:cubicBezTo>
                    <a:pt x="316" y="201"/>
                    <a:pt x="302" y="186"/>
                    <a:pt x="302" y="169"/>
                  </a:cubicBezTo>
                  <a:cubicBezTo>
                    <a:pt x="302" y="144"/>
                    <a:pt x="302" y="144"/>
                    <a:pt x="302" y="144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302" y="87"/>
                    <a:pt x="302" y="87"/>
                    <a:pt x="302" y="87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2" y="15"/>
                    <a:pt x="316" y="0"/>
                    <a:pt x="334" y="0"/>
                  </a:cubicBezTo>
                  <a:cubicBezTo>
                    <a:pt x="351" y="0"/>
                    <a:pt x="365" y="15"/>
                    <a:pt x="365" y="32"/>
                  </a:cubicBezTo>
                  <a:cubicBezTo>
                    <a:pt x="365" y="169"/>
                    <a:pt x="365" y="169"/>
                    <a:pt x="365" y="169"/>
                  </a:cubicBezTo>
                  <a:close/>
                  <a:moveTo>
                    <a:pt x="553" y="169"/>
                  </a:moveTo>
                  <a:cubicBezTo>
                    <a:pt x="553" y="187"/>
                    <a:pt x="539" y="201"/>
                    <a:pt x="521" y="201"/>
                  </a:cubicBezTo>
                  <a:cubicBezTo>
                    <a:pt x="503" y="201"/>
                    <a:pt x="489" y="187"/>
                    <a:pt x="489" y="169"/>
                  </a:cubicBezTo>
                  <a:cubicBezTo>
                    <a:pt x="489" y="144"/>
                    <a:pt x="489" y="144"/>
                    <a:pt x="489" y="144"/>
                  </a:cubicBezTo>
                  <a:cubicBezTo>
                    <a:pt x="403" y="144"/>
                    <a:pt x="403" y="144"/>
                    <a:pt x="403" y="144"/>
                  </a:cubicBezTo>
                  <a:cubicBezTo>
                    <a:pt x="403" y="87"/>
                    <a:pt x="403" y="87"/>
                    <a:pt x="403" y="87"/>
                  </a:cubicBezTo>
                  <a:cubicBezTo>
                    <a:pt x="489" y="87"/>
                    <a:pt x="489" y="87"/>
                    <a:pt x="489" y="87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9" y="15"/>
                    <a:pt x="503" y="1"/>
                    <a:pt x="521" y="1"/>
                  </a:cubicBezTo>
                  <a:cubicBezTo>
                    <a:pt x="539" y="1"/>
                    <a:pt x="553" y="15"/>
                    <a:pt x="553" y="33"/>
                  </a:cubicBezTo>
                  <a:cubicBezTo>
                    <a:pt x="553" y="169"/>
                    <a:pt x="553" y="169"/>
                    <a:pt x="55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38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14CA9D4E-58CA-1CC9-1CB3-78A739446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8620" y="3919527"/>
              <a:ext cx="294186" cy="125103"/>
            </a:xfrm>
            <a:custGeom>
              <a:avLst/>
              <a:gdLst>
                <a:gd name="T0" fmla="*/ 17 w 419"/>
                <a:gd name="T1" fmla="*/ 0 h 178"/>
                <a:gd name="T2" fmla="*/ 84 w 419"/>
                <a:gd name="T3" fmla="*/ 0 h 178"/>
                <a:gd name="T4" fmla="*/ 102 w 419"/>
                <a:gd name="T5" fmla="*/ 18 h 178"/>
                <a:gd name="T6" fmla="*/ 102 w 419"/>
                <a:gd name="T7" fmla="*/ 46 h 178"/>
                <a:gd name="T8" fmla="*/ 84 w 419"/>
                <a:gd name="T9" fmla="*/ 64 h 178"/>
                <a:gd name="T10" fmla="*/ 17 w 419"/>
                <a:gd name="T11" fmla="*/ 64 h 178"/>
                <a:gd name="T12" fmla="*/ 0 w 419"/>
                <a:gd name="T13" fmla="*/ 46 h 178"/>
                <a:gd name="T14" fmla="*/ 0 w 419"/>
                <a:gd name="T15" fmla="*/ 18 h 178"/>
                <a:gd name="T16" fmla="*/ 17 w 419"/>
                <a:gd name="T17" fmla="*/ 0 h 178"/>
                <a:gd name="T18" fmla="*/ 175 w 419"/>
                <a:gd name="T19" fmla="*/ 115 h 178"/>
                <a:gd name="T20" fmla="*/ 245 w 419"/>
                <a:gd name="T21" fmla="*/ 115 h 178"/>
                <a:gd name="T22" fmla="*/ 261 w 419"/>
                <a:gd name="T23" fmla="*/ 131 h 178"/>
                <a:gd name="T24" fmla="*/ 261 w 419"/>
                <a:gd name="T25" fmla="*/ 134 h 178"/>
                <a:gd name="T26" fmla="*/ 245 w 419"/>
                <a:gd name="T27" fmla="*/ 178 h 178"/>
                <a:gd name="T28" fmla="*/ 245 w 419"/>
                <a:gd name="T29" fmla="*/ 178 h 178"/>
                <a:gd name="T30" fmla="*/ 175 w 419"/>
                <a:gd name="T31" fmla="*/ 178 h 178"/>
                <a:gd name="T32" fmla="*/ 159 w 419"/>
                <a:gd name="T33" fmla="*/ 162 h 178"/>
                <a:gd name="T34" fmla="*/ 159 w 419"/>
                <a:gd name="T35" fmla="*/ 131 h 178"/>
                <a:gd name="T36" fmla="*/ 175 w 419"/>
                <a:gd name="T37" fmla="*/ 115 h 178"/>
                <a:gd name="T38" fmla="*/ 16 w 419"/>
                <a:gd name="T39" fmla="*/ 115 h 178"/>
                <a:gd name="T40" fmla="*/ 86 w 419"/>
                <a:gd name="T41" fmla="*/ 115 h 178"/>
                <a:gd name="T42" fmla="*/ 102 w 419"/>
                <a:gd name="T43" fmla="*/ 131 h 178"/>
                <a:gd name="T44" fmla="*/ 102 w 419"/>
                <a:gd name="T45" fmla="*/ 162 h 178"/>
                <a:gd name="T46" fmla="*/ 86 w 419"/>
                <a:gd name="T47" fmla="*/ 178 h 178"/>
                <a:gd name="T48" fmla="*/ 16 w 419"/>
                <a:gd name="T49" fmla="*/ 178 h 178"/>
                <a:gd name="T50" fmla="*/ 0 w 419"/>
                <a:gd name="T51" fmla="*/ 162 h 178"/>
                <a:gd name="T52" fmla="*/ 0 w 419"/>
                <a:gd name="T53" fmla="*/ 131 h 178"/>
                <a:gd name="T54" fmla="*/ 16 w 419"/>
                <a:gd name="T55" fmla="*/ 115 h 178"/>
                <a:gd name="T56" fmla="*/ 334 w 419"/>
                <a:gd name="T57" fmla="*/ 0 h 178"/>
                <a:gd name="T58" fmla="*/ 404 w 419"/>
                <a:gd name="T59" fmla="*/ 0 h 178"/>
                <a:gd name="T60" fmla="*/ 419 w 419"/>
                <a:gd name="T61" fmla="*/ 11 h 178"/>
                <a:gd name="T62" fmla="*/ 321 w 419"/>
                <a:gd name="T63" fmla="*/ 57 h 178"/>
                <a:gd name="T64" fmla="*/ 318 w 419"/>
                <a:gd name="T65" fmla="*/ 48 h 178"/>
                <a:gd name="T66" fmla="*/ 318 w 419"/>
                <a:gd name="T67" fmla="*/ 16 h 178"/>
                <a:gd name="T68" fmla="*/ 334 w 419"/>
                <a:gd name="T69" fmla="*/ 0 h 178"/>
                <a:gd name="T70" fmla="*/ 175 w 419"/>
                <a:gd name="T71" fmla="*/ 0 h 178"/>
                <a:gd name="T72" fmla="*/ 245 w 419"/>
                <a:gd name="T73" fmla="*/ 0 h 178"/>
                <a:gd name="T74" fmla="*/ 261 w 419"/>
                <a:gd name="T75" fmla="*/ 16 h 178"/>
                <a:gd name="T76" fmla="*/ 261 w 419"/>
                <a:gd name="T77" fmla="*/ 48 h 178"/>
                <a:gd name="T78" fmla="*/ 245 w 419"/>
                <a:gd name="T79" fmla="*/ 64 h 178"/>
                <a:gd name="T80" fmla="*/ 175 w 419"/>
                <a:gd name="T81" fmla="*/ 64 h 178"/>
                <a:gd name="T82" fmla="*/ 159 w 419"/>
                <a:gd name="T83" fmla="*/ 48 h 178"/>
                <a:gd name="T84" fmla="*/ 159 w 419"/>
                <a:gd name="T85" fmla="*/ 16 h 178"/>
                <a:gd name="T86" fmla="*/ 175 w 419"/>
                <a:gd name="T8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9" h="178">
                  <a:moveTo>
                    <a:pt x="1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94" y="0"/>
                    <a:pt x="102" y="8"/>
                    <a:pt x="102" y="18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56"/>
                    <a:pt x="94" y="64"/>
                    <a:pt x="84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8" y="64"/>
                    <a:pt x="0" y="56"/>
                    <a:pt x="0" y="4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lose/>
                  <a:moveTo>
                    <a:pt x="175" y="115"/>
                  </a:moveTo>
                  <a:cubicBezTo>
                    <a:pt x="245" y="115"/>
                    <a:pt x="245" y="115"/>
                    <a:pt x="245" y="115"/>
                  </a:cubicBezTo>
                  <a:cubicBezTo>
                    <a:pt x="253" y="115"/>
                    <a:pt x="261" y="122"/>
                    <a:pt x="261" y="131"/>
                  </a:cubicBezTo>
                  <a:cubicBezTo>
                    <a:pt x="261" y="134"/>
                    <a:pt x="261" y="134"/>
                    <a:pt x="261" y="134"/>
                  </a:cubicBezTo>
                  <a:cubicBezTo>
                    <a:pt x="254" y="148"/>
                    <a:pt x="249" y="163"/>
                    <a:pt x="245" y="178"/>
                  </a:cubicBezTo>
                  <a:cubicBezTo>
                    <a:pt x="245" y="178"/>
                    <a:pt x="245" y="178"/>
                    <a:pt x="245" y="178"/>
                  </a:cubicBezTo>
                  <a:cubicBezTo>
                    <a:pt x="175" y="178"/>
                    <a:pt x="175" y="178"/>
                    <a:pt x="175" y="178"/>
                  </a:cubicBezTo>
                  <a:cubicBezTo>
                    <a:pt x="166" y="178"/>
                    <a:pt x="159" y="171"/>
                    <a:pt x="159" y="162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22"/>
                    <a:pt x="166" y="115"/>
                    <a:pt x="175" y="115"/>
                  </a:cubicBezTo>
                  <a:close/>
                  <a:moveTo>
                    <a:pt x="16" y="115"/>
                  </a:moveTo>
                  <a:cubicBezTo>
                    <a:pt x="86" y="115"/>
                    <a:pt x="86" y="115"/>
                    <a:pt x="86" y="115"/>
                  </a:cubicBezTo>
                  <a:cubicBezTo>
                    <a:pt x="95" y="115"/>
                    <a:pt x="102" y="122"/>
                    <a:pt x="102" y="13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2" y="171"/>
                    <a:pt x="95" y="178"/>
                    <a:pt x="8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7" y="178"/>
                    <a:pt x="0" y="171"/>
                    <a:pt x="0" y="1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2"/>
                    <a:pt x="7" y="115"/>
                    <a:pt x="16" y="115"/>
                  </a:cubicBezTo>
                  <a:close/>
                  <a:moveTo>
                    <a:pt x="334" y="0"/>
                  </a:moveTo>
                  <a:cubicBezTo>
                    <a:pt x="404" y="0"/>
                    <a:pt x="404" y="0"/>
                    <a:pt x="404" y="0"/>
                  </a:cubicBezTo>
                  <a:cubicBezTo>
                    <a:pt x="411" y="0"/>
                    <a:pt x="417" y="5"/>
                    <a:pt x="419" y="11"/>
                  </a:cubicBezTo>
                  <a:cubicBezTo>
                    <a:pt x="383" y="18"/>
                    <a:pt x="349" y="34"/>
                    <a:pt x="321" y="57"/>
                  </a:cubicBezTo>
                  <a:cubicBezTo>
                    <a:pt x="319" y="55"/>
                    <a:pt x="318" y="51"/>
                    <a:pt x="318" y="48"/>
                  </a:cubicBezTo>
                  <a:cubicBezTo>
                    <a:pt x="318" y="16"/>
                    <a:pt x="318" y="16"/>
                    <a:pt x="318" y="16"/>
                  </a:cubicBezTo>
                  <a:cubicBezTo>
                    <a:pt x="318" y="7"/>
                    <a:pt x="325" y="0"/>
                    <a:pt x="334" y="0"/>
                  </a:cubicBezTo>
                  <a:close/>
                  <a:moveTo>
                    <a:pt x="17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53" y="0"/>
                    <a:pt x="261" y="7"/>
                    <a:pt x="261" y="16"/>
                  </a:cubicBezTo>
                  <a:cubicBezTo>
                    <a:pt x="261" y="48"/>
                    <a:pt x="261" y="48"/>
                    <a:pt x="261" y="48"/>
                  </a:cubicBezTo>
                  <a:cubicBezTo>
                    <a:pt x="261" y="57"/>
                    <a:pt x="253" y="64"/>
                    <a:pt x="245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66" y="64"/>
                    <a:pt x="159" y="57"/>
                    <a:pt x="159" y="48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7"/>
                    <a:pt x="166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38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29C0A855-C8F3-6D20-9215-C3C81382B8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6126" y="3944191"/>
              <a:ext cx="276654" cy="276654"/>
            </a:xfrm>
            <a:custGeom>
              <a:avLst/>
              <a:gdLst>
                <a:gd name="T0" fmla="*/ 197 w 394"/>
                <a:gd name="T1" fmla="*/ 57 h 394"/>
                <a:gd name="T2" fmla="*/ 98 w 394"/>
                <a:gd name="T3" fmla="*/ 98 h 394"/>
                <a:gd name="T4" fmla="*/ 57 w 394"/>
                <a:gd name="T5" fmla="*/ 197 h 394"/>
                <a:gd name="T6" fmla="*/ 98 w 394"/>
                <a:gd name="T7" fmla="*/ 296 h 394"/>
                <a:gd name="T8" fmla="*/ 197 w 394"/>
                <a:gd name="T9" fmla="*/ 337 h 394"/>
                <a:gd name="T10" fmla="*/ 296 w 394"/>
                <a:gd name="T11" fmla="*/ 296 h 394"/>
                <a:gd name="T12" fmla="*/ 337 w 394"/>
                <a:gd name="T13" fmla="*/ 197 h 394"/>
                <a:gd name="T14" fmla="*/ 296 w 394"/>
                <a:gd name="T15" fmla="*/ 98 h 394"/>
                <a:gd name="T16" fmla="*/ 197 w 394"/>
                <a:gd name="T17" fmla="*/ 57 h 394"/>
                <a:gd name="T18" fmla="*/ 58 w 394"/>
                <a:gd name="T19" fmla="*/ 58 h 394"/>
                <a:gd name="T20" fmla="*/ 197 w 394"/>
                <a:gd name="T21" fmla="*/ 0 h 394"/>
                <a:gd name="T22" fmla="*/ 336 w 394"/>
                <a:gd name="T23" fmla="*/ 58 h 394"/>
                <a:gd name="T24" fmla="*/ 394 w 394"/>
                <a:gd name="T25" fmla="*/ 197 h 394"/>
                <a:gd name="T26" fmla="*/ 336 w 394"/>
                <a:gd name="T27" fmla="*/ 336 h 394"/>
                <a:gd name="T28" fmla="*/ 197 w 394"/>
                <a:gd name="T29" fmla="*/ 394 h 394"/>
                <a:gd name="T30" fmla="*/ 58 w 394"/>
                <a:gd name="T31" fmla="*/ 336 h 394"/>
                <a:gd name="T32" fmla="*/ 0 w 394"/>
                <a:gd name="T33" fmla="*/ 197 h 394"/>
                <a:gd name="T34" fmla="*/ 58 w 394"/>
                <a:gd name="T35" fmla="*/ 58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4" h="394">
                  <a:moveTo>
                    <a:pt x="197" y="57"/>
                  </a:moveTo>
                  <a:cubicBezTo>
                    <a:pt x="158" y="57"/>
                    <a:pt x="123" y="73"/>
                    <a:pt x="98" y="98"/>
                  </a:cubicBezTo>
                  <a:cubicBezTo>
                    <a:pt x="73" y="124"/>
                    <a:pt x="57" y="158"/>
                    <a:pt x="57" y="197"/>
                  </a:cubicBezTo>
                  <a:cubicBezTo>
                    <a:pt x="57" y="236"/>
                    <a:pt x="73" y="271"/>
                    <a:pt x="98" y="296"/>
                  </a:cubicBezTo>
                  <a:cubicBezTo>
                    <a:pt x="123" y="321"/>
                    <a:pt x="158" y="337"/>
                    <a:pt x="197" y="337"/>
                  </a:cubicBezTo>
                  <a:cubicBezTo>
                    <a:pt x="236" y="337"/>
                    <a:pt x="270" y="321"/>
                    <a:pt x="296" y="296"/>
                  </a:cubicBezTo>
                  <a:cubicBezTo>
                    <a:pt x="321" y="271"/>
                    <a:pt x="337" y="236"/>
                    <a:pt x="337" y="197"/>
                  </a:cubicBezTo>
                  <a:cubicBezTo>
                    <a:pt x="337" y="158"/>
                    <a:pt x="321" y="124"/>
                    <a:pt x="296" y="98"/>
                  </a:cubicBezTo>
                  <a:cubicBezTo>
                    <a:pt x="270" y="73"/>
                    <a:pt x="236" y="57"/>
                    <a:pt x="197" y="57"/>
                  </a:cubicBezTo>
                  <a:close/>
                  <a:moveTo>
                    <a:pt x="58" y="58"/>
                  </a:moveTo>
                  <a:cubicBezTo>
                    <a:pt x="93" y="22"/>
                    <a:pt x="143" y="0"/>
                    <a:pt x="197" y="0"/>
                  </a:cubicBezTo>
                  <a:cubicBezTo>
                    <a:pt x="251" y="0"/>
                    <a:pt x="301" y="22"/>
                    <a:pt x="336" y="58"/>
                  </a:cubicBezTo>
                  <a:cubicBezTo>
                    <a:pt x="372" y="93"/>
                    <a:pt x="394" y="143"/>
                    <a:pt x="394" y="197"/>
                  </a:cubicBezTo>
                  <a:cubicBezTo>
                    <a:pt x="394" y="252"/>
                    <a:pt x="372" y="301"/>
                    <a:pt x="336" y="336"/>
                  </a:cubicBezTo>
                  <a:cubicBezTo>
                    <a:pt x="301" y="372"/>
                    <a:pt x="251" y="394"/>
                    <a:pt x="197" y="394"/>
                  </a:cubicBezTo>
                  <a:cubicBezTo>
                    <a:pt x="143" y="394"/>
                    <a:pt x="93" y="372"/>
                    <a:pt x="58" y="336"/>
                  </a:cubicBezTo>
                  <a:cubicBezTo>
                    <a:pt x="22" y="301"/>
                    <a:pt x="0" y="252"/>
                    <a:pt x="0" y="197"/>
                  </a:cubicBezTo>
                  <a:cubicBezTo>
                    <a:pt x="0" y="143"/>
                    <a:pt x="22" y="93"/>
                    <a:pt x="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38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64FF3B5-E1FC-F44A-B6C9-3F07DAAC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67" y="4023532"/>
              <a:ext cx="80827" cy="81421"/>
            </a:xfrm>
            <a:custGeom>
              <a:avLst/>
              <a:gdLst>
                <a:gd name="T0" fmla="*/ 55 w 115"/>
                <a:gd name="T1" fmla="*/ 83 h 116"/>
                <a:gd name="T2" fmla="*/ 64 w 115"/>
                <a:gd name="T3" fmla="*/ 104 h 116"/>
                <a:gd name="T4" fmla="*/ 104 w 115"/>
                <a:gd name="T5" fmla="*/ 104 h 116"/>
                <a:gd name="T6" fmla="*/ 104 w 115"/>
                <a:gd name="T7" fmla="*/ 64 h 116"/>
                <a:gd name="T8" fmla="*/ 82 w 115"/>
                <a:gd name="T9" fmla="*/ 56 h 116"/>
                <a:gd name="T10" fmla="*/ 34 w 115"/>
                <a:gd name="T11" fmla="*/ 8 h 116"/>
                <a:gd name="T12" fmla="*/ 8 w 115"/>
                <a:gd name="T13" fmla="*/ 8 h 116"/>
                <a:gd name="T14" fmla="*/ 8 w 115"/>
                <a:gd name="T15" fmla="*/ 35 h 116"/>
                <a:gd name="T16" fmla="*/ 55 w 115"/>
                <a:gd name="T17" fmla="*/ 8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55" y="83"/>
                  </a:moveTo>
                  <a:cubicBezTo>
                    <a:pt x="55" y="90"/>
                    <a:pt x="58" y="98"/>
                    <a:pt x="64" y="104"/>
                  </a:cubicBezTo>
                  <a:cubicBezTo>
                    <a:pt x="75" y="116"/>
                    <a:pt x="93" y="116"/>
                    <a:pt x="104" y="104"/>
                  </a:cubicBezTo>
                  <a:cubicBezTo>
                    <a:pt x="115" y="93"/>
                    <a:pt x="115" y="75"/>
                    <a:pt x="104" y="64"/>
                  </a:cubicBezTo>
                  <a:cubicBezTo>
                    <a:pt x="98" y="58"/>
                    <a:pt x="90" y="55"/>
                    <a:pt x="82" y="56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15" y="0"/>
                    <a:pt x="8" y="8"/>
                  </a:cubicBezTo>
                  <a:cubicBezTo>
                    <a:pt x="0" y="15"/>
                    <a:pt x="0" y="27"/>
                    <a:pt x="8" y="35"/>
                  </a:cubicBezTo>
                  <a:cubicBezTo>
                    <a:pt x="55" y="83"/>
                    <a:pt x="55" y="83"/>
                    <a:pt x="5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38"/>
            </a:p>
          </p:txBody>
        </p:sp>
      </p:grpSp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FCAD0817-AD5A-5038-6ED3-FE652CBB11F9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161999" y="2645263"/>
            <a:ext cx="4150357" cy="178502"/>
          </a:xfrm>
          <a:prstGeom prst="roundRect">
            <a:avLst>
              <a:gd name="adj" fmla="val 83741"/>
            </a:avLst>
          </a:prstGeom>
          <a:ln w="6350">
            <a:noFill/>
          </a:ln>
        </p:spPr>
        <p:txBody>
          <a:bodyPr vert="horz" lIns="7200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iti Sans Text" pitchFamily="50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○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1338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Citi Sans Text" pitchFamily="50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Партнерство с международными заинтересованными сторонами</a:t>
            </a:r>
            <a:endParaRPr lang="en-US" sz="11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B4FC7D-A38A-A15B-DAD5-4006AD001796}"/>
              </a:ext>
            </a:extLst>
          </p:cNvPr>
          <p:cNvGrpSpPr/>
          <p:nvPr/>
        </p:nvGrpSpPr>
        <p:grpSpPr>
          <a:xfrm>
            <a:off x="279401" y="3699063"/>
            <a:ext cx="9390062" cy="2706028"/>
            <a:chOff x="279401" y="3621869"/>
            <a:chExt cx="9390062" cy="2706028"/>
          </a:xfrm>
        </p:grpSpPr>
        <p:sp>
          <p:nvSpPr>
            <p:cNvPr id="29" name="Content Placeholder 8">
              <a:extLst>
                <a:ext uri="{FF2B5EF4-FFF2-40B4-BE49-F238E27FC236}">
                  <a16:creationId xmlns:a16="http://schemas.microsoft.com/office/drawing/2014/main" id="{3DFFB383-D34E-CAD7-FEE1-3D814B7A3EB6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279401" y="3685517"/>
              <a:ext cx="2155584" cy="2642380"/>
            </a:xfrm>
            <a:prstGeom prst="roundRect">
              <a:avLst>
                <a:gd name="adj" fmla="val 8368"/>
              </a:avLst>
            </a:prstGeom>
            <a:ln w="6350">
              <a:solidFill>
                <a:schemeClr val="accent1"/>
              </a:solidFill>
            </a:ln>
          </p:spPr>
          <p:txBody>
            <a:bodyPr lIns="36000" tIns="576000" rIns="0" bIns="9144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Citi Sans Text" pitchFamily="50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SzPct val="70000"/>
                <a:buFont typeface="Arial" panose="020B0604020202020204" pitchFamily="34" charset="0"/>
                <a:buChar char="○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Font typeface="Citi Sans Text" pitchFamily="50" charset="0"/>
                <a:buChar char="–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/>
              <a:endParaRPr lang="en-US" sz="900" dirty="0"/>
            </a:p>
            <a:p>
              <a:pPr lvl="2"/>
              <a:r>
                <a:rPr lang="ru-RU" sz="900" dirty="0"/>
                <a:t>Публикация Страновой партнерской программы Всемирного банка для поддержки усилий</a:t>
              </a:r>
              <a:r>
                <a:rPr lang="en-US" sz="900" dirty="0"/>
                <a:t> </a:t>
              </a:r>
              <a:r>
                <a:rPr lang="ru-RU" sz="900" b="1" dirty="0">
                  <a:solidFill>
                    <a:schemeClr val="accent1"/>
                  </a:solidFill>
                </a:rPr>
                <a:t>страны по созданию более устойчивого и справедливого будущего для всех</a:t>
              </a:r>
              <a:endParaRPr lang="en-US" sz="900" b="1" dirty="0">
                <a:solidFill>
                  <a:schemeClr val="accent1"/>
                </a:solidFill>
              </a:endParaRPr>
            </a:p>
            <a:p>
              <a:pPr lvl="2"/>
              <a:r>
                <a:rPr lang="ru-RU" sz="900" dirty="0"/>
                <a:t>Сфокусировано на: (1) увеличении создания рабочих мест, инициируемых частным сектором; (2) улучшении доступа к устойчиво управляемым природным ресурсам; (3) повышении человеческого капитала и укреплении прав уязвимых групп населения</a:t>
              </a:r>
              <a:endParaRPr lang="en-US" sz="90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7AB5224-9610-6EC0-556B-7D12B7001D0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963332" y="2946005"/>
              <a:ext cx="799204" cy="2150932"/>
            </a:xfrm>
            <a:custGeom>
              <a:avLst/>
              <a:gdLst>
                <a:gd name="connsiteX0" fmla="*/ 0 w 595385"/>
                <a:gd name="connsiteY0" fmla="*/ 2884278 h 3063241"/>
                <a:gd name="connsiteX1" fmla="*/ 0 w 595385"/>
                <a:gd name="connsiteY1" fmla="*/ 176423 h 3063241"/>
                <a:gd name="connsiteX2" fmla="*/ 107751 w 595385"/>
                <a:gd name="connsiteY2" fmla="*/ 13865 h 3063241"/>
                <a:gd name="connsiteX3" fmla="*/ 119330 w 595385"/>
                <a:gd name="connsiteY3" fmla="*/ 11527 h 3063241"/>
                <a:gd name="connsiteX4" fmla="*/ 119330 w 595385"/>
                <a:gd name="connsiteY4" fmla="*/ 1 h 3063241"/>
                <a:gd name="connsiteX5" fmla="*/ 176420 w 595385"/>
                <a:gd name="connsiteY5" fmla="*/ 1 h 3063241"/>
                <a:gd name="connsiteX6" fmla="*/ 176423 w 595385"/>
                <a:gd name="connsiteY6" fmla="*/ 0 h 3063241"/>
                <a:gd name="connsiteX7" fmla="*/ 228886 w 595385"/>
                <a:gd name="connsiteY7" fmla="*/ 0 h 3063241"/>
                <a:gd name="connsiteX8" fmla="*/ 228888 w 595385"/>
                <a:gd name="connsiteY8" fmla="*/ 1 h 3063241"/>
                <a:gd name="connsiteX9" fmla="*/ 476371 w 595385"/>
                <a:gd name="connsiteY9" fmla="*/ 1 h 3063241"/>
                <a:gd name="connsiteX10" fmla="*/ 595385 w 595385"/>
                <a:gd name="connsiteY10" fmla="*/ 1531621 h 3063241"/>
                <a:gd name="connsiteX11" fmla="*/ 476371 w 595385"/>
                <a:gd name="connsiteY11" fmla="*/ 3063241 h 3063241"/>
                <a:gd name="connsiteX12" fmla="*/ 119330 w 595385"/>
                <a:gd name="connsiteY12" fmla="*/ 3063241 h 3063241"/>
                <a:gd name="connsiteX13" fmla="*/ 119330 w 595385"/>
                <a:gd name="connsiteY13" fmla="*/ 3049174 h 3063241"/>
                <a:gd name="connsiteX14" fmla="*/ 107751 w 595385"/>
                <a:gd name="connsiteY14" fmla="*/ 3046836 h 3063241"/>
                <a:gd name="connsiteX15" fmla="*/ 0 w 595385"/>
                <a:gd name="connsiteY15" fmla="*/ 2884278 h 306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5385" h="3063241">
                  <a:moveTo>
                    <a:pt x="0" y="2884278"/>
                  </a:moveTo>
                  <a:lnTo>
                    <a:pt x="0" y="176423"/>
                  </a:lnTo>
                  <a:cubicBezTo>
                    <a:pt x="0" y="103346"/>
                    <a:pt x="44430" y="40647"/>
                    <a:pt x="107751" y="13865"/>
                  </a:cubicBezTo>
                  <a:lnTo>
                    <a:pt x="119330" y="11527"/>
                  </a:lnTo>
                  <a:lnTo>
                    <a:pt x="119330" y="1"/>
                  </a:lnTo>
                  <a:lnTo>
                    <a:pt x="176420" y="1"/>
                  </a:lnTo>
                  <a:lnTo>
                    <a:pt x="176423" y="0"/>
                  </a:lnTo>
                  <a:lnTo>
                    <a:pt x="228886" y="0"/>
                  </a:lnTo>
                  <a:lnTo>
                    <a:pt x="228888" y="1"/>
                  </a:lnTo>
                  <a:lnTo>
                    <a:pt x="476371" y="1"/>
                  </a:lnTo>
                  <a:lnTo>
                    <a:pt x="595385" y="1531621"/>
                  </a:lnTo>
                  <a:lnTo>
                    <a:pt x="476371" y="3063241"/>
                  </a:lnTo>
                  <a:lnTo>
                    <a:pt x="119330" y="3063241"/>
                  </a:lnTo>
                  <a:lnTo>
                    <a:pt x="119330" y="3049174"/>
                  </a:lnTo>
                  <a:lnTo>
                    <a:pt x="107751" y="3046836"/>
                  </a:lnTo>
                  <a:cubicBezTo>
                    <a:pt x="44430" y="3020054"/>
                    <a:pt x="0" y="2957355"/>
                    <a:pt x="0" y="288427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txBody>
            <a:bodyPr rot="10800000" vert="eaVert" wrap="square" lIns="91440" tIns="0" rIns="91440" bIns="0" anchor="t">
              <a:noAutofit/>
            </a:bodyPr>
            <a:lstStyle>
              <a:lvl1pPr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FF8913"/>
                </a:buClr>
                <a:buSzPct val="80000"/>
                <a:buFontTx/>
                <a:buNone/>
                <a:tabLst/>
                <a:defRPr/>
              </a:pPr>
              <a:r>
                <a:rPr lang="ru-RU" altLang="en-US" sz="1000" i="1" dirty="0">
                  <a:solidFill>
                    <a:srgbClr val="FFFFFF"/>
                  </a:solidFill>
                  <a:latin typeface="Citi Sans Text" pitchFamily="50" charset="0"/>
                  <a:ea typeface="STKaiti"/>
                </a:rPr>
                <a:t>Октябрь</a:t>
              </a:r>
              <a:r>
                <a:rPr kumimoji="0" lang="en-US" alt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ti Sans Text" pitchFamily="50" charset="0"/>
                  <a:ea typeface="STKaiti"/>
                  <a:cs typeface="+mn-cs"/>
                </a:rPr>
                <a:t> 2023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FF8913"/>
                </a:buClr>
                <a:buSzPct val="80000"/>
                <a:buFontTx/>
                <a:buNone/>
                <a:tabLst/>
                <a:defRPr/>
              </a:pPr>
              <a:r>
                <a:rPr kumimoji="0" lang="ru-RU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ti Sans Text" pitchFamily="50" charset="0"/>
                  <a:ea typeface="STKaiti"/>
                  <a:cs typeface="+mn-cs"/>
                </a:rPr>
                <a:t>Страновая партнерская программа Кыргызстана 2024-2028.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ti Sans Text" pitchFamily="50" charset="0"/>
                <a:ea typeface="STKaiti"/>
                <a:cs typeface="+mn-cs"/>
              </a:endParaRPr>
            </a:p>
          </p:txBody>
        </p:sp>
        <p:sp>
          <p:nvSpPr>
            <p:cNvPr id="33" name="Content Placeholder 8">
              <a:extLst>
                <a:ext uri="{FF2B5EF4-FFF2-40B4-BE49-F238E27FC236}">
                  <a16:creationId xmlns:a16="http://schemas.microsoft.com/office/drawing/2014/main" id="{35909E39-F886-A8DC-BF80-9BA0C01BA942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2689755" y="3685517"/>
              <a:ext cx="2155584" cy="2642380"/>
            </a:xfrm>
            <a:prstGeom prst="roundRect">
              <a:avLst>
                <a:gd name="adj" fmla="val 8368"/>
              </a:avLst>
            </a:prstGeom>
            <a:ln w="6350">
              <a:solidFill>
                <a:schemeClr val="accent3"/>
              </a:solidFill>
            </a:ln>
          </p:spPr>
          <p:txBody>
            <a:bodyPr lIns="36000" tIns="576000" rIns="0" bIns="9144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Citi Sans Text" pitchFamily="50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SzPct val="70000"/>
                <a:buFont typeface="Arial" panose="020B0604020202020204" pitchFamily="34" charset="0"/>
                <a:buChar char="○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Font typeface="Citi Sans Text" pitchFamily="50" charset="0"/>
                <a:buChar char="–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>
                <a:spcBef>
                  <a:spcPts val="400"/>
                </a:spcBef>
                <a:buClr>
                  <a:schemeClr val="accent3"/>
                </a:buClr>
              </a:pPr>
              <a:endParaRPr lang="en-GB" sz="900" dirty="0"/>
            </a:p>
            <a:p>
              <a:pPr lvl="2">
                <a:spcBef>
                  <a:spcPts val="400"/>
                </a:spcBef>
                <a:buClr>
                  <a:schemeClr val="accent3"/>
                </a:buClr>
              </a:pPr>
              <a:r>
                <a:rPr lang="ru-RU" sz="900" dirty="0"/>
                <a:t> Кыргызская Республика добилась значительных успехов в различных сферах, включая</a:t>
              </a:r>
              <a:r>
                <a:rPr lang="en-GB" sz="900" dirty="0"/>
                <a:t>  </a:t>
              </a:r>
              <a:r>
                <a:rPr lang="ru-RU" sz="900" b="1" dirty="0">
                  <a:solidFill>
                    <a:schemeClr val="accent3"/>
                  </a:solidFill>
                </a:rPr>
                <a:t>цифровые государственные услуги, финансовые технологии и телекоммуникации</a:t>
              </a:r>
              <a:endParaRPr lang="en-GB" sz="900" b="1" dirty="0">
                <a:solidFill>
                  <a:schemeClr val="accent3"/>
                </a:solidFill>
              </a:endParaRPr>
            </a:p>
            <a:p>
              <a:pPr lvl="2">
                <a:spcBef>
                  <a:spcPts val="400"/>
                </a:spcBef>
                <a:buClr>
                  <a:schemeClr val="accent3"/>
                </a:buClr>
              </a:pPr>
              <a:r>
                <a:rPr lang="ru-RU" sz="900" dirty="0"/>
                <a:t>Кыргызстан выступает в роли </a:t>
              </a:r>
              <a:r>
                <a:rPr lang="en-GB" sz="900" dirty="0"/>
                <a:t> </a:t>
              </a:r>
              <a:r>
                <a:rPr lang="ru-RU" sz="900" b="1" dirty="0">
                  <a:solidFill>
                    <a:schemeClr val="accent3"/>
                  </a:solidFill>
                </a:rPr>
                <a:t>пионера в регулировании цифровых технологий  </a:t>
              </a:r>
              <a:r>
                <a:rPr lang="ru-RU" sz="900" dirty="0"/>
                <a:t>благодаря своей новаторской инициативе</a:t>
              </a:r>
              <a:r>
                <a:rPr lang="en-GB" sz="900" dirty="0"/>
                <a:t> </a:t>
              </a:r>
              <a:r>
                <a:rPr lang="ru-RU" sz="900" b="1" dirty="0">
                  <a:solidFill>
                    <a:schemeClr val="accent3"/>
                  </a:solidFill>
                </a:rPr>
                <a:t>— Цифровому кодексу,</a:t>
              </a:r>
              <a:r>
                <a:rPr lang="en-GB" sz="900" b="1" dirty="0">
                  <a:solidFill>
                    <a:schemeClr val="accent3"/>
                  </a:solidFill>
                </a:rPr>
                <a:t> </a:t>
              </a:r>
              <a:r>
                <a:rPr lang="ru-RU" sz="900" dirty="0"/>
                <a:t>который разработан для того, чтобы объединить все цифровые нормы в единое правовое поле</a:t>
              </a:r>
              <a:endParaRPr lang="en-US" sz="900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1E6C172-3A7F-C0A1-A277-93D554C3B15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377643" y="2946006"/>
              <a:ext cx="791291" cy="2150931"/>
            </a:xfrm>
            <a:custGeom>
              <a:avLst/>
              <a:gdLst>
                <a:gd name="connsiteX0" fmla="*/ 0 w 595385"/>
                <a:gd name="connsiteY0" fmla="*/ 2884278 h 3063241"/>
                <a:gd name="connsiteX1" fmla="*/ 0 w 595385"/>
                <a:gd name="connsiteY1" fmla="*/ 176423 h 3063241"/>
                <a:gd name="connsiteX2" fmla="*/ 107751 w 595385"/>
                <a:gd name="connsiteY2" fmla="*/ 13865 h 3063241"/>
                <a:gd name="connsiteX3" fmla="*/ 119330 w 595385"/>
                <a:gd name="connsiteY3" fmla="*/ 11527 h 3063241"/>
                <a:gd name="connsiteX4" fmla="*/ 119330 w 595385"/>
                <a:gd name="connsiteY4" fmla="*/ 1 h 3063241"/>
                <a:gd name="connsiteX5" fmla="*/ 176420 w 595385"/>
                <a:gd name="connsiteY5" fmla="*/ 1 h 3063241"/>
                <a:gd name="connsiteX6" fmla="*/ 176423 w 595385"/>
                <a:gd name="connsiteY6" fmla="*/ 0 h 3063241"/>
                <a:gd name="connsiteX7" fmla="*/ 228886 w 595385"/>
                <a:gd name="connsiteY7" fmla="*/ 0 h 3063241"/>
                <a:gd name="connsiteX8" fmla="*/ 228888 w 595385"/>
                <a:gd name="connsiteY8" fmla="*/ 1 h 3063241"/>
                <a:gd name="connsiteX9" fmla="*/ 476371 w 595385"/>
                <a:gd name="connsiteY9" fmla="*/ 1 h 3063241"/>
                <a:gd name="connsiteX10" fmla="*/ 595385 w 595385"/>
                <a:gd name="connsiteY10" fmla="*/ 1531621 h 3063241"/>
                <a:gd name="connsiteX11" fmla="*/ 476371 w 595385"/>
                <a:gd name="connsiteY11" fmla="*/ 3063241 h 3063241"/>
                <a:gd name="connsiteX12" fmla="*/ 119330 w 595385"/>
                <a:gd name="connsiteY12" fmla="*/ 3063241 h 3063241"/>
                <a:gd name="connsiteX13" fmla="*/ 119330 w 595385"/>
                <a:gd name="connsiteY13" fmla="*/ 3049174 h 3063241"/>
                <a:gd name="connsiteX14" fmla="*/ 107751 w 595385"/>
                <a:gd name="connsiteY14" fmla="*/ 3046836 h 3063241"/>
                <a:gd name="connsiteX15" fmla="*/ 0 w 595385"/>
                <a:gd name="connsiteY15" fmla="*/ 2884278 h 306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5385" h="3063241">
                  <a:moveTo>
                    <a:pt x="0" y="2884278"/>
                  </a:moveTo>
                  <a:lnTo>
                    <a:pt x="0" y="176423"/>
                  </a:lnTo>
                  <a:cubicBezTo>
                    <a:pt x="0" y="103346"/>
                    <a:pt x="44430" y="40647"/>
                    <a:pt x="107751" y="13865"/>
                  </a:cubicBezTo>
                  <a:lnTo>
                    <a:pt x="119330" y="11527"/>
                  </a:lnTo>
                  <a:lnTo>
                    <a:pt x="119330" y="1"/>
                  </a:lnTo>
                  <a:lnTo>
                    <a:pt x="176420" y="1"/>
                  </a:lnTo>
                  <a:lnTo>
                    <a:pt x="176423" y="0"/>
                  </a:lnTo>
                  <a:lnTo>
                    <a:pt x="228886" y="0"/>
                  </a:lnTo>
                  <a:lnTo>
                    <a:pt x="228888" y="1"/>
                  </a:lnTo>
                  <a:lnTo>
                    <a:pt x="476371" y="1"/>
                  </a:lnTo>
                  <a:lnTo>
                    <a:pt x="595385" y="1531621"/>
                  </a:lnTo>
                  <a:lnTo>
                    <a:pt x="476371" y="3063241"/>
                  </a:lnTo>
                  <a:lnTo>
                    <a:pt x="119330" y="3063241"/>
                  </a:lnTo>
                  <a:lnTo>
                    <a:pt x="119330" y="3049174"/>
                  </a:lnTo>
                  <a:lnTo>
                    <a:pt x="107751" y="3046836"/>
                  </a:lnTo>
                  <a:cubicBezTo>
                    <a:pt x="44430" y="3020054"/>
                    <a:pt x="0" y="2957355"/>
                    <a:pt x="0" y="288427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accent3"/>
              </a:solidFill>
            </a:ln>
            <a:effectLst/>
          </p:spPr>
          <p:txBody>
            <a:bodyPr rot="10800000" vert="eaVert" wrap="square" lIns="91440" tIns="0" rIns="91440" bIns="0" anchor="t">
              <a:noAutofit/>
            </a:bodyPr>
            <a:lstStyle>
              <a:lvl1pPr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FF8913"/>
                </a:buClr>
                <a:buSzPct val="80000"/>
                <a:buFontTx/>
                <a:buNone/>
                <a:tabLst/>
                <a:defRPr/>
              </a:pPr>
              <a:r>
                <a:rPr kumimoji="0" lang="ru-RU" alt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ti Sans Text" pitchFamily="50" charset="0"/>
                  <a:ea typeface="STKaiti"/>
                  <a:cs typeface="+mn-cs"/>
                </a:rPr>
                <a:t>Декабрь</a:t>
              </a:r>
              <a:r>
                <a:rPr kumimoji="0" lang="en-US" alt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ti Sans Text" pitchFamily="50" charset="0"/>
                  <a:ea typeface="STKaiti"/>
                  <a:cs typeface="+mn-cs"/>
                </a:rPr>
                <a:t> 2023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FF8913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ti Sans Text" pitchFamily="50" charset="0"/>
                  <a:ea typeface="STKaiti"/>
                  <a:cs typeface="+mn-cs"/>
                </a:rPr>
                <a:t> </a:t>
              </a:r>
              <a:r>
                <a:rPr kumimoji="0" lang="ru-RU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ti Sans Text" pitchFamily="50" charset="0"/>
                  <a:ea typeface="STKaiti"/>
                  <a:cs typeface="+mn-cs"/>
                </a:rPr>
                <a:t>Оценка цифровой готовности, представленная ПРООН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ti Sans Text" pitchFamily="50" charset="0"/>
                <a:ea typeface="STKaiti"/>
                <a:cs typeface="+mn-cs"/>
              </a:endParaRPr>
            </a:p>
          </p:txBody>
        </p:sp>
        <p:sp>
          <p:nvSpPr>
            <p:cNvPr id="39" name="Content Placeholder 8">
              <a:extLst>
                <a:ext uri="{FF2B5EF4-FFF2-40B4-BE49-F238E27FC236}">
                  <a16:creationId xmlns:a16="http://schemas.microsoft.com/office/drawing/2014/main" id="{641458C8-D052-404C-F907-91641034E957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5100109" y="3685517"/>
              <a:ext cx="2155584" cy="2642380"/>
            </a:xfrm>
            <a:prstGeom prst="roundRect">
              <a:avLst>
                <a:gd name="adj" fmla="val 8368"/>
              </a:avLst>
            </a:prstGeom>
            <a:ln w="6350">
              <a:solidFill>
                <a:srgbClr val="FAB728"/>
              </a:solidFill>
            </a:ln>
          </p:spPr>
          <p:txBody>
            <a:bodyPr lIns="36000" tIns="576000" rIns="36000" bIns="9144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Citi Sans Text" pitchFamily="50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SzPct val="70000"/>
                <a:buFont typeface="Arial" panose="020B0604020202020204" pitchFamily="34" charset="0"/>
                <a:buChar char="○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Font typeface="Citi Sans Text" pitchFamily="50" charset="0"/>
                <a:buChar char="–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>
                <a:buClr>
                  <a:srgbClr val="E5A824"/>
                </a:buClr>
              </a:pPr>
              <a:endParaRPr lang="en-US" sz="900" dirty="0"/>
            </a:p>
            <a:p>
              <a:pPr lvl="2">
                <a:buClr>
                  <a:srgbClr val="E5A824"/>
                </a:buClr>
              </a:pPr>
              <a:r>
                <a:rPr lang="ru-RU" sz="900" dirty="0"/>
                <a:t>Страна уверенно движется </a:t>
              </a:r>
              <a:r>
                <a:rPr lang="ru-RU" sz="900" b="1" dirty="0">
                  <a:solidFill>
                    <a:srgbClr val="FAB728"/>
                  </a:solidFill>
                </a:rPr>
                <a:t>в цифровом направлении</a:t>
              </a:r>
              <a:r>
                <a:rPr lang="en-GB" sz="900" b="1" dirty="0">
                  <a:solidFill>
                    <a:srgbClr val="FAB728"/>
                  </a:solidFill>
                </a:rPr>
                <a:t> </a:t>
              </a:r>
              <a:r>
                <a:rPr lang="ru-RU" sz="900" dirty="0"/>
                <a:t> и уже добилась успехов</a:t>
              </a:r>
              <a:endParaRPr lang="en-GB" sz="900" dirty="0"/>
            </a:p>
            <a:p>
              <a:pPr lvl="2">
                <a:buClr>
                  <a:srgbClr val="E5A824"/>
                </a:buClr>
              </a:pPr>
              <a:r>
                <a:rPr lang="ru-RU" sz="900" dirty="0"/>
                <a:t>В дальнейшем акцент будет сделан на цифровизации для обеспечения </a:t>
              </a:r>
              <a:r>
                <a:rPr lang="ru-RU" sz="900" b="1" dirty="0">
                  <a:solidFill>
                    <a:srgbClr val="FAB728"/>
                  </a:solidFill>
                </a:rPr>
                <a:t>кибербезопасности и государственного управления</a:t>
              </a:r>
              <a:r>
                <a:rPr lang="en-GB" sz="900" dirty="0"/>
                <a:t>.</a:t>
              </a:r>
            </a:p>
            <a:p>
              <a:pPr lvl="2">
                <a:buClr>
                  <a:srgbClr val="E5A824"/>
                </a:buClr>
              </a:pPr>
              <a:r>
                <a:rPr lang="ru-RU" sz="900" dirty="0"/>
                <a:t>Кыргызстан надеется создать </a:t>
              </a:r>
              <a:r>
                <a:rPr lang="ru-RU" sz="900" b="1" dirty="0">
                  <a:solidFill>
                    <a:srgbClr val="FAB728"/>
                  </a:solidFill>
                </a:rPr>
                <a:t>эффективную и подлежащую к </a:t>
              </a:r>
              <a:r>
                <a:rPr lang="ru-RU" sz="900" dirty="0"/>
                <a:t>исполнению систему с использованием цифровых процессов</a:t>
              </a:r>
              <a:r>
                <a:rPr lang="en-GB" sz="900" dirty="0"/>
                <a:t>.</a:t>
              </a:r>
              <a:endParaRPr lang="en-US" sz="90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D4552E3-C553-3FEA-C676-11791A24B51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5784581" y="2946006"/>
              <a:ext cx="791291" cy="2150932"/>
            </a:xfrm>
            <a:custGeom>
              <a:avLst/>
              <a:gdLst>
                <a:gd name="connsiteX0" fmla="*/ 0 w 595385"/>
                <a:gd name="connsiteY0" fmla="*/ 2884278 h 3063241"/>
                <a:gd name="connsiteX1" fmla="*/ 0 w 595385"/>
                <a:gd name="connsiteY1" fmla="*/ 176423 h 3063241"/>
                <a:gd name="connsiteX2" fmla="*/ 107751 w 595385"/>
                <a:gd name="connsiteY2" fmla="*/ 13865 h 3063241"/>
                <a:gd name="connsiteX3" fmla="*/ 119330 w 595385"/>
                <a:gd name="connsiteY3" fmla="*/ 11527 h 3063241"/>
                <a:gd name="connsiteX4" fmla="*/ 119330 w 595385"/>
                <a:gd name="connsiteY4" fmla="*/ 1 h 3063241"/>
                <a:gd name="connsiteX5" fmla="*/ 176420 w 595385"/>
                <a:gd name="connsiteY5" fmla="*/ 1 h 3063241"/>
                <a:gd name="connsiteX6" fmla="*/ 176423 w 595385"/>
                <a:gd name="connsiteY6" fmla="*/ 0 h 3063241"/>
                <a:gd name="connsiteX7" fmla="*/ 228886 w 595385"/>
                <a:gd name="connsiteY7" fmla="*/ 0 h 3063241"/>
                <a:gd name="connsiteX8" fmla="*/ 228888 w 595385"/>
                <a:gd name="connsiteY8" fmla="*/ 1 h 3063241"/>
                <a:gd name="connsiteX9" fmla="*/ 476371 w 595385"/>
                <a:gd name="connsiteY9" fmla="*/ 1 h 3063241"/>
                <a:gd name="connsiteX10" fmla="*/ 595385 w 595385"/>
                <a:gd name="connsiteY10" fmla="*/ 1531621 h 3063241"/>
                <a:gd name="connsiteX11" fmla="*/ 476371 w 595385"/>
                <a:gd name="connsiteY11" fmla="*/ 3063241 h 3063241"/>
                <a:gd name="connsiteX12" fmla="*/ 119330 w 595385"/>
                <a:gd name="connsiteY12" fmla="*/ 3063241 h 3063241"/>
                <a:gd name="connsiteX13" fmla="*/ 119330 w 595385"/>
                <a:gd name="connsiteY13" fmla="*/ 3049174 h 3063241"/>
                <a:gd name="connsiteX14" fmla="*/ 107751 w 595385"/>
                <a:gd name="connsiteY14" fmla="*/ 3046836 h 3063241"/>
                <a:gd name="connsiteX15" fmla="*/ 0 w 595385"/>
                <a:gd name="connsiteY15" fmla="*/ 2884278 h 306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5385" h="3063241">
                  <a:moveTo>
                    <a:pt x="0" y="2884278"/>
                  </a:moveTo>
                  <a:lnTo>
                    <a:pt x="0" y="176423"/>
                  </a:lnTo>
                  <a:cubicBezTo>
                    <a:pt x="0" y="103346"/>
                    <a:pt x="44430" y="40647"/>
                    <a:pt x="107751" y="13865"/>
                  </a:cubicBezTo>
                  <a:lnTo>
                    <a:pt x="119330" y="11527"/>
                  </a:lnTo>
                  <a:lnTo>
                    <a:pt x="119330" y="1"/>
                  </a:lnTo>
                  <a:lnTo>
                    <a:pt x="176420" y="1"/>
                  </a:lnTo>
                  <a:lnTo>
                    <a:pt x="176423" y="0"/>
                  </a:lnTo>
                  <a:lnTo>
                    <a:pt x="228886" y="0"/>
                  </a:lnTo>
                  <a:lnTo>
                    <a:pt x="228888" y="1"/>
                  </a:lnTo>
                  <a:lnTo>
                    <a:pt x="476371" y="1"/>
                  </a:lnTo>
                  <a:lnTo>
                    <a:pt x="595385" y="1531621"/>
                  </a:lnTo>
                  <a:lnTo>
                    <a:pt x="476371" y="3063241"/>
                  </a:lnTo>
                  <a:lnTo>
                    <a:pt x="119330" y="3063241"/>
                  </a:lnTo>
                  <a:lnTo>
                    <a:pt x="119330" y="3049174"/>
                  </a:lnTo>
                  <a:lnTo>
                    <a:pt x="107751" y="3046836"/>
                  </a:lnTo>
                  <a:cubicBezTo>
                    <a:pt x="44430" y="3020054"/>
                    <a:pt x="0" y="2957355"/>
                    <a:pt x="0" y="2884278"/>
                  </a:cubicBezTo>
                  <a:close/>
                </a:path>
              </a:pathLst>
            </a:custGeom>
            <a:solidFill>
              <a:srgbClr val="E5A824"/>
            </a:solidFill>
            <a:ln w="19050">
              <a:solidFill>
                <a:srgbClr val="E5A824"/>
              </a:solidFill>
            </a:ln>
            <a:effectLst/>
          </p:spPr>
          <p:txBody>
            <a:bodyPr rot="10800000" vert="eaVert" wrap="square" lIns="91440" tIns="0" rIns="91440" bIns="0" anchor="t">
              <a:noAutofit/>
            </a:bodyPr>
            <a:lstStyle>
              <a:lvl1pPr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8913"/>
                </a:buClr>
                <a:buSzPct val="80000"/>
                <a:buFontTx/>
                <a:buNone/>
                <a:tabLst/>
                <a:defRPr/>
              </a:pPr>
              <a:r>
                <a:rPr kumimoji="0" lang="en-US" alt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ti Sans Text" pitchFamily="50" charset="0"/>
                  <a:ea typeface="STKaiti"/>
                  <a:cs typeface="+mn-cs"/>
                </a:rPr>
                <a:t>2024-2028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>
                  <a:srgbClr val="FF8913"/>
                </a:buClr>
                <a:buSzPct val="80000"/>
                <a:buFontTx/>
                <a:buNone/>
                <a:tabLst/>
                <a:defRPr/>
              </a:pPr>
              <a:r>
                <a:rPr kumimoji="0" lang="ru-RU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ti Sans Text" pitchFamily="50" charset="0"/>
                  <a:ea typeface="STKaiti"/>
                  <a:cs typeface="+mn-cs"/>
                </a:rPr>
                <a:t>Цифровая трансформация Кыргызской Республики</a:t>
              </a:r>
              <a:endPara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ti Sans Text" pitchFamily="50" charset="0"/>
                <a:ea typeface="STKaiti"/>
                <a:cs typeface="+mn-cs"/>
              </a:endParaRPr>
            </a:p>
          </p:txBody>
        </p:sp>
        <p:sp>
          <p:nvSpPr>
            <p:cNvPr id="42" name="Content Placeholder 8">
              <a:extLst>
                <a:ext uri="{FF2B5EF4-FFF2-40B4-BE49-F238E27FC236}">
                  <a16:creationId xmlns:a16="http://schemas.microsoft.com/office/drawing/2014/main" id="{EE119B38-0EC2-9CE3-E532-77EB143824E2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7507047" y="3685517"/>
              <a:ext cx="2158999" cy="2642380"/>
            </a:xfrm>
            <a:prstGeom prst="roundRect">
              <a:avLst>
                <a:gd name="adj" fmla="val 8368"/>
              </a:avLst>
            </a:prstGeom>
            <a:ln w="6350">
              <a:solidFill>
                <a:schemeClr val="accent5"/>
              </a:solidFill>
            </a:ln>
          </p:spPr>
          <p:txBody>
            <a:bodyPr lIns="36000" tIns="576000" rIns="36000" bIns="9144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1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Citi Sans Text" pitchFamily="50" charset="0"/>
                <a:buChar char="•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SzPct val="70000"/>
                <a:buFont typeface="Arial" panose="020B0604020202020204" pitchFamily="34" charset="0"/>
                <a:buChar char="○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18000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1"/>
                </a:buClr>
                <a:buFont typeface="Citi Sans Text" pitchFamily="50" charset="0"/>
                <a:buChar char="–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>
                <a:buClr>
                  <a:schemeClr val="accent5"/>
                </a:buClr>
              </a:pPr>
              <a:endParaRPr lang="en-US" sz="900" dirty="0"/>
            </a:p>
            <a:p>
              <a:pPr lvl="2">
                <a:buClr>
                  <a:schemeClr val="accent5"/>
                </a:buClr>
              </a:pPr>
              <a:r>
                <a:rPr lang="ru-RU" sz="900" dirty="0"/>
                <a:t>Стратегия развития образования Кыргызстана включает в себя ряд целей, включая обеспечение </a:t>
              </a:r>
              <a:r>
                <a:rPr lang="ru-RU" sz="900" b="1" dirty="0">
                  <a:solidFill>
                    <a:schemeClr val="accent5"/>
                  </a:solidFill>
                </a:rPr>
                <a:t>доступа к качественному образованию для всех</a:t>
              </a:r>
              <a:r>
                <a:rPr lang="en-GB" sz="900" dirty="0"/>
                <a:t>, </a:t>
              </a:r>
              <a:r>
                <a:rPr lang="ru-RU" sz="900" dirty="0"/>
                <a:t>независимо от социально-экономического положения, этнической принадлежности, религии или пола.</a:t>
              </a:r>
              <a:endParaRPr lang="en-GB" sz="900" dirty="0"/>
            </a:p>
            <a:p>
              <a:pPr lvl="2">
                <a:buClr>
                  <a:schemeClr val="accent5"/>
                </a:buClr>
              </a:pPr>
              <a:r>
                <a:rPr lang="ru-RU" sz="900" dirty="0"/>
                <a:t>Стратегия также подчеркивает необходимость внедрения </a:t>
              </a:r>
              <a:r>
                <a:rPr lang="ru-RU" sz="900" b="1" dirty="0">
                  <a:solidFill>
                    <a:schemeClr val="accent5"/>
                  </a:solidFill>
                </a:rPr>
                <a:t>целостного подхода </a:t>
              </a:r>
              <a:r>
                <a:rPr lang="ru-RU" sz="900" dirty="0"/>
                <a:t>к обучению, направленного на развитие физических, интеллектуальных, когнитивных и эмоциональных способностей</a:t>
              </a:r>
              <a:endParaRPr lang="en-US" sz="900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A8572E-D5EA-11F0-54F3-977D663E17D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8198034" y="2946430"/>
              <a:ext cx="791927" cy="2150931"/>
            </a:xfrm>
            <a:custGeom>
              <a:avLst/>
              <a:gdLst>
                <a:gd name="connsiteX0" fmla="*/ 0 w 595385"/>
                <a:gd name="connsiteY0" fmla="*/ 2884278 h 3063241"/>
                <a:gd name="connsiteX1" fmla="*/ 0 w 595385"/>
                <a:gd name="connsiteY1" fmla="*/ 176423 h 3063241"/>
                <a:gd name="connsiteX2" fmla="*/ 107751 w 595385"/>
                <a:gd name="connsiteY2" fmla="*/ 13865 h 3063241"/>
                <a:gd name="connsiteX3" fmla="*/ 119330 w 595385"/>
                <a:gd name="connsiteY3" fmla="*/ 11527 h 3063241"/>
                <a:gd name="connsiteX4" fmla="*/ 119330 w 595385"/>
                <a:gd name="connsiteY4" fmla="*/ 1 h 3063241"/>
                <a:gd name="connsiteX5" fmla="*/ 176420 w 595385"/>
                <a:gd name="connsiteY5" fmla="*/ 1 h 3063241"/>
                <a:gd name="connsiteX6" fmla="*/ 176423 w 595385"/>
                <a:gd name="connsiteY6" fmla="*/ 0 h 3063241"/>
                <a:gd name="connsiteX7" fmla="*/ 228886 w 595385"/>
                <a:gd name="connsiteY7" fmla="*/ 0 h 3063241"/>
                <a:gd name="connsiteX8" fmla="*/ 228888 w 595385"/>
                <a:gd name="connsiteY8" fmla="*/ 1 h 3063241"/>
                <a:gd name="connsiteX9" fmla="*/ 476371 w 595385"/>
                <a:gd name="connsiteY9" fmla="*/ 1 h 3063241"/>
                <a:gd name="connsiteX10" fmla="*/ 595385 w 595385"/>
                <a:gd name="connsiteY10" fmla="*/ 1531621 h 3063241"/>
                <a:gd name="connsiteX11" fmla="*/ 476371 w 595385"/>
                <a:gd name="connsiteY11" fmla="*/ 3063241 h 3063241"/>
                <a:gd name="connsiteX12" fmla="*/ 119330 w 595385"/>
                <a:gd name="connsiteY12" fmla="*/ 3063241 h 3063241"/>
                <a:gd name="connsiteX13" fmla="*/ 119330 w 595385"/>
                <a:gd name="connsiteY13" fmla="*/ 3049174 h 3063241"/>
                <a:gd name="connsiteX14" fmla="*/ 107751 w 595385"/>
                <a:gd name="connsiteY14" fmla="*/ 3046836 h 3063241"/>
                <a:gd name="connsiteX15" fmla="*/ 0 w 595385"/>
                <a:gd name="connsiteY15" fmla="*/ 2884278 h 306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5385" h="3063241">
                  <a:moveTo>
                    <a:pt x="0" y="2884278"/>
                  </a:moveTo>
                  <a:lnTo>
                    <a:pt x="0" y="176423"/>
                  </a:lnTo>
                  <a:cubicBezTo>
                    <a:pt x="0" y="103346"/>
                    <a:pt x="44430" y="40647"/>
                    <a:pt x="107751" y="13865"/>
                  </a:cubicBezTo>
                  <a:lnTo>
                    <a:pt x="119330" y="11527"/>
                  </a:lnTo>
                  <a:lnTo>
                    <a:pt x="119330" y="1"/>
                  </a:lnTo>
                  <a:lnTo>
                    <a:pt x="176420" y="1"/>
                  </a:lnTo>
                  <a:lnTo>
                    <a:pt x="176423" y="0"/>
                  </a:lnTo>
                  <a:lnTo>
                    <a:pt x="228886" y="0"/>
                  </a:lnTo>
                  <a:lnTo>
                    <a:pt x="228888" y="1"/>
                  </a:lnTo>
                  <a:lnTo>
                    <a:pt x="476371" y="1"/>
                  </a:lnTo>
                  <a:lnTo>
                    <a:pt x="595385" y="1531621"/>
                  </a:lnTo>
                  <a:lnTo>
                    <a:pt x="476371" y="3063241"/>
                  </a:lnTo>
                  <a:lnTo>
                    <a:pt x="119330" y="3063241"/>
                  </a:lnTo>
                  <a:lnTo>
                    <a:pt x="119330" y="3049174"/>
                  </a:lnTo>
                  <a:lnTo>
                    <a:pt x="107751" y="3046836"/>
                  </a:lnTo>
                  <a:cubicBezTo>
                    <a:pt x="44430" y="3020054"/>
                    <a:pt x="0" y="2957355"/>
                    <a:pt x="0" y="2884278"/>
                  </a:cubicBez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accent5"/>
              </a:solidFill>
            </a:ln>
            <a:effectLst/>
          </p:spPr>
          <p:txBody>
            <a:bodyPr rot="10800000" vert="eaVert" wrap="square" lIns="91440" tIns="0" rIns="91440" bIns="0" anchor="t">
              <a:noAutofit/>
            </a:bodyPr>
            <a:lstStyle>
              <a:lvl1pPr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rgbClr val="FF8913"/>
                </a:buClr>
                <a:buSzPct val="80000"/>
              </a:pPr>
              <a:r>
                <a:rPr lang="en-US" altLang="en-US" sz="1000" i="1" dirty="0">
                  <a:solidFill>
                    <a:srgbClr val="FFFFFF"/>
                  </a:solidFill>
                  <a:latin typeface="Citi Sans Text" pitchFamily="50" charset="0"/>
                  <a:ea typeface="+mn-ea"/>
                </a:rPr>
                <a:t>2021-2040</a:t>
              </a:r>
            </a:p>
            <a:p>
              <a:pPr algn="ctr">
                <a:spcAft>
                  <a:spcPts val="400"/>
                </a:spcAft>
                <a:buClr>
                  <a:srgbClr val="FF8913"/>
                </a:buClr>
                <a:buSzPct val="80000"/>
              </a:pPr>
              <a:r>
                <a:rPr lang="ru-RU" altLang="en-US" sz="900" b="1" dirty="0">
                  <a:solidFill>
                    <a:srgbClr val="FFFFFF"/>
                  </a:solidFill>
                  <a:latin typeface="Citi Sans Text" pitchFamily="50" charset="0"/>
                </a:rPr>
                <a:t>Стратегия развития образования Кыргызской Республики</a:t>
              </a:r>
              <a:endParaRPr lang="en-US" altLang="en-US" sz="900" b="1" dirty="0">
                <a:solidFill>
                  <a:srgbClr val="FFFFFF"/>
                </a:solidFill>
                <a:latin typeface="Citi Sans Text" pitchFamily="50" charset="0"/>
                <a:ea typeface="+mn-ea"/>
              </a:endParaRPr>
            </a:p>
          </p:txBody>
        </p:sp>
      </p:grpSp>
      <p:pic>
        <p:nvPicPr>
          <p:cNvPr id="32" name="Picture 4" descr="Flag of Kyrgyzstan - Wikipedia">
            <a:extLst>
              <a:ext uri="{FF2B5EF4-FFF2-40B4-BE49-F238E27FC236}">
                <a16:creationId xmlns:a16="http://schemas.microsoft.com/office/drawing/2014/main" id="{8D2BF39B-35B5-13BB-BBC2-C6FF75DD0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r="17199"/>
          <a:stretch/>
        </p:blipFill>
        <p:spPr bwMode="auto">
          <a:xfrm>
            <a:off x="8393729" y="3051909"/>
            <a:ext cx="436738" cy="401317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D9B6AA95-C43B-682E-07D6-A7B0A3DB73D6}"/>
              </a:ext>
            </a:extLst>
          </p:cNvPr>
          <p:cNvSpPr/>
          <p:nvPr/>
        </p:nvSpPr>
        <p:spPr bwMode="auto">
          <a:xfrm>
            <a:off x="5866525" y="2925295"/>
            <a:ext cx="654545" cy="654545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8" name="Picture 4" descr="Flag of Kyrgyzstan - Wikipedia">
            <a:extLst>
              <a:ext uri="{FF2B5EF4-FFF2-40B4-BE49-F238E27FC236}">
                <a16:creationId xmlns:a16="http://schemas.microsoft.com/office/drawing/2014/main" id="{993516A1-8A09-7DDD-EE85-5BEBDBF80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r="17199"/>
          <a:stretch/>
        </p:blipFill>
        <p:spPr bwMode="auto">
          <a:xfrm>
            <a:off x="5969278" y="3051909"/>
            <a:ext cx="436738" cy="401317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AF93FBEF-1799-C171-7565-E384F7E35656}"/>
              </a:ext>
            </a:extLst>
          </p:cNvPr>
          <p:cNvSpPr/>
          <p:nvPr/>
        </p:nvSpPr>
        <p:spPr bwMode="auto">
          <a:xfrm>
            <a:off x="3448223" y="2925295"/>
            <a:ext cx="654545" cy="654545"/>
          </a:xfrm>
          <a:prstGeom prst="ellips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1" name="Graphic 30" descr="Bank with solid fill">
            <a:extLst>
              <a:ext uri="{FF2B5EF4-FFF2-40B4-BE49-F238E27FC236}">
                <a16:creationId xmlns:a16="http://schemas.microsoft.com/office/drawing/2014/main" id="{835432B5-805A-28D6-DC1E-0A356210121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56058" y="3039280"/>
            <a:ext cx="426575" cy="426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0D427D-9FD9-3E09-EE7B-7DB2815DB12B}"/>
              </a:ext>
            </a:extLst>
          </p:cNvPr>
          <p:cNvSpPr txBox="1"/>
          <p:nvPr/>
        </p:nvSpPr>
        <p:spPr>
          <a:xfrm>
            <a:off x="5016977" y="2645263"/>
            <a:ext cx="453284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accent1"/>
                </a:solidFill>
              </a:rPr>
              <a:t>Внутренняя политика в отношении цифровизации и человеческого капитала.</a:t>
            </a:r>
            <a:endParaRPr lang="en-GB" sz="1100" b="1" dirty="0">
              <a:solidFill>
                <a:schemeClr val="accent1"/>
              </a:solidFill>
            </a:endParaRPr>
          </a:p>
        </p:txBody>
      </p:sp>
      <p:pic>
        <p:nvPicPr>
          <p:cNvPr id="52" name="Graphic 51" descr="Bank with solid fill">
            <a:extLst>
              <a:ext uri="{FF2B5EF4-FFF2-40B4-BE49-F238E27FC236}">
                <a16:creationId xmlns:a16="http://schemas.microsoft.com/office/drawing/2014/main" id="{EF55DF3C-2920-9CFE-65D7-E8FDBE2E95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43905" y="3039280"/>
            <a:ext cx="426575" cy="426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80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BF8B70-A905-673B-4235-6539697153A2}"/>
              </a:ext>
            </a:extLst>
          </p:cNvPr>
          <p:cNvSpPr/>
          <p:nvPr/>
        </p:nvSpPr>
        <p:spPr bwMode="auto">
          <a:xfrm>
            <a:off x="0" y="0"/>
            <a:ext cx="9906000" cy="6163056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18/10/2024 00:00:00">
            <a:extLst>
              <a:ext uri="{FF2B5EF4-FFF2-40B4-BE49-F238E27FC236}">
                <a16:creationId xmlns:a16="http://schemas.microsoft.com/office/drawing/2014/main" id="{1D14593B-3EA2-8074-2DAB-6F4472A36F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b="2381"/>
          <a:stretch>
            <a:fillRect/>
          </a:stretch>
        </p:blipFill>
        <p:spPr>
          <a:xfrm>
            <a:off x="212640" y="482657"/>
            <a:ext cx="9477756" cy="24993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74DDD9-4B57-0B95-1295-8D22C8C1BFF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73600" y="3020059"/>
            <a:ext cx="9361889" cy="457561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ts val="400"/>
              </a:spcBef>
              <a:spcAft>
                <a:spcPct val="0"/>
              </a:spcAft>
            </a:pPr>
            <a:r>
              <a:rPr lang="ru-RU" sz="660" dirty="0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© 2024 Citibank, N.A. Все права защищены. </a:t>
            </a:r>
            <a:r>
              <a:rPr lang="ru-RU" sz="660" dirty="0" err="1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Citi</a:t>
            </a:r>
            <a:r>
              <a:rPr lang="ru-RU" sz="660" dirty="0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 и дизайн </a:t>
            </a:r>
            <a:r>
              <a:rPr lang="ru-RU" sz="660" dirty="0" err="1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Arc</a:t>
            </a:r>
            <a:r>
              <a:rPr lang="ru-RU" sz="660" dirty="0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 являются товарными знаками и знаками услуг Citigroup Inc. или его дочерних компаний и используются и зарегистрированы по всему миру.  </a:t>
            </a:r>
          </a:p>
          <a:p>
            <a:pPr algn="just" defTabSz="914400" fontAlgn="base">
              <a:spcBef>
                <a:spcPts val="400"/>
              </a:spcBef>
              <a:spcAft>
                <a:spcPct val="0"/>
              </a:spcAft>
            </a:pPr>
            <a:r>
              <a:rPr lang="ru-RU" sz="660" dirty="0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© 2024 Citibank, N.A. Лондон. Авторизован и регулируется Управлением контролера валюты (США) и авторизован </a:t>
            </a:r>
            <a:r>
              <a:rPr lang="ru-RU" sz="660" dirty="0" err="1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принципальным</a:t>
            </a:r>
            <a:r>
              <a:rPr lang="ru-RU" sz="660" dirty="0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 регулирующим органом. Подлежит регулированию Управлением финансового надзора и ограниченному регулированию </a:t>
            </a:r>
            <a:r>
              <a:rPr lang="ru-RU" sz="660" dirty="0" err="1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Принципальным</a:t>
            </a:r>
            <a:r>
              <a:rPr lang="ru-RU" sz="660" dirty="0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 регулирующим органом. Подробности о степени нашего регулирования </a:t>
            </a:r>
            <a:r>
              <a:rPr lang="ru-RU" sz="660" dirty="0" err="1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принципальным</a:t>
            </a:r>
            <a:r>
              <a:rPr lang="ru-RU" sz="660" dirty="0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 регулирующим органом доступны по запросу. Все права защищены. </a:t>
            </a:r>
            <a:r>
              <a:rPr lang="ru-RU" sz="660" dirty="0" err="1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Citi</a:t>
            </a:r>
            <a:r>
              <a:rPr lang="ru-RU" sz="660" dirty="0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 и дизайн </a:t>
            </a:r>
            <a:r>
              <a:rPr lang="ru-RU" sz="660" dirty="0" err="1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Arc</a:t>
            </a:r>
            <a:r>
              <a:rPr lang="ru-RU" sz="660" dirty="0">
                <a:solidFill>
                  <a:srgbClr val="0F1632"/>
                </a:solidFill>
                <a:latin typeface="Citi Sans Condensed" pitchFamily="2" charset="0"/>
                <a:ea typeface="MS PGothic" panose="020B0600070205080204" pitchFamily="34" charset="-128"/>
              </a:rPr>
              <a:t> являются товарными знаками и знаками услуг Citigroup Inc. или его дочерних компаний и используются и зарегистрированы по всему миру.</a:t>
            </a:r>
            <a:endParaRPr lang="en-GB" sz="660" dirty="0">
              <a:solidFill>
                <a:srgbClr val="0F1632"/>
              </a:solidFill>
              <a:latin typeface="Citi Sans Condensed" pitchFamily="2" charset="0"/>
              <a:ea typeface="MS PGothic" panose="020B0600070205080204" pitchFamily="34" charset="-128"/>
            </a:endParaRPr>
          </a:p>
        </p:txBody>
      </p:sp>
      <p:pic>
        <p:nvPicPr>
          <p:cNvPr id="10" name="Picture 9" descr="18/10/2024 00:00:00">
            <a:extLst>
              <a:ext uri="{FF2B5EF4-FFF2-40B4-BE49-F238E27FC236}">
                <a16:creationId xmlns:a16="http://schemas.microsoft.com/office/drawing/2014/main" id="{58335BE3-C32E-C201-C3F4-3D381B6AABA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 b="10256"/>
          <a:stretch>
            <a:fillRect/>
          </a:stretch>
        </p:blipFill>
        <p:spPr>
          <a:xfrm>
            <a:off x="212640" y="4829659"/>
            <a:ext cx="9477756" cy="5334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0646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SHBOARDSETTINGS" val="{&quot;DoNotAskAgainForPresentation&quot;:false,&quot;PresentationType&quot;:2,&quot;CoverPageSetting&quot;:{&quot;SlideIndex&quot;:-1,&quot;Label&quot;:null,&quot;FullPath&quot;:null,&quot;ImagePath&quot;:null,&quot;thumbnailWidth&quot;:0,&quot;thumbnaiHeight&quot;:0,&quot;IsApplicable&quot;:true},&quot;DisclaimerSetting&quot;:{&quot;IsApplicable&quot;:true,&quot;ID&quot;:&quot;Default_A4&quot;,&quot;Name&quot;:&quot;Select Disclaimer&quot;,&quot;Description&quot;:&quot;Select Disclaimer&quot;,&quot;Region&quot;:&quot;-1&quot;,&quot;Country&quot;:&quot;-1&quot;,&quot;LOB&quot;:&quot;-1&quot;,&quot;DateTime&quot;:&quot;8/28/2024 10:08:30 AM&quot;},&quot;LayoutSettingObj&quot;:{&quot;PaperSize&quot;:3,&quot;Orientation&quot;:4},&quot;PageNumberSettingsObj&quot;:{&quot;IsApplicable&quot;:true,&quot;ShowPageNumbers&quot;:true},&quot;SectionTitleSettingsObj&quot;:{&quot;EnableDividerTitle&quot;:false,&quot;SectionTitleOption&quot;:2,&quot;CustomText&quot;:&quot;&quot;,&quot;IsApplicable&quot;:true},&quot;TOCSettings&quot;:{&quot;TocOption&quot;:2,&quot;IsIncludePagenumberInTOC&quot;:true,&quot;IsApplicable&quot;:true},&quot;GroupedShape&quot;:null}"/>
  <p:tag name="TASKPANEID" val="8338946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  <p:tag name="SSB" val="TOCTabl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ISCLAIMERID" val="Default_A4"/>
  <p:tag name="DISCLAIMERTIMESTAMP" val="2016/05/21 12:00 AM"/>
  <p:tag name="SSB" val="Default_A4"/>
  <p:tag name="LAYOUT" val="ppLayoutCusto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Disclaim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Disclaim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Disclaim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  <p:tag name="FTR_PLACE" val="FooterPlac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Citi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  <p:tag name="SSB" val="Section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GENUM" val="PageNum"/>
  <p:tag name="SSB" val="SlideNumb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SEP" val="Separator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  <p:tag name="SLIDE_INDEX" val="3"/>
  <p:tag name="TYPE" val="Cov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  <p:tag name="SSB" val="Section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Section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GTOOLS" val="ROUNDED"/>
</p:tagLst>
</file>

<file path=ppt/theme/theme1.xml><?xml version="1.0" encoding="utf-8"?>
<a:theme xmlns:a="http://schemas.openxmlformats.org/drawingml/2006/main" name="PitchPres A4 Landscape">
  <a:themeElements>
    <a:clrScheme name="PitchPres">
      <a:dk1>
        <a:srgbClr val="0F1632"/>
      </a:dk1>
      <a:lt1>
        <a:srgbClr val="FFFFFF"/>
      </a:lt1>
      <a:dk2>
        <a:srgbClr val="FF3C28"/>
      </a:dk2>
      <a:lt2>
        <a:srgbClr val="D3DADD"/>
      </a:lt2>
      <a:accent1>
        <a:srgbClr val="255BE3"/>
      </a:accent1>
      <a:accent2>
        <a:srgbClr val="0F1632"/>
      </a:accent2>
      <a:accent3>
        <a:srgbClr val="73C2FC"/>
      </a:accent3>
      <a:accent4>
        <a:srgbClr val="A4ACAF"/>
      </a:accent4>
      <a:accent5>
        <a:srgbClr val="388A42"/>
      </a:accent5>
      <a:accent6>
        <a:srgbClr val="80CE84"/>
      </a:accent6>
      <a:hlink>
        <a:srgbClr val="245BE2"/>
      </a:hlink>
      <a:folHlink>
        <a:srgbClr val="245BE2"/>
      </a:folHlink>
    </a:clrScheme>
    <a:fontScheme name="Citi_2023">
      <a:majorFont>
        <a:latin typeface="Citi Sans Display"/>
        <a:ea typeface="STKaiti"/>
        <a:cs typeface=""/>
      </a:majorFont>
      <a:minorFont>
        <a:latin typeface="Citi Sans Text"/>
        <a:ea typeface="STKaiti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 defTabSz="914400" fontAlgn="base">
          <a:spcBef>
            <a:spcPct val="0"/>
          </a:spcBef>
          <a:spcAft>
            <a:spcPct val="0"/>
          </a:spcAft>
          <a:defRPr sz="1200" dirty="0" smtClean="0">
            <a:solidFill>
              <a:schemeClr val="bg1"/>
            </a:solidFill>
          </a:defRPr>
        </a:defPPr>
      </a:lstStyle>
    </a:spDef>
    <a:lnDef>
      <a:spPr bwMode="auto">
        <a:solidFill>
          <a:schemeClr val="folHlink"/>
        </a:solidFill>
        <a:ln w="6350" cap="rnd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l">
          <a:defRPr sz="1000" dirty="0" smtClean="0"/>
        </a:defPPr>
      </a:lstStyle>
    </a:txDef>
  </a:objectDefaults>
  <a:extraClrSchemeLst/>
  <a:custClrLst>
    <a:custClr name="Tan Bright">
      <a:srgbClr val="FAB728"/>
    </a:custClr>
    <a:custClr name="Yellow Light">
      <a:srgbClr val="FEDD58"/>
    </a:custClr>
    <a:custClr name="Tan">
      <a:srgbClr val="916024"/>
    </a:custClr>
    <a:custClr name="Sand 01">
      <a:srgbClr val="BB9A71"/>
    </a:custClr>
    <a:custClr name="Orange Dark">
      <a:srgbClr val="B23802"/>
    </a:custClr>
    <a:custClr name="Citi Red">
      <a:srgbClr val="FF3C28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Yellow">
      <a:srgbClr val="FFCD00"/>
    </a:custClr>
    <a:custClr name="Yellow: Dark">
      <a:srgbClr val="E5A824"/>
    </a:custClr>
    <a:custClr name="Orange">
      <a:srgbClr val="FF5C0B"/>
    </a:custClr>
    <a:custClr name="Orange: Light">
      <a:srgbClr val="FFA15A"/>
    </a:custClr>
    <a:custClr name="Red: Dark">
      <a:srgbClr val="75130B"/>
    </a:custClr>
    <a:custClr name="Red: Light">
      <a:srgbClr val="FF7671"/>
    </a:custClr>
    <a:custClr name="Green">
      <a:srgbClr val="97D700"/>
    </a:custClr>
    <a:custClr name="Green: Dark">
      <a:srgbClr val="335525"/>
    </a:custClr>
    <a:custClr name="Green: Light">
      <a:srgbClr val="B6DC62"/>
    </a:custClr>
    <a:custClr name="Blue Green">
      <a:srgbClr val="00AF68"/>
    </a:custClr>
    <a:custClr name="Blue Green: Dark">
      <a:srgbClr val="194044"/>
    </a:custClr>
    <a:custClr name="Purple">
      <a:srgbClr val="8E319C"/>
    </a:custClr>
    <a:custClr name="Purple: Dark">
      <a:srgbClr val="56225A"/>
    </a:custClr>
    <a:custClr name="Purple: Light">
      <a:srgbClr val="C599FF"/>
    </a:custClr>
    <a:custClr name="Plum">
      <a:srgbClr val="D71671"/>
    </a:custClr>
    <a:custClr name="Plum: Dark">
      <a:srgbClr val="871A4E"/>
    </a:custClr>
    <a:custClr name="Plum: Light">
      <a:srgbClr val="F98AC9"/>
    </a:custClr>
    <a:custClr name=" ">
      <a:srgbClr val="FFFFFF"/>
    </a:custClr>
    <a:custClr name=" ">
      <a:srgbClr val="FFFFFF"/>
    </a:custClr>
    <a:custClr name=" ">
      <a:srgbClr val="FFFFFF"/>
    </a:custClr>
    <a:custClr name="SAND 01">
      <a:srgbClr val="BB9A71"/>
    </a:custClr>
    <a:custClr name="SAND 02">
      <a:srgbClr val="D5C1A8"/>
    </a:custClr>
    <a:custClr name="SAND 03">
      <a:srgbClr val="DFD0BE"/>
    </a:custClr>
    <a:custClr name="SAND 04">
      <a:srgbClr val="EAE0D3"/>
    </a:custClr>
    <a:custClr name="GRAY 01">
      <a:srgbClr val="A4ACAF"/>
    </a:custClr>
    <a:custClr name="GRAY 02">
      <a:srgbClr val="BCC5C9"/>
    </a:custClr>
    <a:custClr name="GRAY 03">
      <a:srgbClr val="D3DADD"/>
    </a:custClr>
    <a:custClr name="GRAY 04">
      <a:srgbClr val="E6EBED"/>
    </a:custClr>
  </a:custClrLst>
  <a:extLst>
    <a:ext uri="{05A4C25C-085E-4340-85A3-A5531E510DB2}">
      <thm15:themeFamily xmlns:thm15="http://schemas.microsoft.com/office/thememl/2012/main" name="PP A4 Landscape Template.potx" id="{95D2B58F-99A1-4680-86C4-7863223BE40F}" vid="{D9BEA3DC-5A53-4319-ADAB-AE84532D951E}"/>
    </a:ext>
  </a:extLst>
</a:theme>
</file>

<file path=ppt/theme/theme2.xml><?xml version="1.0" encoding="utf-8"?>
<a:theme xmlns:a="http://schemas.openxmlformats.org/drawingml/2006/main" name="Citi Theme Without Logo">
  <a:themeElements>
    <a:clrScheme name="_CITI Colours 2023">
      <a:dk1>
        <a:srgbClr val="0F1632"/>
      </a:dk1>
      <a:lt1>
        <a:sysClr val="window" lastClr="FFFFFF"/>
      </a:lt1>
      <a:dk2>
        <a:srgbClr val="B7C8F6"/>
      </a:dk2>
      <a:lt2>
        <a:srgbClr val="D8D8D8"/>
      </a:lt2>
      <a:accent1>
        <a:srgbClr val="255BE3"/>
      </a:accent1>
      <a:accent2>
        <a:srgbClr val="0F1632"/>
      </a:accent2>
      <a:accent3>
        <a:srgbClr val="73C2FC"/>
      </a:accent3>
      <a:accent4>
        <a:srgbClr val="A4ACAF"/>
      </a:accent4>
      <a:accent5>
        <a:srgbClr val="D3DADD"/>
      </a:accent5>
      <a:accent6>
        <a:srgbClr val="FF3C28"/>
      </a:accent6>
      <a:hlink>
        <a:srgbClr val="255BE3"/>
      </a:hlink>
      <a:folHlink>
        <a:srgbClr val="255BE3"/>
      </a:folHlink>
    </a:clrScheme>
    <a:fontScheme name="_CITI Fonts 2023">
      <a:majorFont>
        <a:latin typeface="Citi Sans Display"/>
        <a:ea typeface=""/>
        <a:cs typeface=""/>
      </a:majorFont>
      <a:minorFont>
        <a:latin typeface="Citi Sans Tex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t"/>
      <a:lstStyle>
        <a:defPPr algn="l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500"/>
          </a:spcBef>
          <a:spcAft>
            <a:spcPts val="500"/>
          </a:spcAft>
          <a:defRPr sz="1200" dirty="0" err="1" smtClean="0"/>
        </a:defPPr>
      </a:lstStyle>
    </a:txDef>
  </a:objectDefaults>
  <a:extraClrSchemeLst/>
  <a:custClrLst>
    <a:custClr name="Citi Ink Blue">
      <a:srgbClr val="0F1632"/>
    </a:custClr>
    <a:custClr name="Citi Blue 2023">
      <a:srgbClr val="255BE3"/>
    </a:custClr>
    <a:custClr name="Forest">
      <a:srgbClr val="193722"/>
    </a:custClr>
    <a:custClr name="Forest Bright">
      <a:srgbClr val="388A42"/>
    </a:custClr>
    <a:custClr name="Tan">
      <a:srgbClr val="916024"/>
    </a:custClr>
    <a:custClr name="Tan Bright">
      <a:srgbClr val="FAB728"/>
    </a:custClr>
    <a:custClr name="Mahogany">
      <a:srgbClr val="460303"/>
    </a:custClr>
    <a:custClr name="Citi Red">
      <a:srgbClr val="FF3C28"/>
    </a:custClr>
    <a:custClr name="White">
      <a:srgbClr val="FFFFFF"/>
    </a:custClr>
    <a:custClr name="White">
      <a:srgbClr val="FFFFFF"/>
    </a:custClr>
    <a:custClr name="Utility Grey 01">
      <a:srgbClr val="A4ACAF"/>
    </a:custClr>
    <a:custClr name="Utility Grey 02">
      <a:srgbClr val="BCC5C9"/>
    </a:custClr>
    <a:custClr name="Utility Grey 03">
      <a:srgbClr val="D3DADD"/>
    </a:custClr>
    <a:custClr name="Utility Grey 04">
      <a:srgbClr val="E6EBED"/>
    </a:custClr>
    <a:custClr name="Utility Grey 05">
      <a:srgbClr val="F0F5F7"/>
    </a:custClr>
    <a:custClr name="Utility Sand 01">
      <a:srgbClr val="BB9A71"/>
    </a:custClr>
    <a:custClr name="Utility Sand 02">
      <a:srgbClr val="D5C1A8"/>
    </a:custClr>
    <a:custClr name="Utility Sand 03">
      <a:srgbClr val="DFD0BE"/>
    </a:custClr>
    <a:custClr name="Utility Sand 04">
      <a:srgbClr val="EAE0D3"/>
    </a:custClr>
    <a:custClr name="Utility Sand 05">
      <a:srgbClr val="F4EFE9"/>
    </a:custClr>
    <a:custClr name="Citi Ink Blue">
      <a:srgbClr val="0F1632"/>
    </a:custClr>
    <a:custClr name="Blue Green Dark">
      <a:srgbClr val="194044"/>
    </a:custClr>
    <a:custClr name="Green Dark">
      <a:srgbClr val="335525"/>
    </a:custClr>
    <a:custClr name="Yellow Dark">
      <a:srgbClr val="E5A824"/>
    </a:custClr>
    <a:custClr name="Orange Dark">
      <a:srgbClr val="B23802"/>
    </a:custClr>
    <a:custClr name="Red Dark">
      <a:srgbClr val="75130B"/>
    </a:custClr>
    <a:custClr name="Plum Dark">
      <a:srgbClr val="871A4E"/>
    </a:custClr>
    <a:custClr name="Purple Dark">
      <a:srgbClr val="58225A"/>
    </a:custClr>
    <a:custClr name="White">
      <a:srgbClr val="FFFFFF"/>
    </a:custClr>
    <a:custClr name="White">
      <a:srgbClr val="FFFFFF"/>
    </a:custClr>
    <a:custClr name="Citi Blue 2023">
      <a:srgbClr val="255BE3"/>
    </a:custClr>
    <a:custClr name="Blue Green">
      <a:srgbClr val="00AF68"/>
    </a:custClr>
    <a:custClr name="Green">
      <a:srgbClr val="97D700"/>
    </a:custClr>
    <a:custClr name="Yellow">
      <a:srgbClr val="FFCD00"/>
    </a:custClr>
    <a:custClr name="Orange">
      <a:srgbClr val="FF5C0B"/>
    </a:custClr>
    <a:custClr name="Citi Red">
      <a:srgbClr val="FF3C28"/>
    </a:custClr>
    <a:custClr name="Plum">
      <a:srgbClr val="D71671"/>
    </a:custClr>
    <a:custClr name="Purple">
      <a:srgbClr val="8E319C"/>
    </a:custClr>
    <a:custClr name="White">
      <a:srgbClr val="FFFFFF"/>
    </a:custClr>
    <a:custClr name="White">
      <a:srgbClr val="FFFFFF"/>
    </a:custClr>
    <a:custClr name="Blue Light">
      <a:srgbClr val="73C2FC"/>
    </a:custClr>
    <a:custClr name="Blue Green Light">
      <a:srgbClr val="80CE84"/>
    </a:custClr>
    <a:custClr name="Green Light">
      <a:srgbClr val="B6DC62"/>
    </a:custClr>
    <a:custClr name="Yellow Light">
      <a:srgbClr val="FEDD58"/>
    </a:custClr>
    <a:custClr name="Orange Light">
      <a:srgbClr val="FFA15A"/>
    </a:custClr>
    <a:custClr name="Red Light">
      <a:srgbClr val="FF7671"/>
    </a:custClr>
    <a:custClr name="Plum Light">
      <a:srgbClr val="F98AC9"/>
    </a:custClr>
    <a:custClr name="Purple Light">
      <a:srgbClr val="C599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esentation2" id="{68CB7AC3-EA39-4A76-9E34-D2CF17D584FE}" vid="{5380848C-9F1D-4F63-BF13-6FC4EE1FD348}"/>
    </a:ext>
  </a:extLst>
</a:theme>
</file>

<file path=ppt/theme/theme3.xml><?xml version="1.0" encoding="utf-8"?>
<a:theme xmlns:a="http://schemas.openxmlformats.org/drawingml/2006/main" name="Office Theme">
  <a:themeElements>
    <a:clrScheme name="PitchPres">
      <a:dk1>
        <a:srgbClr val="0F1632"/>
      </a:dk1>
      <a:lt1>
        <a:srgbClr val="FFFFFF"/>
      </a:lt1>
      <a:dk2>
        <a:srgbClr val="FF3C28"/>
      </a:dk2>
      <a:lt2>
        <a:srgbClr val="D3DADD"/>
      </a:lt2>
      <a:accent1>
        <a:srgbClr val="255BE3"/>
      </a:accent1>
      <a:accent2>
        <a:srgbClr val="0F1632"/>
      </a:accent2>
      <a:accent3>
        <a:srgbClr val="73C2FC"/>
      </a:accent3>
      <a:accent4>
        <a:srgbClr val="A4ACAF"/>
      </a:accent4>
      <a:accent5>
        <a:srgbClr val="388A42"/>
      </a:accent5>
      <a:accent6>
        <a:srgbClr val="80CE84"/>
      </a:accent6>
      <a:hlink>
        <a:srgbClr val="245BE2"/>
      </a:hlink>
      <a:folHlink>
        <a:srgbClr val="255BE3"/>
      </a:folHlink>
    </a:clrScheme>
    <a:fontScheme name="Citi Fonts 2022">
      <a:majorFont>
        <a:latin typeface="Citi Sans Display"/>
        <a:ea typeface=""/>
        <a:cs typeface=""/>
      </a:majorFont>
      <a:minorFont>
        <a:latin typeface="Citi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tchPres">
    <a:dk1>
      <a:srgbClr val="0F1632"/>
    </a:dk1>
    <a:lt1>
      <a:srgbClr val="FFFFFF"/>
    </a:lt1>
    <a:dk2>
      <a:srgbClr val="FF3C28"/>
    </a:dk2>
    <a:lt2>
      <a:srgbClr val="D3DADD"/>
    </a:lt2>
    <a:accent1>
      <a:srgbClr val="255BE3"/>
    </a:accent1>
    <a:accent2>
      <a:srgbClr val="0F1632"/>
    </a:accent2>
    <a:accent3>
      <a:srgbClr val="73C2FC"/>
    </a:accent3>
    <a:accent4>
      <a:srgbClr val="A4ACAF"/>
    </a:accent4>
    <a:accent5>
      <a:srgbClr val="388A42"/>
    </a:accent5>
    <a:accent6>
      <a:srgbClr val="80CE84"/>
    </a:accent6>
    <a:hlink>
      <a:srgbClr val="245BE2"/>
    </a:hlink>
    <a:folHlink>
      <a:srgbClr val="245BE2"/>
    </a:folHlink>
  </a:clrScheme>
  <a:fontScheme name="Citi Fonts">
    <a:majorFont>
      <a:latin typeface="Citi Sans Display"/>
      <a:ea typeface="Citi Serif SC Display"/>
      <a:cs typeface=""/>
      <a:font script="Jpan" typeface="MS PGothic"/>
    </a:majorFont>
    <a:minorFont>
      <a:latin typeface="Citi Sans Text"/>
      <a:ea typeface="Citi Sans SC Text"/>
      <a:cs typeface=""/>
      <a:font script="Jpan" typeface="MS PGothic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BB5E8F9071B4088D1B32CD3943674" ma:contentTypeVersion="18" ma:contentTypeDescription="Create a new document." ma:contentTypeScope="" ma:versionID="4a552a1239506370f22cac4c51b51922">
  <xsd:schema xmlns:xsd="http://www.w3.org/2001/XMLSchema" xmlns:xs="http://www.w3.org/2001/XMLSchema" xmlns:p="http://schemas.microsoft.com/office/2006/metadata/properties" xmlns:ns3="c496f761-039d-4a29-bc63-699681ccfb56" xmlns:ns4="8e86a6ed-3f47-457d-a150-fab3e00fa523" targetNamespace="http://schemas.microsoft.com/office/2006/metadata/properties" ma:root="true" ma:fieldsID="cee06ef1d11ac0c3d2640d91d60981b6" ns3:_="" ns4:_="">
    <xsd:import namespace="c496f761-039d-4a29-bc63-699681ccfb56"/>
    <xsd:import namespace="8e86a6ed-3f47-457d-a150-fab3e00fa5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6f761-039d-4a29-bc63-699681ccf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6a6ed-3f47-457d-a150-fab3e00fa5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496f761-039d-4a29-bc63-699681ccfb56" xsi:nil="true"/>
  </documentManagement>
</p:properties>
</file>

<file path=customXml/itemProps1.xml><?xml version="1.0" encoding="utf-8"?>
<ds:datastoreItem xmlns:ds="http://schemas.openxmlformats.org/officeDocument/2006/customXml" ds:itemID="{55E75ED3-5993-4D69-B048-FA9AFE508B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B1970A-32AA-46ED-B42E-ABF3159C0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6f761-039d-4a29-bc63-699681ccfb56"/>
    <ds:schemaRef ds:uri="8e86a6ed-3f47-457d-a150-fab3e00fa5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91A2D8-EFBC-43AC-B43A-590EA54386B4}">
  <ds:schemaRefs>
    <ds:schemaRef ds:uri="http://schemas.microsoft.com/office/2006/documentManagement/types"/>
    <ds:schemaRef ds:uri="http://schemas.microsoft.com/office/2006/metadata/properties"/>
    <ds:schemaRef ds:uri="c496f761-039d-4a29-bc63-699681ccfb5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e86a6ed-3f47-457d-a150-fab3e00fa52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A4 Landscape Template</Template>
  <TotalTime>7812</TotalTime>
  <Words>1291</Words>
  <Application>Microsoft Office PowerPoint</Application>
  <PresentationFormat>A4 Paper (210x297 mm)</PresentationFormat>
  <Paragraphs>170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Citi Sans Text</vt:lpstr>
      <vt:lpstr>Symbol</vt:lpstr>
      <vt:lpstr>Citi Sans Condensed</vt:lpstr>
      <vt:lpstr>Arial</vt:lpstr>
      <vt:lpstr>Courier New</vt:lpstr>
      <vt:lpstr>Citi Sans Display</vt:lpstr>
      <vt:lpstr>PitchPres A4 Landscape</vt:lpstr>
      <vt:lpstr>Citi Theme Without Logo</vt:lpstr>
      <vt:lpstr>Национальный форум развития: Человеческие навыки в эпоху цифровых технологий &amp; ИИ.  Георгий Йорданов, Citi</vt:lpstr>
      <vt:lpstr>Конкурентное преимущество: Марш машин вперед</vt:lpstr>
      <vt:lpstr>Половина жизни знаний и снижающаяся производительность навыков</vt:lpstr>
      <vt:lpstr>Увеличенное внимание к навыкам, которые дополняют переход к ИИ</vt:lpstr>
      <vt:lpstr>Подготовка к переходу: что машины не могут освоить </vt:lpstr>
      <vt:lpstr>Что ждет Кыргызстан в будущем?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 Trade</dc:title>
  <dc:creator>Biddlecombe, Tiffany [OT-OPS]</dc:creator>
  <cp:lastModifiedBy>Meerim Omurbekova</cp:lastModifiedBy>
  <cp:revision>290</cp:revision>
  <cp:lastPrinted>2024-10-28T09:58:14Z</cp:lastPrinted>
  <dcterms:created xsi:type="dcterms:W3CDTF">2024-08-28T11:14:13Z</dcterms:created>
  <dcterms:modified xsi:type="dcterms:W3CDTF">2024-11-04T00:54:24Z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geNumAlign">
    <vt:lpwstr>L</vt:lpwstr>
  </property>
  <property fmtid="{D5CDD505-2E9C-101B-9397-08002B2CF9AE}" pid="3" name="SectionTitleAlign">
    <vt:lpwstr>L</vt:lpwstr>
  </property>
  <property fmtid="{D5CDD505-2E9C-101B-9397-08002B2CF9AE}" pid="4" name="MSIP_Label_dd181445-6ec4-4473-9810-00785f082df0_Enabled">
    <vt:lpwstr>true</vt:lpwstr>
  </property>
  <property fmtid="{D5CDD505-2E9C-101B-9397-08002B2CF9AE}" pid="5" name="MSIP_Label_dd181445-6ec4-4473-9810-00785f082df0_SetDate">
    <vt:lpwstr>2023-08-02T17:57:36Z</vt:lpwstr>
  </property>
  <property fmtid="{D5CDD505-2E9C-101B-9397-08002B2CF9AE}" pid="6" name="MSIP_Label_dd181445-6ec4-4473-9810-00785f082df0_Method">
    <vt:lpwstr>Privileged</vt:lpwstr>
  </property>
  <property fmtid="{D5CDD505-2E9C-101B-9397-08002B2CF9AE}" pid="7" name="MSIP_Label_dd181445-6ec4-4473-9810-00785f082df0_Name">
    <vt:lpwstr>Internal</vt:lpwstr>
  </property>
  <property fmtid="{D5CDD505-2E9C-101B-9397-08002B2CF9AE}" pid="8" name="MSIP_Label_dd181445-6ec4-4473-9810-00785f082df0_SiteId">
    <vt:lpwstr>1771ae17-e764-4e0f-a476-d4184d79a5d9</vt:lpwstr>
  </property>
  <property fmtid="{D5CDD505-2E9C-101B-9397-08002B2CF9AE}" pid="9" name="MSIP_Label_dd181445-6ec4-4473-9810-00785f082df0_ActionId">
    <vt:lpwstr>97ad309c-78bc-47d2-866a-2542436ebc3f</vt:lpwstr>
  </property>
  <property fmtid="{D5CDD505-2E9C-101B-9397-08002B2CF9AE}" pid="10" name="MSIP_Label_dd181445-6ec4-4473-9810-00785f082df0_ContentBits">
    <vt:lpwstr>0</vt:lpwstr>
  </property>
  <property fmtid="{D5CDD505-2E9C-101B-9397-08002B2CF9AE}" pid="11" name="CitiLogoTop">
    <vt:lpwstr>508.1953</vt:lpwstr>
  </property>
  <property fmtid="{D5CDD505-2E9C-101B-9397-08002B2CF9AE}" pid="12" name="CitiLogoLeft">
    <vt:lpwstr>677.5406</vt:lpwstr>
  </property>
  <property fmtid="{D5CDD505-2E9C-101B-9397-08002B2CF9AE}" pid="13" name="ICGToolkitIsDisclaimer">
    <vt:bool>true</vt:bool>
  </property>
  <property fmtid="{D5CDD505-2E9C-101B-9397-08002B2CF9AE}" pid="14" name="Is_Custom_Template">
    <vt:lpwstr>true</vt:lpwstr>
  </property>
  <property fmtid="{D5CDD505-2E9C-101B-9397-08002B2CF9AE}" pid="15" name="PNSOpt">
    <vt:lpwstr>5</vt:lpwstr>
  </property>
  <property fmtid="{D5CDD505-2E9C-101B-9397-08002B2CF9AE}" pid="16" name="PageNumberTop">
    <vt:lpwstr>0</vt:lpwstr>
  </property>
  <property fmtid="{D5CDD505-2E9C-101B-9397-08002B2CF9AE}" pid="17" name="PageNumberLeft">
    <vt:lpwstr>11</vt:lpwstr>
  </property>
  <property fmtid="{D5CDD505-2E9C-101B-9397-08002B2CF9AE}" pid="18" name="PageNumberCentre">
    <vt:lpwstr>390</vt:lpwstr>
  </property>
  <property fmtid="{D5CDD505-2E9C-101B-9397-08002B2CF9AE}" pid="19" name="PageNumSectionTitleDiff">
    <vt:lpwstr>10.5</vt:lpwstr>
  </property>
  <property fmtid="{D5CDD505-2E9C-101B-9397-08002B2CF9AE}" pid="20" name="SectionTitleTop">
    <vt:lpwstr>0</vt:lpwstr>
  </property>
  <property fmtid="{D5CDD505-2E9C-101B-9397-08002B2CF9AE}" pid="21" name="SectionTitleLeft">
    <vt:lpwstr>21.5</vt:lpwstr>
  </property>
  <property fmtid="{D5CDD505-2E9C-101B-9397-08002B2CF9AE}" pid="22" name="TOCHeaderTop">
    <vt:lpwstr>0</vt:lpwstr>
  </property>
  <property fmtid="{D5CDD505-2E9C-101B-9397-08002B2CF9AE}" pid="23" name="TOCHeaderLeft">
    <vt:lpwstr>0</vt:lpwstr>
  </property>
  <property fmtid="{D5CDD505-2E9C-101B-9397-08002B2CF9AE}" pid="24" name="Pitchbook Compatible">
    <vt:lpwstr>Yes</vt:lpwstr>
  </property>
  <property fmtid="{D5CDD505-2E9C-101B-9397-08002B2CF9AE}" pid="25" name="ContentTypeId">
    <vt:lpwstr>0x01010001EBB5E8F9071B4088D1B32CD3943674</vt:lpwstr>
  </property>
</Properties>
</file>