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61" r:id="rId6"/>
    <p:sldId id="350" r:id="rId7"/>
    <p:sldId id="344" r:id="rId8"/>
    <p:sldId id="345" r:id="rId9"/>
    <p:sldId id="338" r:id="rId10"/>
    <p:sldId id="346" r:id="rId11"/>
    <p:sldId id="347" r:id="rId12"/>
    <p:sldId id="348" r:id="rId13"/>
    <p:sldId id="339" r:id="rId14"/>
    <p:sldId id="340" r:id="rId15"/>
    <p:sldId id="341" r:id="rId16"/>
    <p:sldId id="2134805444" r:id="rId17"/>
    <p:sldId id="2134805445" r:id="rId18"/>
    <p:sldId id="2134805447" r:id="rId19"/>
    <p:sldId id="2134805448" r:id="rId20"/>
    <p:sldId id="2134805449" r:id="rId21"/>
    <p:sldId id="2134805450" r:id="rId22"/>
    <p:sldId id="319" r:id="rId23"/>
    <p:sldId id="260" r:id="rId24"/>
    <p:sldId id="2134805451" r:id="rId25"/>
    <p:sldId id="2134805453" r:id="rId26"/>
    <p:sldId id="342" r:id="rId27"/>
    <p:sldId id="2134805452" r:id="rId28"/>
    <p:sldId id="349" r:id="rId2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1B6B"/>
    <a:srgbClr val="5B9BD5"/>
    <a:srgbClr val="E5C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5" autoAdjust="0"/>
    <p:restoredTop sz="95274" autoAdjust="0"/>
  </p:normalViewPr>
  <p:slideViewPr>
    <p:cSldViewPr snapToGrid="0">
      <p:cViewPr>
        <p:scale>
          <a:sx n="100" d="100"/>
          <a:sy n="100" d="100"/>
        </p:scale>
        <p:origin x="2628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54;&#1063;&#1058;&#1040;%202023&#1075;\7.%20&#1080;&#1102;&#1083;&#1100;%202023&#1078;\12-13%20&#1080;&#1102;&#1083;&#1100;%202023&#1078;&#1099;&#1083;%20&#1048;&#1089;&#1089;&#1099;&#1082;-&#1050;&#1091;&#1083;&#1100;\&#1069;&#1092;&#1092;&#1077;&#1082;&#1090;&#1080;&#1074;&#1085;&#1086;&#1089;&#1090;&#1100;%20&#1074;&#1072;&#1082;&#1094;&#1080;&#1085;&#1086;&#1087;&#1086;&#1092;&#1080;&#1083;&#1072;&#1082;&#1090;&#1080;&#1082;&#1080;%20&#1076;&#1072;&#1085;&#1085;&#1099;&#1077;%202008&#1040;&#1074;&#1090;&#1086;&#1088;&#1077;&#1092;&#1077;&#1088;&#1072;&#1090;%20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3D%20Objects\&#1060;&#1083;&#1077;&#1096;&#1082;&#1072;%20&#1076;&#1080;&#1089;&#1089;%205%20&#1086;&#1082;&#1090;&#1103;&#1073;&#1088;&#1100;%202019\&#1055;&#1054;&#1050;&#1040;&#1047;&#1040;&#1058;&#1068;%20&#1053;&#1045;&#1052;&#1062;&#1040;&#1052;%20&#1085;&#1072;%2012.09.2019\&#1101;&#1082;&#1079;&#1077;&#1083;&#1100;%20&#1076;&#1086;&#1082;&#1091;&#1084;&#1077;&#1085;&#1090;&#1099;%20&#1086;&#1090;%2010,09,2019\&#1042;&#1043;&#1042;&#1086;&#1090;&#1043;&#1091;&#1083;&#1100;&#1089;&#1091;&#1085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6734921192E-2"/>
          <c:y val="5.2774454599895403E-2"/>
          <c:w val="0.97342995169082125"/>
          <c:h val="0.6708924994732643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Лист1!$B$14</c:f>
              <c:strCache>
                <c:ptCount val="1"/>
                <c:pt idx="0">
                  <c:v>материнская смертность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4.0002792150256844E-2"/>
                  <c:y val="-7.582007781909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Лист1!$B$15:$B$27</c:f>
              <c:numCache>
                <c:formatCode>General</c:formatCode>
                <c:ptCount val="13"/>
                <c:pt idx="0">
                  <c:v>50.6</c:v>
                </c:pt>
                <c:pt idx="1">
                  <c:v>47.5</c:v>
                </c:pt>
                <c:pt idx="2">
                  <c:v>50.3</c:v>
                </c:pt>
                <c:pt idx="3">
                  <c:v>50.7</c:v>
                </c:pt>
                <c:pt idx="4">
                  <c:v>38.5</c:v>
                </c:pt>
                <c:pt idx="5">
                  <c:v>30.3</c:v>
                </c:pt>
                <c:pt idx="6">
                  <c:v>31.2</c:v>
                </c:pt>
                <c:pt idx="7">
                  <c:v>30.4</c:v>
                </c:pt>
                <c:pt idx="8">
                  <c:v>24.8</c:v>
                </c:pt>
                <c:pt idx="9">
                  <c:v>42.4</c:v>
                </c:pt>
                <c:pt idx="10">
                  <c:v>37.1</c:v>
                </c:pt>
                <c:pt idx="11">
                  <c:v>28.1</c:v>
                </c:pt>
                <c:pt idx="1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ED8-460C-A93B-72C581B74A11}"/>
            </c:ext>
          </c:extLst>
        </c:ser>
        <c:ser>
          <c:idx val="1"/>
          <c:order val="1"/>
          <c:tx>
            <c:strRef>
              <c:f>Лист1!$C$14</c:f>
              <c:strCache>
                <c:ptCount val="1"/>
                <c:pt idx="0">
                  <c:v>младенческая смерность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2.6903898580968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3.1795516504781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4.402456131431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4.8916179238124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Лист1!$C$15:$C$27</c:f>
              <c:numCache>
                <c:formatCode>General</c:formatCode>
                <c:ptCount val="13"/>
                <c:pt idx="0">
                  <c:v>22.8</c:v>
                </c:pt>
                <c:pt idx="1">
                  <c:v>21.1</c:v>
                </c:pt>
                <c:pt idx="2" formatCode="0.0">
                  <c:v>20</c:v>
                </c:pt>
                <c:pt idx="3">
                  <c:v>20.2</c:v>
                </c:pt>
                <c:pt idx="4" formatCode="0.0">
                  <c:v>18</c:v>
                </c:pt>
                <c:pt idx="5">
                  <c:v>16.600000000000001</c:v>
                </c:pt>
                <c:pt idx="6">
                  <c:v>15.6</c:v>
                </c:pt>
                <c:pt idx="7">
                  <c:v>14.8</c:v>
                </c:pt>
                <c:pt idx="8">
                  <c:v>14.9</c:v>
                </c:pt>
                <c:pt idx="9">
                  <c:v>14.4</c:v>
                </c:pt>
                <c:pt idx="10">
                  <c:v>14.5</c:v>
                </c:pt>
                <c:pt idx="11">
                  <c:v>14.3</c:v>
                </c:pt>
                <c:pt idx="12">
                  <c:v>13.9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BED8-460C-A93B-72C581B74A11}"/>
            </c:ext>
          </c:extLst>
        </c:ser>
        <c:ser>
          <c:idx val="2"/>
          <c:order val="2"/>
          <c:tx>
            <c:strRef>
              <c:f>Лист1!$D$14</c:f>
              <c:strCache>
                <c:ptCount val="1"/>
                <c:pt idx="0">
                  <c:v>детская смертность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-3.6687134428593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-4.6470370276218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-4.1578752352406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-4.6470370276218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-3.9132943390499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-3.1795516504781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AF0-4098-939B-748A14453E71}"/>
                </c:ext>
              </c:extLst>
            </c:dLbl>
            <c:dLbl>
              <c:idx val="12"/>
              <c:layout>
                <c:manualLayout>
                  <c:x val="-1.346528670738434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Лист1!$D$15:$D$27</c:f>
              <c:numCache>
                <c:formatCode>General</c:formatCode>
                <c:ptCount val="13"/>
                <c:pt idx="0">
                  <c:v>26.5</c:v>
                </c:pt>
                <c:pt idx="1">
                  <c:v>24.5</c:v>
                </c:pt>
                <c:pt idx="2">
                  <c:v>23.4</c:v>
                </c:pt>
                <c:pt idx="3">
                  <c:v>23.1</c:v>
                </c:pt>
                <c:pt idx="4">
                  <c:v>21.5</c:v>
                </c:pt>
                <c:pt idx="5">
                  <c:v>19.8</c:v>
                </c:pt>
                <c:pt idx="6">
                  <c:v>18.600000000000001</c:v>
                </c:pt>
                <c:pt idx="7">
                  <c:v>17.3</c:v>
                </c:pt>
                <c:pt idx="8">
                  <c:v>17.100000000000001</c:v>
                </c:pt>
                <c:pt idx="9">
                  <c:v>16.8</c:v>
                </c:pt>
                <c:pt idx="10">
                  <c:v>16.899999999999999</c:v>
                </c:pt>
                <c:pt idx="11">
                  <c:v>16.8</c:v>
                </c:pt>
                <c:pt idx="12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BED8-460C-A93B-72C581B74A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56832456"/>
        <c:axId val="456830496"/>
      </c:lineChart>
      <c:catAx>
        <c:axId val="45683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6830496"/>
        <c:crosses val="autoZero"/>
        <c:auto val="1"/>
        <c:lblAlgn val="ctr"/>
        <c:lblOffset val="100"/>
        <c:noMultiLvlLbl val="0"/>
      </c:catAx>
      <c:valAx>
        <c:axId val="45683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7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683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46557835878824E-2"/>
          <c:y val="5.4595150397078622E-2"/>
          <c:w val="0.87425006656776594"/>
          <c:h val="0.6413305516602020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523070208368082E-2"/>
                  <c:y val="6.5063380865384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5C-43BA-B731-49737AB41691}"/>
                </c:ext>
              </c:extLst>
            </c:dLbl>
            <c:dLbl>
              <c:idx val="1"/>
              <c:layout>
                <c:manualLayout>
                  <c:x val="-2.6573507848553092E-2"/>
                  <c:y val="6.562781678345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5C-43BA-B731-49737AB41691}"/>
                </c:ext>
              </c:extLst>
            </c:dLbl>
            <c:dLbl>
              <c:idx val="2"/>
              <c:layout>
                <c:manualLayout>
                  <c:x val="-3.2613131668878116E-2"/>
                  <c:y val="5.4098430717055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5C-43BA-B731-49737AB41691}"/>
                </c:ext>
              </c:extLst>
            </c:dLbl>
            <c:dLbl>
              <c:idx val="3"/>
              <c:layout>
                <c:manualLayout>
                  <c:x val="-2.4157544189394354E-2"/>
                  <c:y val="5.825065012657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5C-43BA-B731-49737AB41691}"/>
                </c:ext>
              </c:extLst>
            </c:dLbl>
            <c:dLbl>
              <c:idx val="4"/>
              <c:layout>
                <c:manualLayout>
                  <c:x val="-2.6573793176124814E-2"/>
                  <c:y val="5.40984307170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5C-43BA-B731-49737AB41691}"/>
                </c:ext>
              </c:extLst>
            </c:dLbl>
            <c:dLbl>
              <c:idx val="5"/>
              <c:layout>
                <c:manualLayout>
                  <c:x val="-3.3820828170885726E-2"/>
                  <c:y val="6.0991887663654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5C-43BA-B731-49737AB41691}"/>
                </c:ext>
              </c:extLst>
            </c:dLbl>
            <c:dLbl>
              <c:idx val="6"/>
              <c:layout>
                <c:manualLayout>
                  <c:x val="-3.2612941450497042E-2"/>
                  <c:y val="5.845203395508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5C-43BA-B731-49737AB41691}"/>
                </c:ext>
              </c:extLst>
            </c:dLbl>
            <c:dLbl>
              <c:idx val="7"/>
              <c:layout>
                <c:manualLayout>
                  <c:x val="-2.4157734407775432E-2"/>
                  <c:y val="5.7968540090275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5C-43BA-B731-49737AB41691}"/>
                </c:ext>
              </c:extLst>
            </c:dLbl>
            <c:dLbl>
              <c:idx val="10"/>
              <c:layout>
                <c:manualLayout>
                  <c:x val="-4.831546881555104E-3"/>
                  <c:y val="5.2083513204562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Лист1!$B$4:$B$11</c:f>
              <c:numCache>
                <c:formatCode>0.0</c:formatCode>
                <c:ptCount val="8"/>
                <c:pt idx="0">
                  <c:v>26</c:v>
                </c:pt>
                <c:pt idx="1">
                  <c:v>24.8</c:v>
                </c:pt>
                <c:pt idx="2">
                  <c:v>27.1</c:v>
                </c:pt>
                <c:pt idx="3">
                  <c:v>26.9</c:v>
                </c:pt>
                <c:pt idx="4">
                  <c:v>24</c:v>
                </c:pt>
                <c:pt idx="5">
                  <c:v>23.8</c:v>
                </c:pt>
                <c:pt idx="6">
                  <c:v>21.2</c:v>
                </c:pt>
                <c:pt idx="7">
                  <c:v>20.6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D5C-43BA-B731-49737AB416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196721724115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5C-43BA-B731-49737AB41691}"/>
                </c:ext>
              </c:extLst>
            </c:dLbl>
            <c:dLbl>
              <c:idx val="1"/>
              <c:layout>
                <c:manualLayout>
                  <c:x val="-1.9323671497584564E-2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5C-43BA-B731-49737AB41691}"/>
                </c:ext>
              </c:extLst>
            </c:dLbl>
            <c:dLbl>
              <c:idx val="2"/>
              <c:layout>
                <c:manualLayout>
                  <c:x val="-7.246376811594203E-3"/>
                  <c:y val="-5.4098367638875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5C-43BA-B731-49737AB41691}"/>
                </c:ext>
              </c:extLst>
            </c:dLbl>
            <c:dLbl>
              <c:idx val="3"/>
              <c:layout>
                <c:manualLayout>
                  <c:x val="-6.038647342995169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5C-43BA-B731-49737AB41691}"/>
                </c:ext>
              </c:extLst>
            </c:dLbl>
            <c:dLbl>
              <c:idx val="4"/>
              <c:layout>
                <c:manualLayout>
                  <c:x val="-4.83091787439613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D5C-43BA-B731-49737AB41691}"/>
                </c:ext>
              </c:extLst>
            </c:dLbl>
            <c:dLbl>
              <c:idx val="5"/>
              <c:layout>
                <c:manualLayout>
                  <c:x val="-1.2077294685990338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D5C-43BA-B731-49737AB41691}"/>
                </c:ext>
              </c:extLst>
            </c:dLbl>
            <c:dLbl>
              <c:idx val="6"/>
              <c:layout>
                <c:manualLayout>
                  <c:x val="-2.415458937198067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D5C-43BA-B731-49737AB41691}"/>
                </c:ext>
              </c:extLst>
            </c:dLbl>
            <c:dLbl>
              <c:idx val="7"/>
              <c:layout>
                <c:manualLayout>
                  <c:x val="-2.5869192587987117E-2"/>
                  <c:y val="-3.703046322679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D5C-43BA-B731-49737AB41691}"/>
                </c:ext>
              </c:extLst>
            </c:dLbl>
            <c:dLbl>
              <c:idx val="10"/>
              <c:layout>
                <c:manualLayout>
                  <c:x val="-9.663093763110208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D5C-43BA-B731-49737AB41691}"/>
                </c:ext>
              </c:extLst>
            </c:dLbl>
            <c:dLbl>
              <c:idx val="11"/>
              <c:layout>
                <c:manualLayout>
                  <c:x val="-7.247320322332833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Лист1!$C$4:$C$11</c:f>
              <c:numCache>
                <c:formatCode>0.0</c:formatCode>
                <c:ptCount val="8"/>
                <c:pt idx="0">
                  <c:v>5.5</c:v>
                </c:pt>
                <c:pt idx="1">
                  <c:v>5.4</c:v>
                </c:pt>
                <c:pt idx="2">
                  <c:v>5.2</c:v>
                </c:pt>
                <c:pt idx="3">
                  <c:v>5.2</c:v>
                </c:pt>
                <c:pt idx="4">
                  <c:v>6.1</c:v>
                </c:pt>
                <c:pt idx="5">
                  <c:v>5.9</c:v>
                </c:pt>
                <c:pt idx="6">
                  <c:v>4.5</c:v>
                </c:pt>
                <c:pt idx="7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D5C-43BA-B731-49737AB416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D5C-43BA-B731-49737AB41691}"/>
                </c:ext>
              </c:extLst>
            </c:dLbl>
            <c:dLbl>
              <c:idx val="1"/>
              <c:layout>
                <c:manualLayout>
                  <c:x val="-3.0193236714975868E-2"/>
                  <c:y val="-6.129149240992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D5C-43BA-B731-49737AB41691}"/>
                </c:ext>
              </c:extLst>
            </c:dLbl>
            <c:dLbl>
              <c:idx val="2"/>
              <c:layout>
                <c:manualLayout>
                  <c:x val="-1.932367149758454E-2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D5C-43BA-B731-49737AB41691}"/>
                </c:ext>
              </c:extLst>
            </c:dLbl>
            <c:dLbl>
              <c:idx val="3"/>
              <c:layout>
                <c:manualLayout>
                  <c:x val="-2.4154589371980675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D5C-43BA-B731-49737AB41691}"/>
                </c:ext>
              </c:extLst>
            </c:dLbl>
            <c:dLbl>
              <c:idx val="4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D5C-43BA-B731-49737AB41691}"/>
                </c:ext>
              </c:extLst>
            </c:dLbl>
            <c:dLbl>
              <c:idx val="5"/>
              <c:layout>
                <c:manualLayout>
                  <c:x val="-1.2077294685990338E-2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D5C-43BA-B731-49737AB41691}"/>
                </c:ext>
              </c:extLst>
            </c:dLbl>
            <c:dLbl>
              <c:idx val="6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D5C-43BA-B731-49737AB41691}"/>
                </c:ext>
              </c:extLst>
            </c:dLbl>
            <c:dLbl>
              <c:idx val="7"/>
              <c:layout>
                <c:manualLayout>
                  <c:x val="-1.960599960942918E-2"/>
                  <c:y val="-6.17029602415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D5C-43BA-B731-49737AB41691}"/>
                </c:ext>
              </c:extLst>
            </c:dLbl>
            <c:dLbl>
              <c:idx val="10"/>
              <c:layout>
                <c:manualLayout>
                  <c:x val="1.207886720388776E-3"/>
                  <c:y val="-4.66010381303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Лист1!$D$4:$D$11</c:f>
              <c:numCache>
                <c:formatCode>0.0</c:formatCode>
                <c:ptCount val="8"/>
                <c:pt idx="0">
                  <c:v>20.5</c:v>
                </c:pt>
                <c:pt idx="1">
                  <c:v>19.399999999999999</c:v>
                </c:pt>
                <c:pt idx="2">
                  <c:v>21.9</c:v>
                </c:pt>
                <c:pt idx="3">
                  <c:v>21.7</c:v>
                </c:pt>
                <c:pt idx="4">
                  <c:v>17.899999999999999</c:v>
                </c:pt>
                <c:pt idx="5">
                  <c:v>17.899999999999999</c:v>
                </c:pt>
                <c:pt idx="6">
                  <c:v>17</c:v>
                </c:pt>
                <c:pt idx="7">
                  <c:v>16.2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ED5C-43BA-B731-49737AB41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280080"/>
        <c:axId val="451278512"/>
      </c:lineChart>
      <c:catAx>
        <c:axId val="45128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1278512"/>
        <c:crosses val="autoZero"/>
        <c:auto val="1"/>
        <c:lblAlgn val="ctr"/>
        <c:lblOffset val="100"/>
        <c:noMultiLvlLbl val="0"/>
      </c:catAx>
      <c:valAx>
        <c:axId val="451278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5128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70847383503469E-2"/>
          <c:y val="5.2277461671261433E-2"/>
          <c:w val="0.93635396161417328"/>
          <c:h val="0.65192127202573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 formatCode="General">
                  <c:v>70.2</c:v>
                </c:pt>
                <c:pt idx="1">
                  <c:v>70.400000000000006</c:v>
                </c:pt>
                <c:pt idx="2">
                  <c:v>70.599999999999994</c:v>
                </c:pt>
                <c:pt idx="3">
                  <c:v>70.900000000000006</c:v>
                </c:pt>
                <c:pt idx="4">
                  <c:v>71.099999999999994</c:v>
                </c:pt>
                <c:pt idx="5">
                  <c:v>71.3</c:v>
                </c:pt>
                <c:pt idx="6">
                  <c:v>71.5</c:v>
                </c:pt>
                <c:pt idx="7">
                  <c:v>71.7</c:v>
                </c:pt>
                <c:pt idx="8">
                  <c:v>71.8</c:v>
                </c:pt>
                <c:pt idx="9">
                  <c:v>71.900000000000006</c:v>
                </c:pt>
                <c:pt idx="1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64-4BAF-BDAC-B4B620E03F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Лист1!$C$2:$C$12</c:f>
              <c:numCache>
                <c:formatCode>0.0</c:formatCode>
                <c:ptCount val="11"/>
                <c:pt idx="0" formatCode="General">
                  <c:v>66.3</c:v>
                </c:pt>
                <c:pt idx="1">
                  <c:v>66.5</c:v>
                </c:pt>
                <c:pt idx="2">
                  <c:v>66.7</c:v>
                </c:pt>
                <c:pt idx="3">
                  <c:v>67</c:v>
                </c:pt>
                <c:pt idx="4">
                  <c:v>67.2</c:v>
                </c:pt>
                <c:pt idx="5">
                  <c:v>67.400000000000006</c:v>
                </c:pt>
                <c:pt idx="6">
                  <c:v>67.599999999999994</c:v>
                </c:pt>
                <c:pt idx="7">
                  <c:v>67.8</c:v>
                </c:pt>
                <c:pt idx="8">
                  <c:v>67.900000000000006</c:v>
                </c:pt>
                <c:pt idx="9">
                  <c:v>68</c:v>
                </c:pt>
                <c:pt idx="10">
                  <c:v>68.2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64-4BAF-BDAC-B4B620E03F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женщин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Лист1!$D$2:$D$12</c:f>
              <c:numCache>
                <c:formatCode>0.0</c:formatCode>
                <c:ptCount val="11"/>
                <c:pt idx="0" formatCode="General">
                  <c:v>74.3</c:v>
                </c:pt>
                <c:pt idx="1">
                  <c:v>74.5</c:v>
                </c:pt>
                <c:pt idx="2">
                  <c:v>74.8</c:v>
                </c:pt>
                <c:pt idx="3">
                  <c:v>75.099999999999994</c:v>
                </c:pt>
                <c:pt idx="4">
                  <c:v>75.400000000000006</c:v>
                </c:pt>
                <c:pt idx="5">
                  <c:v>75.599999999999994</c:v>
                </c:pt>
                <c:pt idx="6">
                  <c:v>75.8</c:v>
                </c:pt>
                <c:pt idx="7">
                  <c:v>76</c:v>
                </c:pt>
                <c:pt idx="8">
                  <c:v>76.099999999999994</c:v>
                </c:pt>
                <c:pt idx="9">
                  <c:v>76.3</c:v>
                </c:pt>
                <c:pt idx="10">
                  <c:v>76.5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64-4BAF-BDAC-B4B620E03F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58515784"/>
        <c:axId val="458514216"/>
      </c:lineChart>
      <c:catAx>
        <c:axId val="45851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8514216"/>
        <c:crosses val="autoZero"/>
        <c:auto val="1"/>
        <c:lblAlgn val="ctr"/>
        <c:lblOffset val="100"/>
        <c:noMultiLvlLbl val="0"/>
      </c:catAx>
      <c:valAx>
        <c:axId val="45851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8515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029046318347449E-2"/>
          <c:y val="0.19769094918095681"/>
          <c:w val="0.85019675303998032"/>
          <c:h val="0.763516035844623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B87-459A-B397-8C3A53F8C1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B87-459A-B397-8C3A53F8C1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B87-459A-B397-8C3A53F8C1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B87-459A-B397-8C3A53F8C1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B87-459A-B397-8C3A53F8C1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B87-459A-B397-8C3A53F8C1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B87-459A-B397-8C3A53F8C1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B87-459A-B397-8C3A53F8C1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B87-459A-B397-8C3A53F8C12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baseline="0" dirty="0"/>
                      <a:t>Болезни  системы </a:t>
                    </a:r>
                    <a:r>
                      <a:rPr lang="ru-RU" baseline="0" dirty="0" err="1"/>
                      <a:t>кровобращения</a:t>
                    </a:r>
                    <a:r>
                      <a:rPr lang="ru-RU" baseline="0" dirty="0"/>
                      <a:t>
</a:t>
                    </a:r>
                    <a:fld id="{D4A8C34C-A7D9-4108-9FD3-99E3EAF8851E}" type="PERCENTAGE">
                      <a:rPr lang="en-US" baseline="0"/>
                      <a:pPr>
                        <a:defRPr/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B87-459A-B397-8C3A53F8C12D}"/>
                </c:ext>
              </c:extLst>
            </c:dLbl>
            <c:dLbl>
              <c:idx val="1"/>
              <c:layout>
                <c:manualLayout>
                  <c:x val="5.3355196982905986E-2"/>
                  <c:y val="4.02675447094070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baseline="0" dirty="0"/>
                      <a:t>Болезни органов дыхания
</a:t>
                    </a:r>
                    <a:fld id="{14C17228-DF87-42C1-AB99-99502054A069}" type="PERCENTAGE">
                      <a:rPr lang="en-US" baseline="0"/>
                      <a:pPr>
                        <a:defRPr/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87-459A-B397-8C3A53F8C12D}"/>
                </c:ext>
              </c:extLst>
            </c:dLbl>
            <c:dLbl>
              <c:idx val="2"/>
              <c:layout>
                <c:manualLayout>
                  <c:x val="-5.6746554678900156E-3"/>
                  <c:y val="4.98045947721613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baseline="0" dirty="0"/>
                      <a:t>Болезни органов пищеварения
</a:t>
                    </a:r>
                    <a:fld id="{89727368-D544-4765-BBFD-677B8E921CBE}" type="PERCENTAGE">
                      <a:rPr lang="en-US" baseline="0"/>
                      <a:pPr>
                        <a:defRPr/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06492251098548"/>
                      <c:h val="0.129428366073867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B87-459A-B397-8C3A53F8C12D}"/>
                </c:ext>
              </c:extLst>
            </c:dLbl>
            <c:dLbl>
              <c:idx val="3"/>
              <c:layout>
                <c:manualLayout>
                  <c:x val="0"/>
                  <c:y val="4.238688916779691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baseline="0" dirty="0"/>
                      <a:t>Состояние возникающие в перинатальном периоде
</a:t>
                    </a:r>
                    <a:fld id="{D77173F2-82E5-4385-AE34-DA4FF2EB6EE6}" type="PERCENTAGE">
                      <a:rPr lang="ru-RU" baseline="0"/>
                      <a:pPr>
                        <a:defRPr/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B87-459A-B397-8C3A53F8C12D}"/>
                </c:ext>
              </c:extLst>
            </c:dLbl>
            <c:dLbl>
              <c:idx val="4"/>
              <c:layout>
                <c:manualLayout>
                  <c:x val="-1.3529074060051161E-2"/>
                  <c:y val="-2.437246127148318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330" b="1" i="0" u="none" strike="noStrike" kern="1200" spc="0" baseline="0" dirty="0">
                        <a:solidFill>
                          <a:schemeClr val="bg1"/>
                        </a:solidFill>
                      </a:rPr>
                      <a:t>Врожденные аномалии </a:t>
                    </a:r>
                    <a:fld id="{C7F1EB10-FB46-472D-B5E1-0FFE22C8A42A}" type="PERCENTAGE">
                      <a:rPr lang="en-US" sz="1330" b="1" i="0" u="none" strike="noStrike" kern="1200" spc="0" baseline="0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234691173584"/>
                      <c:h val="0.117369296105629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B87-459A-B397-8C3A53F8C12D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100" b="1" i="0" u="none" strike="noStrike" kern="1200" spc="0" baseline="0" dirty="0">
                        <a:solidFill>
                          <a:prstClr val="whit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Внешние причины смерти
</a:t>
                    </a:r>
                    <a:fld id="{C840FA94-A9B6-4FCF-9239-996C321A8007}" type="PERCENTAGE">
                      <a:rPr lang="en-US" sz="1100" b="1" i="0" u="none" strike="noStrike" kern="1200" spc="0" baseline="0" smtClean="0">
                        <a:solidFill>
                          <a:prstClr val="white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[ПРОЦЕНТ]</a:t>
                    </a:fld>
                    <a:endParaRPr lang="ru-RU" sz="1100" b="1" i="0" u="none" strike="noStrike" kern="1200" spc="0" baseline="0" dirty="0">
                      <a:solidFill>
                        <a:prstClr val="white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B87-459A-B397-8C3A53F8C12D}"/>
                </c:ext>
              </c:extLst>
            </c:dLbl>
            <c:dLbl>
              <c:idx val="6"/>
              <c:layout>
                <c:manualLayout>
                  <c:x val="-5.216952593884143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330" b="1" i="0" u="none" strike="noStrike" kern="1200" spc="0" baseline="0" dirty="0">
                        <a:solidFill>
                          <a:schemeClr val="bg1"/>
                        </a:solidFill>
                      </a:rPr>
                      <a:t>Прочие </a:t>
                    </a:r>
                    <a:r>
                      <a:rPr lang="ru-RU" sz="1330" b="1" i="0" u="none" strike="noStrike" kern="1200" spc="0" baseline="0" dirty="0">
                        <a:solidFill>
                          <a:srgbClr val="5B9BD5">
                            <a:lumMod val="60000"/>
                          </a:srgbClr>
                        </a:solidFill>
                      </a:rPr>
                      <a:t>
</a:t>
                    </a:r>
                    <a:fld id="{B7C33DED-03F1-4044-A205-71ABD6AD8EDE}" type="PERCENTAGE">
                      <a:rPr lang="en-US" sz="1330" b="1" i="0" u="none" strike="noStrike" kern="1200" spc="0" baseline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rgbClr val="5B9BD5">
                          <a:lumMod val="60000"/>
                        </a:srgb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87-459A-B397-8C3A53F8C12D}"/>
                </c:ext>
              </c:extLst>
            </c:dLbl>
            <c:dLbl>
              <c:idx val="7"/>
              <c:layout>
                <c:manualLayout>
                  <c:x val="-4.5502741368579472E-2"/>
                  <c:y val="-5.404328368894097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100" b="1" i="0" u="none" strike="noStrike" kern="1200" spc="0" baseline="0" dirty="0">
                        <a:solidFill>
                          <a:schemeClr val="bg1"/>
                        </a:solidFill>
                      </a:rPr>
                      <a:t>Инфекционные паразитарные заболевания 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10694662025707"/>
                      <c:h val="0.100160219103503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B87-459A-B397-8C3A53F8C12D}"/>
                </c:ext>
              </c:extLst>
            </c:dLbl>
            <c:dLbl>
              <c:idx val="8"/>
              <c:layout>
                <c:manualLayout>
                  <c:x val="0"/>
                  <c:y val="-8.4773778335593686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330" b="1" i="0" u="none" strike="noStrike" kern="1200" spc="0" baseline="0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Новообразования
</a:t>
                    </a:r>
                    <a:fld id="{DB442D93-091C-4313-8417-5A9846D42D4F}" type="PERCENTAGE">
                      <a:rPr lang="en-US" sz="1330" b="1" i="0" u="none" strike="noStrike" kern="1200" spc="0" baseline="0" smtClean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[ПРОЦЕНТ]</a:t>
                    </a:fld>
                    <a:endParaRPr lang="ru-RU" sz="1330" b="1" i="0" u="none" strike="noStrike" kern="1200" spc="0" baseline="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B87-459A-B397-8C3A53F8C12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Кан айлануу системасынын оорулары</c:v>
                </c:pt>
                <c:pt idx="1">
                  <c:v>Дем алуу органдарынын оорулары</c:v>
                </c:pt>
                <c:pt idx="2">
                  <c:v>Тамак сиңирүү органдарынын оорулары</c:v>
                </c:pt>
                <c:pt idx="3">
                  <c:v>Абалы перинаталдык мезгилде пайда болот</c:v>
                </c:pt>
                <c:pt idx="4">
                  <c:v>Тубаса аномалиялар</c:v>
                </c:pt>
                <c:pt idx="5">
                  <c:v>Өлүмдүн тышкы себептери</c:v>
                </c:pt>
                <c:pt idx="6">
                  <c:v>Башкалар</c:v>
                </c:pt>
                <c:pt idx="7">
                  <c:v>Жугуштуу жана мите оорулары</c:v>
                </c:pt>
                <c:pt idx="8">
                  <c:v>Шишик оорулары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0.52400000000000002</c:v>
                </c:pt>
                <c:pt idx="1">
                  <c:v>6.3E-2</c:v>
                </c:pt>
                <c:pt idx="2">
                  <c:v>5.1999999999999998E-2</c:v>
                </c:pt>
                <c:pt idx="3">
                  <c:v>4.8000000000000001E-2</c:v>
                </c:pt>
                <c:pt idx="4">
                  <c:v>1.0999999999999999E-2</c:v>
                </c:pt>
                <c:pt idx="5">
                  <c:v>7.3999999999999996E-2</c:v>
                </c:pt>
                <c:pt idx="6">
                  <c:v>3.6999999999999998E-2</c:v>
                </c:pt>
                <c:pt idx="7">
                  <c:v>1.7000000000000001E-2</c:v>
                </c:pt>
                <c:pt idx="8">
                  <c:v>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7-459A-B397-8C3A53F8C12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37651923272135E-2"/>
          <c:y val="2.0428029420728008E-2"/>
          <c:w val="0.91826896745119435"/>
          <c:h val="0.84937260865809305"/>
        </c:manualLayout>
      </c:layout>
      <c:lineChart>
        <c:grouping val="standard"/>
        <c:varyColors val="0"/>
        <c:ser>
          <c:idx val="2"/>
          <c:order val="0"/>
          <c:tx>
            <c:strRef>
              <c:f>Лист1!$C$1</c:f>
              <c:strCache>
                <c:ptCount val="1"/>
                <c:pt idx="0">
                  <c:v>ВГВ  до 14 лет</c:v>
                </c:pt>
              </c:strCache>
            </c:strRef>
          </c:tx>
          <c:spPr>
            <a:ln w="6350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620370370370499E-2"/>
                  <c:y val="3.9284457252522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A8F-4FD4-80AF-D09FA0E8D7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A8F-4FD4-80AF-D09FA0E8D7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A8F-4FD4-80AF-D09FA0E8D7D3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A8F-4FD4-80AF-D09FA0E8D7D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A8F-4FD4-80AF-D09FA0E8D7D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A8F-4FD4-80AF-D09FA0E8D7D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A8F-4FD4-80AF-D09FA0E8D7D3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A8F-4FD4-80AF-D09FA0E8D7D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A8F-4FD4-80AF-D09FA0E8D7D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A8F-4FD4-80AF-D09FA0E8D7D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A8F-4FD4-80AF-D09FA0E8D7D3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A8F-4FD4-80AF-D09FA0E8D7D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A8F-4FD4-80AF-D09FA0E8D7D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A8F-4FD4-80AF-D09FA0E8D7D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A8F-4FD4-80AF-D09FA0E8D7D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8A8F-4FD4-80AF-D09FA0E8D7D3}"/>
                </c:ext>
              </c:extLst>
            </c:dLbl>
            <c:dLbl>
              <c:idx val="16"/>
              <c:layout>
                <c:manualLayout>
                  <c:x val="-3.4722222222223101E-3"/>
                  <c:y val="-2.4778075266427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A8F-4FD4-80AF-D09FA0E8D7D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8A8F-4FD4-80AF-D09FA0E8D7D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A8F-4FD4-80AF-D09FA0E8D7D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A8F-4FD4-80AF-D09FA0E8D7D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A8F-4FD4-80AF-D09FA0E8D7D3}"/>
                </c:ext>
              </c:extLst>
            </c:dLbl>
            <c:dLbl>
              <c:idx val="21"/>
              <c:layout>
                <c:manualLayout>
                  <c:x val="-5.7869914698162796E-3"/>
                  <c:y val="-3.7881440922075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05555555555598E-2"/>
                      <c:h val="5.6373196157370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2-8A8F-4FD4-80AF-D09FA0E8D7D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A8F-4FD4-80AF-D09FA0E8D7D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8A8F-4FD4-80AF-D09FA0E8D7D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8A8F-4FD4-80AF-D09FA0E8D7D3}"/>
                </c:ext>
              </c:extLst>
            </c:dLbl>
            <c:dLbl>
              <c:idx val="25"/>
              <c:layout>
                <c:manualLayout>
                  <c:x val="-1.38888888888889E-2"/>
                  <c:y val="-1.9822460213142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8A8F-4FD4-80AF-D09FA0E8D7D3}"/>
                </c:ext>
              </c:extLst>
            </c:dLbl>
            <c:dLbl>
              <c:idx val="26"/>
              <c:layout>
                <c:manualLayout>
                  <c:x val="-5.7870370370372102E-3"/>
                  <c:y val="-4.95561505328554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8A8F-4FD4-80AF-D09FA0E8D7D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8A8F-4FD4-80AF-D09FA0E8D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5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Лист1!$A$2:$A$29</c:f>
              <c:strCache>
                <c:ptCount val="27"/>
                <c:pt idx="0">
                  <c:v>1997г.</c:v>
                </c:pt>
                <c:pt idx="1">
                  <c:v>1998 г.</c:v>
                </c:pt>
                <c:pt idx="2">
                  <c:v>1999 г.</c:v>
                </c:pt>
                <c:pt idx="3">
                  <c:v>2000 г.</c:v>
                </c:pt>
                <c:pt idx="4">
                  <c:v>2001 г.</c:v>
                </c:pt>
                <c:pt idx="5">
                  <c:v>2002 г.</c:v>
                </c:pt>
                <c:pt idx="6">
                  <c:v>2003 г.</c:v>
                </c:pt>
                <c:pt idx="7">
                  <c:v>2004 г.</c:v>
                </c:pt>
                <c:pt idx="8">
                  <c:v>2005 г.</c:v>
                </c:pt>
                <c:pt idx="9">
                  <c:v>2006 г.</c:v>
                </c:pt>
                <c:pt idx="10">
                  <c:v>2007 г.</c:v>
                </c:pt>
                <c:pt idx="11">
                  <c:v>2008 г.</c:v>
                </c:pt>
                <c:pt idx="12">
                  <c:v>2009 г.</c:v>
                </c:pt>
                <c:pt idx="13">
                  <c:v>2010 г.</c:v>
                </c:pt>
                <c:pt idx="14">
                  <c:v>2011 г.</c:v>
                </c:pt>
                <c:pt idx="15">
                  <c:v>2012 г.</c:v>
                </c:pt>
                <c:pt idx="16">
                  <c:v>2013 г.</c:v>
                </c:pt>
                <c:pt idx="17">
                  <c:v>2014 г.</c:v>
                </c:pt>
                <c:pt idx="18">
                  <c:v>2015 г.</c:v>
                </c:pt>
                <c:pt idx="19">
                  <c:v>2016 г.</c:v>
                </c:pt>
                <c:pt idx="20">
                  <c:v>2017 г.</c:v>
                </c:pt>
                <c:pt idx="21">
                  <c:v>2018 г.</c:v>
                </c:pt>
                <c:pt idx="22">
                  <c:v>2019 г.</c:v>
                </c:pt>
                <c:pt idx="23">
                  <c:v>2020 г.</c:v>
                </c:pt>
                <c:pt idx="24">
                  <c:v>2021 г.</c:v>
                </c:pt>
                <c:pt idx="25">
                  <c:v>2022 г.</c:v>
                </c:pt>
                <c:pt idx="26">
                  <c:v>2023 г.</c:v>
                </c:pt>
              </c:strCache>
            </c:strRef>
          </c:cat>
          <c:val>
            <c:numRef>
              <c:f>Лист1!$C$2:$C$29</c:f>
              <c:numCache>
                <c:formatCode>General</c:formatCode>
                <c:ptCount val="28"/>
                <c:pt idx="0">
                  <c:v>28.6</c:v>
                </c:pt>
                <c:pt idx="1">
                  <c:v>23.1</c:v>
                </c:pt>
                <c:pt idx="2">
                  <c:v>18.7</c:v>
                </c:pt>
                <c:pt idx="3">
                  <c:v>29</c:v>
                </c:pt>
                <c:pt idx="4">
                  <c:v>15.1</c:v>
                </c:pt>
                <c:pt idx="5">
                  <c:v>10.9</c:v>
                </c:pt>
                <c:pt idx="6">
                  <c:v>8.6</c:v>
                </c:pt>
                <c:pt idx="7">
                  <c:v>10.4</c:v>
                </c:pt>
                <c:pt idx="8">
                  <c:v>5.5</c:v>
                </c:pt>
                <c:pt idx="9">
                  <c:v>4.9000000000000004</c:v>
                </c:pt>
                <c:pt idx="10">
                  <c:v>5.5</c:v>
                </c:pt>
                <c:pt idx="11">
                  <c:v>6.7</c:v>
                </c:pt>
                <c:pt idx="12">
                  <c:v>3.1</c:v>
                </c:pt>
                <c:pt idx="13">
                  <c:v>2.5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1.7</c:v>
                </c:pt>
                <c:pt idx="17">
                  <c:v>0.5</c:v>
                </c:pt>
                <c:pt idx="18">
                  <c:v>0.4</c:v>
                </c:pt>
                <c:pt idx="19">
                  <c:v>0.1</c:v>
                </c:pt>
                <c:pt idx="20">
                  <c:v>0.3</c:v>
                </c:pt>
                <c:pt idx="21">
                  <c:v>0.2</c:v>
                </c:pt>
                <c:pt idx="22">
                  <c:v>0.2</c:v>
                </c:pt>
                <c:pt idx="23">
                  <c:v>0.1</c:v>
                </c:pt>
                <c:pt idx="24">
                  <c:v>0</c:v>
                </c:pt>
                <c:pt idx="25">
                  <c:v>0.1</c:v>
                </c:pt>
                <c:pt idx="26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8A8F-4FD4-80AF-D09FA0E8D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8515392"/>
        <c:axId val="458521272"/>
      </c:lineChart>
      <c:catAx>
        <c:axId val="458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8521272"/>
        <c:crosses val="autoZero"/>
        <c:auto val="0"/>
        <c:lblAlgn val="ctr"/>
        <c:lblOffset val="100"/>
        <c:noMultiLvlLbl val="0"/>
      </c:catAx>
      <c:valAx>
        <c:axId val="4585212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ru-RU" sz="133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ru-RU" dirty="0"/>
                  <a:t>Показатели</a:t>
                </a:r>
                <a:r>
                  <a:rPr lang="ru-RU" baseline="0" dirty="0"/>
                  <a:t> заболеваемости</a:t>
                </a:r>
              </a:p>
              <a:p>
                <a:pPr>
                  <a:defRPr/>
                </a:pPr>
                <a:r>
                  <a:rPr lang="ru-RU" baseline="0" dirty="0"/>
                  <a:t>на 100 тыс. человек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0.161489170759594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ru-RU" sz="1330" b="0" i="0" u="none" strike="noStrike" kern="1200" baseline="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58515392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4131944444444393E-2"/>
          <c:y val="0.71060320175655101"/>
          <c:w val="0.228408610382036"/>
          <c:h val="0.14118118060309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lang="ru-RU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84077024077704E-2"/>
          <c:y val="0.28854174375118702"/>
          <c:w val="0.91451592297592199"/>
          <c:h val="0.60142694611149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'Таблицы '!$P$4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'Таблицы '!$T$5:$T$10</c:f>
              <c:strCache>
                <c:ptCount val="6"/>
                <c:pt idx="0">
                  <c:v>0-6</c:v>
                </c:pt>
                <c:pt idx="1">
                  <c:v>7-14</c:v>
                </c:pt>
                <c:pt idx="2">
                  <c:v>15-29</c:v>
                </c:pt>
                <c:pt idx="3">
                  <c:v>30-49</c:v>
                </c:pt>
                <c:pt idx="4">
                  <c:v>&gt;50</c:v>
                </c:pt>
                <c:pt idx="5">
                  <c:v>Всего </c:v>
                </c:pt>
              </c:strCache>
            </c:strRef>
          </c:cat>
          <c:val>
            <c:numRef>
              <c:f>'Таблицы '!$P$5:$P$10</c:f>
              <c:numCache>
                <c:formatCode>General</c:formatCode>
                <c:ptCount val="6"/>
                <c:pt idx="0">
                  <c:v>4.3</c:v>
                </c:pt>
                <c:pt idx="1">
                  <c:v>7.5</c:v>
                </c:pt>
                <c:pt idx="2">
                  <c:v>5.0999999999999996</c:v>
                </c:pt>
                <c:pt idx="3">
                  <c:v>6</c:v>
                </c:pt>
                <c:pt idx="4">
                  <c:v>5.5</c:v>
                </c:pt>
                <c:pt idx="5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7-4358-A22E-35E6A387B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516568"/>
        <c:axId val="458517744"/>
      </c:barChart>
      <c:catAx>
        <c:axId val="45851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8517744"/>
        <c:crosses val="autoZero"/>
        <c:auto val="1"/>
        <c:lblAlgn val="ctr"/>
        <c:lblOffset val="100"/>
        <c:noMultiLvlLbl val="0"/>
      </c:catAx>
      <c:valAx>
        <c:axId val="45851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851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98476439518247E-2"/>
          <c:y val="3.7629593616594799E-2"/>
          <c:w val="0.90286351706036705"/>
          <c:h val="0.83946412948381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HBsAg!$M$2:$M$3</c:f>
              <c:strCache>
                <c:ptCount val="1"/>
                <c:pt idx="0">
                  <c:v>Муж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6.1111111111111102E-2"/>
                  <c:y val="4.6296296296296302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txPr>
                <a:bodyPr rot="0" vert="horz"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84-4242-B281-057B9442457B}"/>
                </c:ext>
              </c:extLst>
            </c:dLbl>
            <c:dLbl>
              <c:idx val="12"/>
              <c:layout>
                <c:manualLayout>
                  <c:x val="5.5984081124898872E-3"/>
                  <c:y val="-0.14217448599685265"/>
                </c:manualLayout>
              </c:layout>
              <c:tx>
                <c:rich>
                  <a:bodyPr rot="0" vert="horz"/>
                  <a:lstStyle/>
                  <a:p>
                    <a:fld id="{6425C79B-DAD2-4993-BB5E-B9128E204910}" type="VALUE">
                      <a:rPr lang="en-US" sz="1200" b="1"/>
                      <a:pPr/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HBsAg!$M$4:$M$16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</c:v>
                </c:pt>
                <c:pt idx="5">
                  <c:v>3.6</c:v>
                </c:pt>
                <c:pt idx="6">
                  <c:v>2.04</c:v>
                </c:pt>
                <c:pt idx="7">
                  <c:v>4.16</c:v>
                </c:pt>
                <c:pt idx="8">
                  <c:v>9.75</c:v>
                </c:pt>
                <c:pt idx="9">
                  <c:v>5.13</c:v>
                </c:pt>
                <c:pt idx="10">
                  <c:v>4.6500000000000004</c:v>
                </c:pt>
                <c:pt idx="11">
                  <c:v>4.08</c:v>
                </c:pt>
                <c:pt idx="12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84-4242-B281-057B9442457B}"/>
            </c:ext>
          </c:extLst>
        </c:ser>
        <c:ser>
          <c:idx val="1"/>
          <c:order val="1"/>
          <c:tx>
            <c:strRef>
              <c:f>HBsAg!$N$2:$N$3</c:f>
              <c:strCache>
                <c:ptCount val="1"/>
                <c:pt idx="0">
                  <c:v>Жен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84-4242-B281-057B9442457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84-4242-B281-057B9442457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84-4242-B281-057B9442457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84-4242-B281-057B9442457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84-4242-B281-057B9442457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84-4242-B281-057B9442457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84-4242-B281-057B9442457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84-4242-B281-057B9442457B}"/>
                </c:ext>
              </c:extLst>
            </c:dLbl>
            <c:dLbl>
              <c:idx val="8"/>
              <c:layout>
                <c:manualLayout>
                  <c:x val="2.7777777777777801E-2"/>
                  <c:y val="-8.3333333333333398E-2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C1197AD3-67B6-4C93-B6BA-2C07486FD76A}" type="VALUE">
                      <a:rPr lang="en-US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84-4242-B281-057B9442457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84-4242-B281-057B9442457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84-4242-B281-057B9442457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84-4242-B281-057B9442457B}"/>
                </c:ext>
              </c:extLst>
            </c:dLbl>
            <c:dLbl>
              <c:idx val="12"/>
              <c:layout>
                <c:manualLayout>
                  <c:x val="2.4941601049868801E-2"/>
                  <c:y val="2.31481481481480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HBsAg!$N$4:$N$16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3.5</c:v>
                </c:pt>
                <c:pt idx="5">
                  <c:v>3.07</c:v>
                </c:pt>
                <c:pt idx="6">
                  <c:v>3.26</c:v>
                </c:pt>
                <c:pt idx="7">
                  <c:v>3.5</c:v>
                </c:pt>
                <c:pt idx="8">
                  <c:v>5.08</c:v>
                </c:pt>
                <c:pt idx="9">
                  <c:v>3.5</c:v>
                </c:pt>
                <c:pt idx="10">
                  <c:v>4.8</c:v>
                </c:pt>
                <c:pt idx="11">
                  <c:v>0</c:v>
                </c:pt>
                <c:pt idx="12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84-4242-B281-057B9442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518528"/>
        <c:axId val="458519704"/>
      </c:barChart>
      <c:catAx>
        <c:axId val="45851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58519704"/>
        <c:crosses val="autoZero"/>
        <c:auto val="1"/>
        <c:lblAlgn val="ctr"/>
        <c:lblOffset val="100"/>
        <c:noMultiLvlLbl val="0"/>
      </c:catAx>
      <c:valAx>
        <c:axId val="45851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5851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5797256064921"/>
          <c:y val="0.17434197749841404"/>
          <c:w val="0.43655598427430153"/>
          <c:h val="9.492381160688249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effectLst/>
              </a:rPr>
              <a:t>Стационарный врач</a:t>
            </a:r>
            <a:endParaRPr lang="ru-RU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11264</c:v>
                </c:pt>
                <c:pt idx="1">
                  <c:v>16516.8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6-4FE1-80D6-CFFD1A037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16896</c:v>
                </c:pt>
                <c:pt idx="1">
                  <c:v>25303.5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6-4FE1-80D6-CFFD1A037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2683944"/>
        <c:axId val="462687864"/>
      </c:barChart>
      <c:catAx>
        <c:axId val="46268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687864"/>
        <c:crosses val="autoZero"/>
        <c:auto val="1"/>
        <c:lblAlgn val="ctr"/>
        <c:lblOffset val="100"/>
        <c:noMultiLvlLbl val="0"/>
      </c:catAx>
      <c:valAx>
        <c:axId val="46268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683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 sz="1800" b="1" i="0" baseline="0" dirty="0">
                <a:effectLst/>
              </a:rPr>
              <a:t>Семейный врач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Молодой врач после повышения до 50 %</c:v>
                </c:pt>
                <c:pt idx="1">
                  <c:v>Врач с опытом после повышения на 50%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15136</c:v>
                </c:pt>
                <c:pt idx="1">
                  <c:v>22716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3-4D94-8A75-072DE6CFC1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Молодой врач после повышения до 50 %</c:v>
                </c:pt>
                <c:pt idx="1">
                  <c:v>Врач с опытом после повышения на 50%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22704</c:v>
                </c:pt>
                <c:pt idx="1">
                  <c:v>34056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3-4D94-8A75-072DE6CFC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2683160"/>
        <c:axId val="462685120"/>
      </c:barChart>
      <c:catAx>
        <c:axId val="46268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62685120"/>
        <c:crosses val="autoZero"/>
        <c:auto val="1"/>
        <c:lblAlgn val="ctr"/>
        <c:lblOffset val="100"/>
        <c:noMultiLvlLbl val="0"/>
      </c:catAx>
      <c:valAx>
        <c:axId val="46268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462683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0.06783</cdr:x>
      <cdr:y>0.04793</cdr:y>
    </cdr:from>
    <cdr:to>
      <cdr:x>0.1996</cdr:x>
      <cdr:y>0.1282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730" y="89907"/>
          <a:ext cx="597877" cy="15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0.06927</cdr:x>
      <cdr:y>0.01981</cdr:y>
    </cdr:from>
    <cdr:to>
      <cdr:x>0.69095</cdr:x>
      <cdr:y>0.18668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4276" y="37153"/>
          <a:ext cx="2820565" cy="313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2023 г. Заболеваемость ВГВ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300"/>
            </a:lvl1pPr>
          </a:lstStyle>
          <a:p>
            <a:fld id="{3CD90361-BDBD-484C-81B0-6337D4298795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>
              <a:defRPr sz="1300"/>
            </a:lvl1pPr>
          </a:lstStyle>
          <a:p>
            <a:fld id="{0C4A3C15-CA56-4A17-AF05-1FBF8B440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4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aa-ET" dirty="0"/>
              <a:t>одовой показатель за 2023 год. 2024 год убираем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2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Прирост производительности это возврат инвестиции на сколько выгодным является это вложение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1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1B95-1360-4FF2-9920-70F5148B62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8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за счет средств республиканского бюджета начато строительство здания Иссык-Кульской областной объединенной больницы на 350 коек.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За счет республиканского бюджета завершено строительство Центра врачебной практики Иссык-Кульской области на 60 коек, открытие которого планируется к концу 2024 года.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многопрофильного стационара Ошской городской клинической больницы на 300 коек началось в апреле, сдача объекта планируется к концу 2024 года.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Перинатального центра в 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г.Жалал-Абад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завершено на 10% (фундамент 100%).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планируется ввести в эксплуатацию больницы на 80 коек в селе 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Оган-Талаа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Базар-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Коргонского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района.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Строительные работы завершены на  100%,ожидается открытие.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Через АРИС разработана проектно-сметная документация  строительства детской больницы на 100 коек в городе Баткен, строительство которой начнется в ближайшие дни.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Разработана проектно-сметная документация  на строительство больницы на 100 коек за счет средств республиканского бюджета в новоселке «Ак-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Ордо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3» города Бишкек.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4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12 апреля 2024 года состоялось открытие нового корпуса </a:t>
            </a:r>
            <a:r>
              <a:rPr lang="ru-RU" dirty="0" err="1"/>
              <a:t>Джалал-Абадской</a:t>
            </a:r>
            <a:r>
              <a:rPr lang="ru-RU" dirty="0"/>
              <a:t> областной клинической больницы на 105 коек. Терапевтические отделения областной клинической больницы занимают новое трехэтажное здание. Отделения: 1 этаж, отделение искусственной почки, 2 этаж, отделение неврологии, 3 этаж, отделение терапии.</a:t>
            </a:r>
          </a:p>
          <a:p>
            <a:r>
              <a:rPr lang="ru-RU" altLang="ru-RU" sz="1300" dirty="0">
                <a:solidFill>
                  <a:srgbClr val="1F1F1F"/>
                </a:solidFill>
                <a:latin typeface="inherit"/>
              </a:rPr>
              <a:t>12.04.2024 Состоялась церемония открытия </a:t>
            </a:r>
            <a:r>
              <a:rPr lang="ru-RU" altLang="ru-RU" sz="1300" dirty="0" err="1">
                <a:solidFill>
                  <a:srgbClr val="1F1F1F"/>
                </a:solidFill>
                <a:latin typeface="inherit"/>
              </a:rPr>
              <a:t>Джалал-Абадского</a:t>
            </a:r>
            <a:r>
              <a:rPr lang="ru-RU" altLang="ru-RU" sz="1300" dirty="0">
                <a:solidFill>
                  <a:srgbClr val="1F1F1F"/>
                </a:solidFill>
                <a:latin typeface="inherit"/>
              </a:rPr>
              <a:t> областного противотуберкулезного диспансера имени Р.Г. Бауэра. Новое трехэтажное здание рассчитано на 96 мест.</a:t>
            </a:r>
          </a:p>
          <a:p>
            <a:pPr algn="just" defTabSz="948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dirty="0">
                <a:solidFill>
                  <a:srgbClr val="1A1A1A"/>
                </a:solidFill>
                <a:latin typeface="Roboto"/>
              </a:rPr>
              <a:t>15 сентября, в Национальном госпитале состоялось торжественное открытие нового централизованного отделения экстренной медицинской помощи.</a:t>
            </a:r>
            <a:r>
              <a:rPr lang="ru-RU" sz="1300" dirty="0"/>
              <a:t> Отделение было создано при поддержке общественного объединения "Центр Ас-</a:t>
            </a:r>
            <a:r>
              <a:rPr lang="ru-RU" sz="1300" dirty="0" err="1"/>
              <a:t>Сафа</a:t>
            </a:r>
            <a:r>
              <a:rPr lang="ru-RU" sz="1300" dirty="0"/>
              <a:t>«, </a:t>
            </a:r>
            <a:r>
              <a:rPr lang="ru-RU" sz="1300" dirty="0" err="1"/>
              <a:t>Такжк</a:t>
            </a:r>
            <a:r>
              <a:rPr lang="ru-RU" sz="1300" dirty="0"/>
              <a:t> ,</a:t>
            </a:r>
            <a:r>
              <a:rPr lang="ru-RU" sz="1300" dirty="0">
                <a:solidFill>
                  <a:srgbClr val="1F1F1F"/>
                </a:solidFill>
                <a:latin typeface="inherit"/>
              </a:rPr>
              <a:t>н</a:t>
            </a:r>
            <a:r>
              <a:rPr lang="ru-RU" altLang="ru-RU" sz="1300" dirty="0">
                <a:solidFill>
                  <a:srgbClr val="1F1F1F"/>
                </a:solidFill>
                <a:latin typeface="inherit"/>
              </a:rPr>
              <a:t>а базе Национального Госпиталя открыт рентген-центр </a:t>
            </a:r>
            <a:r>
              <a:rPr lang="ru-RU" altLang="ru-RU" sz="1300" dirty="0" err="1">
                <a:solidFill>
                  <a:srgbClr val="1F1F1F"/>
                </a:solidFill>
                <a:latin typeface="inherit"/>
              </a:rPr>
              <a:t>референс</a:t>
            </a:r>
            <a:r>
              <a:rPr lang="ru-RU" altLang="ru-RU" sz="1300" dirty="0">
                <a:solidFill>
                  <a:srgbClr val="1F1F1F"/>
                </a:solidFill>
                <a:latin typeface="inherit"/>
              </a:rPr>
              <a:t>-центр централизованной визуализации КТ и МРТ регионов.</a:t>
            </a:r>
            <a:r>
              <a:rPr lang="ru-RU" altLang="ru-RU" sz="1300" dirty="0">
                <a:solidFill>
                  <a:prstClr val="black"/>
                </a:solidFill>
              </a:rPr>
              <a:t> </a:t>
            </a:r>
            <a:r>
              <a:rPr lang="ru-RU" altLang="ru-RU" sz="1500" dirty="0">
                <a:solidFill>
                  <a:srgbClr val="5B9BD5">
                    <a:lumMod val="50000"/>
                  </a:srgbClr>
                </a:solidFill>
                <a:latin typeface="inherit"/>
              </a:rPr>
              <a:t>30 мая 2024 года в Национальном центре кардиологии и терапии им. академика </a:t>
            </a:r>
            <a:r>
              <a:rPr lang="ru-RU" altLang="ru-RU" sz="1500" dirty="0" err="1">
                <a:solidFill>
                  <a:srgbClr val="5B9BD5">
                    <a:lumMod val="50000"/>
                  </a:srgbClr>
                </a:solidFill>
                <a:latin typeface="inherit"/>
              </a:rPr>
              <a:t>М.Миррахимова</a:t>
            </a:r>
            <a:r>
              <a:rPr lang="ru-RU" altLang="ru-RU" sz="1500" dirty="0">
                <a:solidFill>
                  <a:srgbClr val="5B9BD5">
                    <a:lumMod val="50000"/>
                  </a:srgbClr>
                </a:solidFill>
                <a:latin typeface="inherit"/>
              </a:rPr>
              <a:t> состоялась официальная церемония открытия отделения комплексной диагностики НУР, где были установлены магнитно-резонансный томограф-1,5 т с уникальной кардиоваскулярной программой и стационарный рентгеновский аппарат. Кроме того, был установлен аппарат УЗИ.</a:t>
            </a:r>
            <a:r>
              <a:rPr lang="ru-RU" altLang="ru-RU" sz="1500" dirty="0">
                <a:solidFill>
                  <a:srgbClr val="5B9BD5">
                    <a:lumMod val="50000"/>
                  </a:srgbClr>
                </a:solidFill>
              </a:rPr>
              <a:t> </a:t>
            </a:r>
            <a:endParaRPr lang="ru-RU" altLang="ru-RU" sz="150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defTabSz="948571">
              <a:defRPr/>
            </a:pPr>
            <a:endParaRPr lang="ru-RU" altLang="ru-RU" sz="13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defTabSz="948571">
              <a:defRPr/>
            </a:pPr>
            <a:endParaRPr lang="ru-RU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2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48571">
              <a:defRPr/>
            </a:pPr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проектам Японского</a:t>
            </a:r>
            <a:r>
              <a:rPr lang="ky-K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Правительства </a:t>
            </a: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медицинского оборудования в г. Бишкек и Чуйской области» Общий бюджет- 999,0 млн. </a:t>
            </a:r>
            <a:r>
              <a:rPr lang="ru-RU" sz="13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иен (7,5 млн. США)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консалтинговой компанией INTEM 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Consulting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, 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Inc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. (Япония) идет подготовка к закупке медицинского оборудования</a:t>
            </a:r>
            <a:r>
              <a:rPr lang="ru-RU" altLang="ru-RU" sz="3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 defTabSz="948571">
              <a:defRPr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Саудовский Фонд развития. 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Проект «Реконструкция и расширение </a:t>
            </a:r>
            <a:r>
              <a:rPr lang="ru-RU" altLang="ru-RU" sz="13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Бишкекской</a:t>
            </a:r>
            <a:r>
              <a:rPr lang="ru-RU" altLang="ru-RU" sz="13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городской государственной детской больницы скорой помощи» финансируется Саудовским фондом развития, с общим бюджетом 30,0 млн долларов США. И Строительство и оснащение карантинной зоны, обеспечение оборудованием медицинских центров (общий бюджет 2 685 200,0 долларов США).</a:t>
            </a:r>
            <a:r>
              <a:rPr lang="ru-RU" altLang="ru-RU" sz="11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</a:t>
            </a:r>
            <a:r>
              <a:rPr lang="ru-RU" altLang="ru-RU" sz="1100" dirty="0">
                <a:solidFill>
                  <a:srgbClr val="C00000"/>
                </a:solidFill>
                <a:latin typeface="inherit"/>
              </a:rPr>
              <a:t>настоящее время ведутся строительные работы. 6 494 225,09 миллиона долларов США — это сумма, освоенная с начала реализации проекта. К 2024 году фактически выделенная сумма составит 1 217 235,09 долларов </a:t>
            </a:r>
            <a:r>
              <a:rPr lang="ru-RU" altLang="ru-RU" sz="11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США. Заключено соглашение на поставку медицинского оборудования и контракт подписан в декабре 2023 года. В настоящее время осуществляется поставка оборудования</a:t>
            </a:r>
            <a:r>
              <a:rPr lang="ru-RU" altLang="ru-RU" sz="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 defTabSz="948571">
              <a:defRPr/>
            </a:pPr>
            <a:endParaRPr lang="ru-RU" alt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 defTabSz="948571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6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dirty="0"/>
              <a:t>Курманбек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8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7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4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88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9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8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69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12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9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9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9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7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0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32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11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7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79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6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6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0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23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5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07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79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3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50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06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8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2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56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7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0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89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927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38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03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760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00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3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2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33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25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65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4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40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8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2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9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79B-C8F0-453A-A32C-447849754FFB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79B-C8F0-453A-A32C-447849754F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53E7-335F-4967-AB58-476F5CFC23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7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3270D-750B-4558-A68B-81B6FEBB48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3547-4583-4733-A514-7A6FC3AFD3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2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10.pn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9.png"/><Relationship Id="rId10" Type="http://schemas.openxmlformats.org/officeDocument/2006/relationships/image" Target="../media/image49.png"/><Relationship Id="rId4" Type="http://schemas.openxmlformats.org/officeDocument/2006/relationships/image" Target="../media/image11.jpeg"/><Relationship Id="rId9" Type="http://schemas.openxmlformats.org/officeDocument/2006/relationships/image" Target="../media/image48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11" Type="http://schemas.openxmlformats.org/officeDocument/2006/relationships/image" Target="../media/image72.png"/><Relationship Id="rId5" Type="http://schemas.openxmlformats.org/officeDocument/2006/relationships/image" Target="../media/image10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5CE16B-0547-96A6-0486-7C0CDFDE4AC5}"/>
              </a:ext>
            </a:extLst>
          </p:cNvPr>
          <p:cNvSpPr/>
          <p:nvPr/>
        </p:nvSpPr>
        <p:spPr>
          <a:xfrm>
            <a:off x="0" y="-1984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3BD6560-F922-EC93-9BEF-554EA6488C61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E1A6DCD-F98B-D400-FBD2-20910344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059594F-0E7E-0355-140C-0065A998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194594" y="2232316"/>
            <a:ext cx="66616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sz="3200" b="1" dirty="0">
                <a:solidFill>
                  <a:schemeClr val="bg1">
                    <a:lumMod val="95000"/>
                  </a:schemeClr>
                </a:solidFill>
              </a:rPr>
              <a:t>Национальный форум развития 2024</a:t>
            </a:r>
            <a:endParaRPr lang="ru-RU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«Здоровье – забота о сохранности человеческого капитала»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72D7AE4-AC26-8088-C9E0-C84A7F26E30E}"/>
              </a:ext>
            </a:extLst>
          </p:cNvPr>
          <p:cNvGrpSpPr/>
          <p:nvPr/>
        </p:nvGrpSpPr>
        <p:grpSpPr>
          <a:xfrm>
            <a:off x="498310" y="1668279"/>
            <a:ext cx="4546243" cy="4546243"/>
            <a:chOff x="566183" y="1633611"/>
            <a:chExt cx="4236720" cy="4236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83" y="1633611"/>
              <a:ext cx="4236720" cy="4236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9B118F6-B047-4792-9BF9-2E494DDF77FC}"/>
                </a:ext>
              </a:extLst>
            </p:cNvPr>
            <p:cNvSpPr/>
            <p:nvPr/>
          </p:nvSpPr>
          <p:spPr>
            <a:xfrm rot="245993">
              <a:off x="3762221" y="3751971"/>
              <a:ext cx="439216" cy="463492"/>
            </a:xfrm>
            <a:prstGeom prst="roundRect">
              <a:avLst/>
            </a:prstGeom>
            <a:solidFill>
              <a:srgbClr val="E3F0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018438-BBB8-4458-9734-E873371A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93">
              <a:off x="3747609" y="3810512"/>
              <a:ext cx="468439" cy="346409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D99411-4400-C7F6-6060-4A79D229E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" y="176933"/>
            <a:ext cx="1273274" cy="1215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5AA1C8-1224-B9B5-CE4E-799732544B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8949" r="38216" b="29200"/>
          <a:stretch/>
        </p:blipFill>
        <p:spPr>
          <a:xfrm>
            <a:off x="10541809" y="179228"/>
            <a:ext cx="1314450" cy="125968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74130" y="113346"/>
            <a:ext cx="7194813" cy="931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4594" y="4556868"/>
            <a:ext cx="475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Докладчик: Исмаилов М. А. Первый заместитель министра здравоохранения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72331-2E0F-1B94-4F27-8FBD2ACB7577}"/>
              </a:ext>
            </a:extLst>
          </p:cNvPr>
          <p:cNvSpPr txBox="1"/>
          <p:nvPr/>
        </p:nvSpPr>
        <p:spPr>
          <a:xfrm>
            <a:off x="3048000" y="31947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</a:t>
            </a:r>
          </a:p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Кыргызской Республики</a:t>
            </a:r>
            <a:br>
              <a:rPr lang="ru-RU" sz="24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ED4DC-436D-FDE4-5234-ADB72A7253C1}"/>
              </a:ext>
            </a:extLst>
          </p:cNvPr>
          <p:cNvSpPr txBox="1"/>
          <p:nvPr/>
        </p:nvSpPr>
        <p:spPr>
          <a:xfrm>
            <a:off x="3048000" y="6058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Бишкек 4 ноября 2024 год.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" name="Рисунок 2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DE9C3F0-6215-EA0C-7C69-B28B5EF02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0588316" y="5402712"/>
            <a:ext cx="1221435" cy="1221435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20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D2A83B5-CCE1-488A-E29E-16C1F7854475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8A51B88-ED1B-EDA8-E04C-075C88726F5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6145C09-786A-EE21-3DD3-BE12F2597562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18616A5-03AE-A0BE-0048-E37BA5FD3C93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845C53B4-636B-7E26-8DEF-CEC903DFF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D5EFA4A4-239A-6FB3-3F9D-5488BE0C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E7D0577-CC64-D8DA-6415-02982452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1" name="Рисунок 20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D356AA0-83EE-3967-2EFD-C4C4508D6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2" name="Google Shape;568;p2">
            <a:extLst>
              <a:ext uri="{FF2B5EF4-FFF2-40B4-BE49-F238E27FC236}">
                <a16:creationId xmlns:a16="http://schemas.microsoft.com/office/drawing/2014/main" id="{BF1A8A93-77B3-58D6-41C6-CE51B9C5885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3">
            <a:extLst>
              <a:ext uri="{FF2B5EF4-FFF2-40B4-BE49-F238E27FC236}">
                <a16:creationId xmlns:a16="http://schemas.microsoft.com/office/drawing/2014/main" id="{3599AEAD-F8C3-38E3-297A-DDAB31E0FDBF}"/>
              </a:ext>
            </a:extLst>
          </p:cNvPr>
          <p:cNvSpPr txBox="1">
            <a:spLocks/>
          </p:cNvSpPr>
          <p:nvPr/>
        </p:nvSpPr>
        <p:spPr>
          <a:xfrm>
            <a:off x="1052449" y="156991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7B60C-7407-EFAC-1A4A-4C4E05A075B1}"/>
              </a:ext>
            </a:extLst>
          </p:cNvPr>
          <p:cNvSpPr txBox="1"/>
          <p:nvPr/>
        </p:nvSpPr>
        <p:spPr>
          <a:xfrm>
            <a:off x="2715591" y="233678"/>
            <a:ext cx="8522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Экономическая эффективность и выгода внедрения ВПЧ вакцины в Кыргызской Республике</a:t>
            </a:r>
            <a:br>
              <a:rPr lang="ru-RU" sz="2000" b="1" dirty="0">
                <a:solidFill>
                  <a:schemeClr val="bg1"/>
                </a:solidFill>
                <a:latin typeface="Montserrat Medium" panose="00000600000000000000" pitchFamily="2" charset="-52"/>
              </a:rPr>
            </a:br>
            <a:endParaRPr lang="ru-RU" sz="2000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9F4F3C-683D-3C0A-9D67-4E61340133D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6" y="1665307"/>
            <a:ext cx="2419108" cy="24191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AB6E36-5D3E-9867-DCCB-523F5343D33F}"/>
              </a:ext>
            </a:extLst>
          </p:cNvPr>
          <p:cNvSpPr txBox="1"/>
          <p:nvPr/>
        </p:nvSpPr>
        <p:spPr>
          <a:xfrm>
            <a:off x="1109517" y="4173637"/>
            <a:ext cx="402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Стоимость вакцинации одной когорты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11-летних девочек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D6101-844A-54E5-8198-3574B8B2ECDF}"/>
              </a:ext>
            </a:extLst>
          </p:cNvPr>
          <p:cNvSpPr txBox="1"/>
          <p:nvPr/>
        </p:nvSpPr>
        <p:spPr>
          <a:xfrm>
            <a:off x="184958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177,387</a:t>
            </a:r>
            <a:r>
              <a:rPr lang="en-US" sz="4000" b="1" dirty="0">
                <a:solidFill>
                  <a:srgbClr val="FF0000"/>
                </a:solidFill>
              </a:rPr>
              <a:t>$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A3D7310-7D9D-56A8-369C-F489EF836A6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31" y="1722793"/>
            <a:ext cx="2152470" cy="21524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5F9475-4D7D-4C20-4DA0-4F0A7DF32F0B}"/>
              </a:ext>
            </a:extLst>
          </p:cNvPr>
          <p:cNvSpPr txBox="1"/>
          <p:nvPr/>
        </p:nvSpPr>
        <p:spPr>
          <a:xfrm>
            <a:off x="837314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</a:rPr>
              <a:t>480,624</a:t>
            </a:r>
            <a:r>
              <a:rPr lang="en-US" sz="40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1F6418-397E-EA1C-F4EE-8291E9B281FE}"/>
              </a:ext>
            </a:extLst>
          </p:cNvPr>
          <p:cNvSpPr txBox="1"/>
          <p:nvPr/>
        </p:nvSpPr>
        <p:spPr>
          <a:xfrm>
            <a:off x="8001790" y="4184285"/>
            <a:ext cx="262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Сохраненные затраты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на лечение шейки матки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B321C7A-ACB1-9677-4836-E0B18CB7DB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 b="35792"/>
          <a:stretch/>
        </p:blipFill>
        <p:spPr>
          <a:xfrm>
            <a:off x="5297607" y="3013901"/>
            <a:ext cx="1632030" cy="4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A4550D-5F6D-49B4-2D15-668E8AE4F815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5790DC-2050-A16B-EE70-7DFC16BE90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D3998FD-79B6-F082-6D4D-1869EDF418A8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EA4B3F4-E2EF-61F0-2D9B-F1297EB3F025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5CE70A5-065D-E835-BD49-5CE148F70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BB4288D7-EC65-749B-F48C-71F857EF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C2DEB32-7C58-6AD7-AE7F-E4A8900AA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2EEAB7C-0FFD-49A2-DE52-CA199FC2D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ADAF0B28-7F42-77E5-0271-830EE977077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2759E9-3AFB-7B77-02BE-DA89A4FD0E74}"/>
              </a:ext>
            </a:extLst>
          </p:cNvPr>
          <p:cNvSpPr txBox="1"/>
          <p:nvPr/>
        </p:nvSpPr>
        <p:spPr>
          <a:xfrm>
            <a:off x="3520440" y="196474"/>
            <a:ext cx="7588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Эффективность вакцинации против вирусного гепатита В 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3" name="Объект 6">
            <a:extLst>
              <a:ext uri="{FF2B5EF4-FFF2-40B4-BE49-F238E27FC236}">
                <a16:creationId xmlns:a16="http://schemas.microsoft.com/office/drawing/2014/main" id="{AF1777B5-96D8-0E3E-901E-9F06A74E57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41474"/>
              </p:ext>
            </p:extLst>
          </p:nvPr>
        </p:nvGraphicFramePr>
        <p:xfrm>
          <a:off x="779969" y="1162697"/>
          <a:ext cx="10954872" cy="408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34BCBD95-2BAB-97B4-85A0-45BAB7BB6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00267"/>
              </p:ext>
            </p:extLst>
          </p:nvPr>
        </p:nvGraphicFramePr>
        <p:xfrm>
          <a:off x="3890723" y="1402220"/>
          <a:ext cx="2976282" cy="185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14CEEFCB-0E4A-9746-41C4-C1D40AB3A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289275"/>
              </p:ext>
            </p:extLst>
          </p:nvPr>
        </p:nvGraphicFramePr>
        <p:xfrm>
          <a:off x="6958032" y="1415779"/>
          <a:ext cx="4537004" cy="187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6153EE8-44EE-E55B-2AC3-B2095F99EEFD}"/>
              </a:ext>
            </a:extLst>
          </p:cNvPr>
          <p:cNvSpPr txBox="1"/>
          <p:nvPr/>
        </p:nvSpPr>
        <p:spPr>
          <a:xfrm>
            <a:off x="3954510" y="1452932"/>
            <a:ext cx="2799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Заболеваемость ВГВ 1999г.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771D5-68EA-0083-EE98-79893547EFF6}"/>
              </a:ext>
            </a:extLst>
          </p:cNvPr>
          <p:cNvSpPr txBox="1"/>
          <p:nvPr/>
        </p:nvSpPr>
        <p:spPr>
          <a:xfrm>
            <a:off x="934291" y="5588444"/>
            <a:ext cx="1064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16.12.2022 году. впервые в КР стартовала кампания по вакцинации взрослых против заболевания гепатитом В.</a:t>
            </a:r>
          </a:p>
        </p:txBody>
      </p:sp>
    </p:spTree>
    <p:extLst>
      <p:ext uri="{BB962C8B-B14F-4D97-AF65-F5344CB8AC3E}">
        <p14:creationId xmlns:p14="http://schemas.microsoft.com/office/powerpoint/2010/main" val="90774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3D966D-FF72-67AB-9C87-343FAE173A8E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55C338-0344-BA1F-ADB8-0F85E0D9557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FB4341-BC52-42AA-1023-087E14E323BC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A44F3C0-1E39-D6DD-724C-897FA674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4AB94-C3BF-F197-4E60-898C68BF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9E2784D9-39FD-7728-41C9-099F86BF8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66492" y="183950"/>
            <a:ext cx="443145" cy="42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7CE91C-7F4E-562E-40C2-B831388CA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06E7FBD-9DFF-DAD5-81AB-9234FE1C90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6" name="Google Shape;90;p13">
            <a:extLst>
              <a:ext uri="{FF2B5EF4-FFF2-40B4-BE49-F238E27FC236}">
                <a16:creationId xmlns:a16="http://schemas.microsoft.com/office/drawing/2014/main" id="{15AA6CAD-4985-617C-9BBB-F2A24566CC4A}"/>
              </a:ext>
            </a:extLst>
          </p:cNvPr>
          <p:cNvSpPr txBox="1"/>
          <p:nvPr/>
        </p:nvSpPr>
        <p:spPr>
          <a:xfrm>
            <a:off x="929393" y="135361"/>
            <a:ext cx="101870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УЛУЧШЕНИЕ ИНФРАСТРУКТУРЫ 52 УЧРЕЖДЕНИЙ ЗДРАВООХРАНЕНИЯ ЗА СЧЕТ РЕСПУБЛИЧНОГО БЮДЖЕТА И СРЕДСТВ ПАРТНЕРОВ (948,6 МЛН СОМ) </a:t>
            </a:r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CA17528A-43D2-6E37-7F58-78F579C99007}"/>
              </a:ext>
            </a:extLst>
          </p:cNvPr>
          <p:cNvSpPr txBox="1">
            <a:spLocks/>
          </p:cNvSpPr>
          <p:nvPr/>
        </p:nvSpPr>
        <p:spPr>
          <a:xfrm>
            <a:off x="552913" y="1133901"/>
            <a:ext cx="8420972" cy="51183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Начато строительство здания Иссык-Кульской областной объединенной больницы на 350 коек.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Завершается строительство Центра врачебной практики Иссык-Кульской области на 60 коек.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Завершается строительство многопрофильного стационара Ошской городской клинической больницы на 300 коек.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Начато строительство Перинатального центра в 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г.Жалал-Абад</a:t>
            </a: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Завершено строительство больницы на 80 коек в селе 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Оган-Талаа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Базар-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Коргонского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Запускается строительство детской больницы на 75 коек в городе Баткен.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Разработано ПСД на строительство больницы на 100 коек в 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жилмассиве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«Ак-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Ордо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3» города Бишкек. 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7B5FEBF-C56D-62AD-F4FC-4625D48DF11E}"/>
              </a:ext>
            </a:extLst>
          </p:cNvPr>
          <p:cNvGrpSpPr/>
          <p:nvPr/>
        </p:nvGrpSpPr>
        <p:grpSpPr>
          <a:xfrm>
            <a:off x="8990124" y="1040672"/>
            <a:ext cx="2482359" cy="5019768"/>
            <a:chOff x="13374396" y="535099"/>
            <a:chExt cx="3254274" cy="658071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EC0785F-2771-F773-1D67-140ADBEE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74396" y="535099"/>
              <a:ext cx="3254273" cy="2317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C5F56B7-5822-A801-5B1A-9DA563144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75"/>
            <a:stretch/>
          </p:blipFill>
          <p:spPr>
            <a:xfrm>
              <a:off x="13374397" y="5367636"/>
              <a:ext cx="3239589" cy="17481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077986-F09E-AD15-D7AF-80E54476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374397" y="3110466"/>
              <a:ext cx="3254273" cy="1999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417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B1B294-C540-C7E6-5813-BE18AAD91F8B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529514A-35AE-D7CB-1729-7C2233B99DF4}"/>
              </a:ext>
            </a:extLst>
          </p:cNvPr>
          <p:cNvSpPr/>
          <p:nvPr/>
        </p:nvSpPr>
        <p:spPr>
          <a:xfrm>
            <a:off x="-200057" y="-120407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5D9B6F-877E-B6C6-EA0B-232703D585B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942C4A6-C007-07C4-0C6E-03C80B11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8BB95C9-6557-F779-8BF5-1E2AD5D8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14A4516-9083-245C-F9B8-21C4330E0512}"/>
              </a:ext>
            </a:extLst>
          </p:cNvPr>
          <p:cNvGrpSpPr/>
          <p:nvPr/>
        </p:nvGrpSpPr>
        <p:grpSpPr>
          <a:xfrm>
            <a:off x="5664900" y="1553387"/>
            <a:ext cx="6210745" cy="4147519"/>
            <a:chOff x="5094472" y="1159509"/>
            <a:chExt cx="6210745" cy="4147519"/>
          </a:xfrm>
        </p:grpSpPr>
        <p:pic>
          <p:nvPicPr>
            <p:cNvPr id="46" name="Рисунок 45" descr="C:\Users\User\Desktop\photo_5244584776055248831_y.jpg">
              <a:extLst>
                <a:ext uri="{FF2B5EF4-FFF2-40B4-BE49-F238E27FC236}">
                  <a16:creationId xmlns:a16="http://schemas.microsoft.com/office/drawing/2014/main" id="{1D0A872A-E0B7-F356-7BF6-E8F62100604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2" y="1159509"/>
              <a:ext cx="3033282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3F8CA46-0A67-E487-FD89-0AC39149A0E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1" y="1159510"/>
              <a:ext cx="2974366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Рисунок 47" descr="C:\Users\User\Downloads\WhatsApp Image 2024-10-16 at 15.48.18.jpeg">
              <a:extLst>
                <a:ext uri="{FF2B5EF4-FFF2-40B4-BE49-F238E27FC236}">
                  <a16:creationId xmlns:a16="http://schemas.microsoft.com/office/drawing/2014/main" id="{90AC8D1A-4D07-B053-B309-DB3F036FA69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3" y="3469203"/>
              <a:ext cx="3033282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B6A1400-B16A-11C3-0A93-E8165743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0" y="3469204"/>
              <a:ext cx="2974365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1" name="Рисунок 5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0EB8C6-816E-65A9-12B3-96772E366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6CF87C1-3F9C-0B85-910B-2FE139416788}"/>
              </a:ext>
            </a:extLst>
          </p:cNvPr>
          <p:cNvSpPr txBox="1"/>
          <p:nvPr/>
        </p:nvSpPr>
        <p:spPr>
          <a:xfrm>
            <a:off x="4266906" y="102920"/>
            <a:ext cx="6842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МОДЕРНИЗАЦИЯ БОЛЬНИЧНОЙ ИНФРАСТРУКТУРЫ </a:t>
            </a:r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32BCC07-3F58-FD08-BB0E-5B09900E2A25}"/>
              </a:ext>
            </a:extLst>
          </p:cNvPr>
          <p:cNvSpPr/>
          <p:nvPr/>
        </p:nvSpPr>
        <p:spPr>
          <a:xfrm>
            <a:off x="686180" y="1215668"/>
            <a:ext cx="4775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строительство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Джалал-Абадской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областной клинической больницы на 105 коек-мест.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BFF352E-0E97-25C0-82FB-970D47F019E1}"/>
              </a:ext>
            </a:extLst>
          </p:cNvPr>
          <p:cNvSpPr/>
          <p:nvPr/>
        </p:nvSpPr>
        <p:spPr>
          <a:xfrm>
            <a:off x="673157" y="2324179"/>
            <a:ext cx="5119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строительство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Джалал-Абадского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областного противотуберкулезного диспансера имени Р.Г. Бауэра на 96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коеко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1C1DB4-2B1B-1AD0-3C61-CC8F29C285DD}"/>
              </a:ext>
            </a:extLst>
          </p:cNvPr>
          <p:cNvSpPr/>
          <p:nvPr/>
        </p:nvSpPr>
        <p:spPr>
          <a:xfrm>
            <a:off x="686181" y="5006300"/>
            <a:ext cx="436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Национальном центре кардиологии и терапии им. академика М.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Миррахимова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введено в эксплуатацию отделение комплексной диагностики НУР.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D22A2CA-6A60-4B48-4963-C8BF7D0CE637}"/>
              </a:ext>
            </a:extLst>
          </p:cNvPr>
          <p:cNvSpPr/>
          <p:nvPr/>
        </p:nvSpPr>
        <p:spPr>
          <a:xfrm>
            <a:off x="673158" y="3449400"/>
            <a:ext cx="46916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Национальном госпитале введено в эксплуатацию: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централизованное отделение экстренной медицинской помощи</a:t>
            </a:r>
          </a:p>
          <a:p>
            <a:pPr marL="285750" lvl="0" indent="-285750">
              <a:buFontTx/>
              <a:buChar char="-"/>
            </a:pP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-центр централизованной визуализации КТ и МРТ регионов. </a:t>
            </a:r>
          </a:p>
        </p:txBody>
      </p:sp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6019E5FB-5ADB-40FC-9D8C-D213691281D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94E8C46-68A1-49D1-4E65-3EBCADB67B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3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E41135-4049-0B71-DF45-FB78C52FB0BC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55719A-AD9C-45D4-5A33-C549424E609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C6A665-8CFE-40BF-7D96-B9ACD5161DCE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BC51AB2-A0D1-B906-EA31-70897C45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C15B1DC-99AD-ECC2-18E1-68518FF9A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0451313-9278-DDF6-2176-3F1F90D54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2CFE481F-699B-A251-41EB-6AF6865F6B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5E82359-60DC-F4B5-CFA7-8D59886537CE}"/>
              </a:ext>
            </a:extLst>
          </p:cNvPr>
          <p:cNvSpPr/>
          <p:nvPr/>
        </p:nvSpPr>
        <p:spPr>
          <a:xfrm>
            <a:off x="3738228" y="182327"/>
            <a:ext cx="7371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355E8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ПРОЕКТЫ РЕАЛИЗУЕМЫЕ ПРИ ФИНАНСОВОЙ ПОДДЕРЖКЕ ВСЕМИРНОГО БАНКА В ПЕРИОД 2020-2024ГГ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A132F82-CEE7-72B1-5BF2-5FDD723CAC0A}"/>
              </a:ext>
            </a:extLst>
          </p:cNvPr>
          <p:cNvSpPr/>
          <p:nvPr/>
        </p:nvSpPr>
        <p:spPr>
          <a:xfrm>
            <a:off x="597237" y="4495380"/>
            <a:ext cx="11329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dirty="0">
                <a:solidFill>
                  <a:schemeClr val="bg1"/>
                </a:solidFill>
              </a:rPr>
              <a:t>«Повышение устойчивости к рискам стихийных бедствий в Кыргызстане» (ERIK-CERC)» 9,0 </a:t>
            </a:r>
            <a:r>
              <a:rPr lang="ru-RU" dirty="0" err="1">
                <a:solidFill>
                  <a:schemeClr val="bg1"/>
                </a:solidFill>
              </a:rPr>
              <a:t>млн.долл.США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dirty="0">
                <a:solidFill>
                  <a:schemeClr val="bg1"/>
                </a:solidFill>
              </a:rPr>
              <a:t>«Экстренный проект по COVID-19» 12,1 </a:t>
            </a:r>
            <a:r>
              <a:rPr lang="ru-RU" dirty="0" err="1">
                <a:solidFill>
                  <a:schemeClr val="bg1"/>
                </a:solidFill>
              </a:rPr>
              <a:t>млн.долл.США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dirty="0">
                <a:solidFill>
                  <a:schemeClr val="bg1"/>
                </a:solidFill>
              </a:rPr>
              <a:t>«Дополнительное финансирование Экстренного проекта по COVID 19» 20,0 </a:t>
            </a:r>
            <a:r>
              <a:rPr lang="ru-RU" dirty="0" err="1">
                <a:solidFill>
                  <a:schemeClr val="bg1"/>
                </a:solidFill>
              </a:rPr>
              <a:t>млн.долл.США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dirty="0">
                <a:solidFill>
                  <a:schemeClr val="bg1"/>
                </a:solidFill>
              </a:rPr>
              <a:t>«Программа повышения качества первичной медико-санитарной помощи» 37,0 </a:t>
            </a:r>
            <a:r>
              <a:rPr lang="ru-RU" dirty="0" err="1">
                <a:solidFill>
                  <a:schemeClr val="bg1"/>
                </a:solidFill>
              </a:rPr>
              <a:t>млн.долл.США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9C2C79C-853A-7BFB-1AE6-086180ED2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" y="1523108"/>
            <a:ext cx="3358895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F21EC7-EDA3-8BBA-9B34-EAA469140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7" y="1523108"/>
            <a:ext cx="3358896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265B2A2-C32D-018A-5D40-8705B523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61" y="1428511"/>
            <a:ext cx="3454381" cy="2598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64E0E79-A4BB-58D4-2962-55D6D8B85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E30628-3CB9-4DCD-8139-3E748121F444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DFD1F3-9A22-5D85-EED3-AE4E0535C66B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DFE5E93-8D4F-67EA-99A0-EA3587679415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72C25C6-F47A-5832-9535-77EEC1E6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5532B39-708C-DA25-591A-2944D8AE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29A928B-0BC1-CDC0-6A92-CEB150DDB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1" name="Google Shape;568;p2">
            <a:extLst>
              <a:ext uri="{FF2B5EF4-FFF2-40B4-BE49-F238E27FC236}">
                <a16:creationId xmlns:a16="http://schemas.microsoft.com/office/drawing/2014/main" id="{8D9D3F00-BA80-0EDC-D9A0-44446F44BE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D5A530-6BF2-C84A-2A0D-34C74E15B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793" y="1441152"/>
            <a:ext cx="4246414" cy="2801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D1DD4E-0D7E-F485-B0C2-616DB4D18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30" y="1441152"/>
            <a:ext cx="4309228" cy="2890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B0DDC7F-923A-3A93-A237-85EED55C7C21}"/>
              </a:ext>
            </a:extLst>
          </p:cNvPr>
          <p:cNvSpPr txBox="1"/>
          <p:nvPr/>
        </p:nvSpPr>
        <p:spPr>
          <a:xfrm>
            <a:off x="7302952" y="4606861"/>
            <a:ext cx="4558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медицинского оборудования в г. Бишкек и Чуйской области Общий бюджет- 999,0 млн.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иен (7,5 млн. США)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27BBB-59A3-0EE1-4F0C-DAC115661559}"/>
              </a:ext>
            </a:extLst>
          </p:cNvPr>
          <p:cNvSpPr txBox="1"/>
          <p:nvPr/>
        </p:nvSpPr>
        <p:spPr>
          <a:xfrm>
            <a:off x="726443" y="4603745"/>
            <a:ext cx="47797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latin typeface="inherit"/>
              </a:rPr>
              <a:t>Проект «Реконструкция и расширение </a:t>
            </a:r>
            <a:r>
              <a:rPr lang="ru-RU" altLang="ru-RU" b="1" dirty="0" err="1">
                <a:solidFill>
                  <a:schemeClr val="bg1"/>
                </a:solidFill>
                <a:latin typeface="inherit"/>
              </a:rPr>
              <a:t>Бишкекской</a:t>
            </a:r>
            <a:r>
              <a:rPr lang="ru-RU" altLang="ru-RU" b="1" dirty="0">
                <a:solidFill>
                  <a:schemeClr val="bg1"/>
                </a:solidFill>
                <a:latin typeface="inherit"/>
              </a:rPr>
              <a:t> городской государственной детской больницы скорой помощи» финансируется Саудовским фондом развития, с общим бюджетом 30,0 млн долларов США. Освоено с начала реализации проекта 7,0 млн долларов США.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0D7AC1-FCAE-5E39-830D-C55BCD35A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7121" y="237123"/>
            <a:ext cx="1004154" cy="6402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7727EE-FE34-B1DD-DE2C-0CD8E57427C0}"/>
              </a:ext>
            </a:extLst>
          </p:cNvPr>
          <p:cNvSpPr txBox="1"/>
          <p:nvPr/>
        </p:nvSpPr>
        <p:spPr>
          <a:xfrm>
            <a:off x="7668042" y="916852"/>
            <a:ext cx="4108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ПРОЕКТЫ ЯПОНСКОГО ПРАВИТЕЛЬСТВА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A99120-3D88-C97A-EEBF-C20FBEC8E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0867" y="251376"/>
            <a:ext cx="1004154" cy="5771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9CD7C19-F3ED-FDD4-4CCE-309DAEF501EE}"/>
              </a:ext>
            </a:extLst>
          </p:cNvPr>
          <p:cNvSpPr txBox="1"/>
          <p:nvPr/>
        </p:nvSpPr>
        <p:spPr>
          <a:xfrm>
            <a:off x="1652112" y="916852"/>
            <a:ext cx="3745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САУДОВСКИЙ ФОНД РАЗВИТИЯ(СФР)</a:t>
            </a:r>
          </a:p>
        </p:txBody>
      </p:sp>
      <p:pic>
        <p:nvPicPr>
          <p:cNvPr id="40" name="Рисунок 3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9F82506-FED4-06A6-BB45-153A14FF1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FBD6CC-68F7-B714-6D7F-8836F0BAB052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F5A51-FAB8-5060-F160-D36609332023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438E2F-E52A-EEBB-876E-07DA458C913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C8AEBC6-C2DD-E5F3-BBE0-9EFA97EA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5D5406F-E48D-5A3E-AEAC-525CC61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2F5C21A-7989-6E43-AE62-E790AAB62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B7F90E7C-81F4-0361-EB5C-875907B78FD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1EC6EB0-EA2C-E981-786D-8B266E95A845}"/>
              </a:ext>
            </a:extLst>
          </p:cNvPr>
          <p:cNvSpPr/>
          <p:nvPr/>
        </p:nvSpPr>
        <p:spPr>
          <a:xfrm>
            <a:off x="5784838" y="217609"/>
            <a:ext cx="5248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ПРОЕКТЫ В РАМКАХ ДВУСТОРОННЕГО СОТРУДНИЧЕСТВА</a:t>
            </a:r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B6B32F-6413-DCFA-10BA-31164CC8A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42" y="1236134"/>
            <a:ext cx="3387028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C738981-4B19-6789-12BB-BB800D08B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380" y="3710481"/>
            <a:ext cx="3514116" cy="2168204"/>
          </a:xfrm>
          <a:prstGeom prst="round2DiagRect">
            <a:avLst>
              <a:gd name="adj1" fmla="val 1820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48D991-17E4-43ED-4DBC-7B4F569E3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16" y="3646875"/>
            <a:ext cx="3609791" cy="223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404687-DCD7-B4E7-5422-A181E8FC2F13}"/>
              </a:ext>
            </a:extLst>
          </p:cNvPr>
          <p:cNvSpPr txBox="1"/>
          <p:nvPr/>
        </p:nvSpPr>
        <p:spPr>
          <a:xfrm>
            <a:off x="5196054" y="1282432"/>
            <a:ext cx="6245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2021-2023 годах получено 361 автомобилей скорой помощи и санитарии</a:t>
            </a:r>
            <a:endParaRPr lang="aa-ET" sz="2800" dirty="0">
              <a:solidFill>
                <a:schemeClr val="bg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6057A1-335A-5FBB-06A5-40BE82E51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42" y="3765130"/>
            <a:ext cx="3326154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18E2D3-2E13-E68A-69FE-F12BC57B43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E8F6FF-00B8-3A76-7FF5-F0AEE1CA8B6A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BDC2E0-1745-73B0-5202-A2FE2C4BE3A5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5CB1847-8463-4A38-2AB6-A3B7DCD56000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B71F6A1-DBF0-313C-54DD-654A9CB0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F992688-F374-3EAE-8B82-C872EC18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D57228-93FE-BED3-A85E-FDC9FD25C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3477642A-BCE7-4C8E-95B6-11EF2C218F5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EF6CFC0-2BFC-2D11-719A-B4504ABBA394}"/>
              </a:ext>
            </a:extLst>
          </p:cNvPr>
          <p:cNvSpPr/>
          <p:nvPr/>
        </p:nvSpPr>
        <p:spPr>
          <a:xfrm>
            <a:off x="6096000" y="356109"/>
            <a:ext cx="4834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ГЕРМАНСКИЙ БАНК РАЗВИТИЯ (</a:t>
            </a:r>
            <a:r>
              <a:rPr lang="en-US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KFW)</a:t>
            </a:r>
            <a:endParaRPr lang="ru-RU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94C57-7AF1-43B7-0EB7-4D9E7DCEFF5A}"/>
              </a:ext>
            </a:extLst>
          </p:cNvPr>
          <p:cNvSpPr txBox="1"/>
          <p:nvPr/>
        </p:nvSpPr>
        <p:spPr>
          <a:xfrm>
            <a:off x="681318" y="1051542"/>
            <a:ext cx="1061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г. Бишкек: открыты туберкулезные больницы с перинатальным центром</a:t>
            </a:r>
            <a:endParaRPr lang="aa-ET" sz="20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506BFB-C44B-C54F-9865-CE0FAF25000D}"/>
              </a:ext>
            </a:extLst>
          </p:cNvPr>
          <p:cNvSpPr txBox="1"/>
          <p:nvPr/>
        </p:nvSpPr>
        <p:spPr>
          <a:xfrm>
            <a:off x="681318" y="5737308"/>
            <a:ext cx="11061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Начато строительство перинатального центра г. Талас , в г. Ош начнется в 2024 году</a:t>
            </a:r>
            <a:endParaRPr lang="aa-ET" sz="2400" dirty="0">
              <a:solidFill>
                <a:schemeClr val="bg1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89B8CC0-FCE3-577F-D8F4-C5C0B6D798F4}"/>
              </a:ext>
            </a:extLst>
          </p:cNvPr>
          <p:cNvGrpSpPr/>
          <p:nvPr/>
        </p:nvGrpSpPr>
        <p:grpSpPr>
          <a:xfrm>
            <a:off x="752773" y="1709903"/>
            <a:ext cx="10840989" cy="3658423"/>
            <a:chOff x="752773" y="1709903"/>
            <a:chExt cx="10840989" cy="365842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7B74A4B-8D06-BA5C-EE21-E3DE13E3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34" y="1709903"/>
              <a:ext cx="2766144" cy="1841788"/>
            </a:xfrm>
            <a:prstGeom prst="round2DiagRect">
              <a:avLst>
                <a:gd name="adj1" fmla="val 0"/>
                <a:gd name="adj2" fmla="val 5000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DC05CDE-EA74-CFCE-0837-4AD6090A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773" y="3778230"/>
              <a:ext cx="2902405" cy="1590096"/>
            </a:xfrm>
            <a:prstGeom prst="round2DiagRect">
              <a:avLst>
                <a:gd name="adj1" fmla="val 50000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E928B00-174F-E399-788B-2EF9B5029D02}"/>
                </a:ext>
              </a:extLst>
            </p:cNvPr>
            <p:cNvGrpSpPr/>
            <p:nvPr/>
          </p:nvGrpSpPr>
          <p:grpSpPr>
            <a:xfrm>
              <a:off x="8691357" y="1739386"/>
              <a:ext cx="2902405" cy="3593605"/>
              <a:chOff x="8691357" y="1739386"/>
              <a:chExt cx="3051316" cy="3777979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5A3AF6EE-C1CA-A786-72E8-34C4E3D2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1357" y="1739386"/>
                <a:ext cx="2811727" cy="187213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B76D068-A580-4DBA-5184-4ECB56BD9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91357" y="3851045"/>
                <a:ext cx="3051316" cy="1666320"/>
              </a:xfrm>
              <a:prstGeom prst="round2DiagRect">
                <a:avLst>
                  <a:gd name="adj1" fmla="val 0"/>
                  <a:gd name="adj2" fmla="val 5000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0D0F671-F803-5ED2-4D60-E4653C57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7146" y="1851975"/>
              <a:ext cx="2232871" cy="168570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A3F75A1-0DA5-BAC6-8F14-4C98AF7B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0017" y="1852462"/>
              <a:ext cx="2388545" cy="168522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C7AC8D2-A564-D88A-3DB8-C074F3EC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0020" y="3537683"/>
              <a:ext cx="2388545" cy="179140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EA0509F-AB64-CC3E-F27C-8AEC97C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57148" y="3537682"/>
              <a:ext cx="2232870" cy="1791410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BC82A9-B2AE-C189-0EDA-2FF15B04F1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3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17C21-ED2F-C69B-921E-237A134586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812A40-D9A6-7F38-CD31-62C49FBE5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EA73C45F-FC19-0BD5-3B76-92BD58C87B4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704EB1-591B-7C00-9647-E144459C8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6D98E5-0B07-D2CD-78AE-D666B6117E8A}"/>
              </a:ext>
            </a:extLst>
          </p:cNvPr>
          <p:cNvSpPr txBox="1"/>
          <p:nvPr/>
        </p:nvSpPr>
        <p:spPr>
          <a:xfrm>
            <a:off x="4571688" y="217609"/>
            <a:ext cx="652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ПОВЫШЕНИЯ ЗАРАБОТНОЙ ПЛАТЫ МЕДИЦИНСКИХ РАБОТНИКОВ В 2024 ГОДУ</a:t>
            </a:r>
            <a:endParaRPr lang="en-US" b="1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7168A473-DB9A-4EAC-16C5-93CEADB75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799732"/>
              </p:ext>
            </p:extLst>
          </p:nvPr>
        </p:nvGraphicFramePr>
        <p:xfrm>
          <a:off x="217346" y="1031575"/>
          <a:ext cx="5820508" cy="494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898F8125-CADF-47F2-5031-CE4EDE88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434316"/>
              </p:ext>
            </p:extLst>
          </p:nvPr>
        </p:nvGraphicFramePr>
        <p:xfrm>
          <a:off x="6257660" y="1031575"/>
          <a:ext cx="5776547" cy="494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D30DB60-CA23-20EA-7525-5D7943FB0CBE}"/>
              </a:ext>
            </a:extLst>
          </p:cNvPr>
          <p:cNvSpPr/>
          <p:nvPr/>
        </p:nvSpPr>
        <p:spPr>
          <a:xfrm>
            <a:off x="1174128" y="3502864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11 264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02CB551-3270-98F0-DF92-DC218E0B42EB}"/>
              </a:ext>
            </a:extLst>
          </p:cNvPr>
          <p:cNvSpPr/>
          <p:nvPr/>
        </p:nvSpPr>
        <p:spPr>
          <a:xfrm>
            <a:off x="2123649" y="2875470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16 896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31E92D1-9539-B844-5C37-F2E8B20E28E0}"/>
              </a:ext>
            </a:extLst>
          </p:cNvPr>
          <p:cNvSpPr/>
          <p:nvPr/>
        </p:nvSpPr>
        <p:spPr>
          <a:xfrm>
            <a:off x="3663698" y="2948698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16 517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1394A4C-9B10-5C23-CD68-ACC8DE67B310}"/>
              </a:ext>
            </a:extLst>
          </p:cNvPr>
          <p:cNvSpPr/>
          <p:nvPr/>
        </p:nvSpPr>
        <p:spPr>
          <a:xfrm>
            <a:off x="4658889" y="1790082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25 304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413AF-E3DF-D027-0CB4-6A1D1303C276}"/>
              </a:ext>
            </a:extLst>
          </p:cNvPr>
          <p:cNvSpPr/>
          <p:nvPr/>
        </p:nvSpPr>
        <p:spPr>
          <a:xfrm>
            <a:off x="7204344" y="3366046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15 136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185B851-F1AE-26F8-5F07-00F01F409BA0}"/>
              </a:ext>
            </a:extLst>
          </p:cNvPr>
          <p:cNvSpPr/>
          <p:nvPr/>
        </p:nvSpPr>
        <p:spPr>
          <a:xfrm>
            <a:off x="815949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22 716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C9239D-40BF-382A-4322-5C452C02E735}"/>
              </a:ext>
            </a:extLst>
          </p:cNvPr>
          <p:cNvSpPr/>
          <p:nvPr/>
        </p:nvSpPr>
        <p:spPr>
          <a:xfrm>
            <a:off x="966825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CD6C3B-D7A5-E521-E567-30E1BE650399}"/>
              </a:ext>
            </a:extLst>
          </p:cNvPr>
          <p:cNvSpPr/>
          <p:nvPr/>
        </p:nvSpPr>
        <p:spPr>
          <a:xfrm>
            <a:off x="10639712" y="1703747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34 056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3ABF0-4527-9EAE-3E94-0DC3D92E043A}"/>
              </a:ext>
            </a:extLst>
          </p:cNvPr>
          <p:cNvSpPr txBox="1"/>
          <p:nvPr/>
        </p:nvSpPr>
        <p:spPr>
          <a:xfrm>
            <a:off x="3116228" y="6184400"/>
            <a:ext cx="1828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До повышения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2">
            <a:extLst>
              <a:ext uri="{FF2B5EF4-FFF2-40B4-BE49-F238E27FC236}">
                <a16:creationId xmlns:a16="http://schemas.microsoft.com/office/drawing/2014/main" id="{33D6A3D7-9162-B5CE-C37D-6AD772F50523}"/>
              </a:ext>
            </a:extLst>
          </p:cNvPr>
          <p:cNvSpPr/>
          <p:nvPr/>
        </p:nvSpPr>
        <p:spPr>
          <a:xfrm>
            <a:off x="2599068" y="6228860"/>
            <a:ext cx="316056" cy="3111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кругленный прямоугольник 17">
            <a:extLst>
              <a:ext uri="{FF2B5EF4-FFF2-40B4-BE49-F238E27FC236}">
                <a16:creationId xmlns:a16="http://schemas.microsoft.com/office/drawing/2014/main" id="{C942CA82-68D4-4588-0CAB-CFED17DE2938}"/>
              </a:ext>
            </a:extLst>
          </p:cNvPr>
          <p:cNvSpPr/>
          <p:nvPr/>
        </p:nvSpPr>
        <p:spPr>
          <a:xfrm>
            <a:off x="6296468" y="6216690"/>
            <a:ext cx="317239" cy="335530"/>
          </a:xfrm>
          <a:prstGeom prst="round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E85E9A4-3263-1611-D89E-925C400A2911}"/>
              </a:ext>
            </a:extLst>
          </p:cNvPr>
          <p:cNvSpPr/>
          <p:nvPr/>
        </p:nvSpPr>
        <p:spPr>
          <a:xfrm>
            <a:off x="6668320" y="6184400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После повышения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0823BBC1-30B7-EB6F-F94E-E7615E43CFFD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EBE2D0B-8D25-F5AC-449C-DDF54544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C98F32E-8217-30EF-3F3A-92C545DD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588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692120-3716-F68D-1E0C-6A72ED3A6DE8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3A3F6BB-12E1-040D-C894-D42731C3A164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7B08CF-5872-C3AD-D73D-DF195969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D6F25E8-001D-91EA-8F93-35E4070E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6263C65-5227-68D6-3374-00465F11D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696B84-5070-0D4F-C7EE-DB6B24D3AE36}"/>
              </a:ext>
            </a:extLst>
          </p:cNvPr>
          <p:cNvSpPr txBox="1"/>
          <p:nvPr/>
        </p:nvSpPr>
        <p:spPr>
          <a:xfrm>
            <a:off x="7034986" y="133493"/>
            <a:ext cx="4962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МЕЖДУНАРОДНОЕ СОТРУДНИЧЕСТВО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0BDA74-933E-E2AF-DB74-D2CDE8366BAA}"/>
              </a:ext>
            </a:extLst>
          </p:cNvPr>
          <p:cNvSpPr/>
          <p:nvPr/>
        </p:nvSpPr>
        <p:spPr>
          <a:xfrm>
            <a:off x="1224236" y="1210922"/>
            <a:ext cx="10329589" cy="173861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90678" rIns="120904" bIns="136017" numCol="1" spcCol="1270" anchor="t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июня 2024 года Минздрав совместно с Европейским региональным бюро Всемирной организации здравоохранения провел международный форум по инвестициям в здравоохранение в Центральной Азии.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685C91-C004-C884-EABC-52868FE211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/>
          <a:stretch/>
        </p:blipFill>
        <p:spPr>
          <a:xfrm>
            <a:off x="7272279" y="2510778"/>
            <a:ext cx="4675177" cy="357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269C95-14BA-A75C-5589-DC9EFE396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" y="2473741"/>
            <a:ext cx="6742206" cy="367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C3333F-7930-7022-C69C-66541EC6E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8" name="Google Shape;568;p2">
            <a:extLst>
              <a:ext uri="{FF2B5EF4-FFF2-40B4-BE49-F238E27FC236}">
                <a16:creationId xmlns:a16="http://schemas.microsoft.com/office/drawing/2014/main" id="{48F83DA5-CAFA-A99D-4BF6-6C372434E0D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05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D3C4B-25CB-630B-E5BF-5EC9B5556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5D9C68C-8298-F3F6-7D53-DD4078CC97A4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D66C8F-C80E-C1CA-A63A-6A135008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A3A3AD5-0A5B-9204-A5C4-F7D69153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5FFAE93-9C7A-B87D-A692-49D1E4A9C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8" name="Google Shape;90;p13"/>
          <p:cNvSpPr txBox="1"/>
          <p:nvPr/>
        </p:nvSpPr>
        <p:spPr>
          <a:xfrm>
            <a:off x="6190956" y="179683"/>
            <a:ext cx="48668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  <a:sym typeface="Arial"/>
              </a:rPr>
              <a:t>ЗДОРОВЬЕ МАТЕРИ И РЕБЕНКА, КЫРГЫЗСКАЯ РЕСПУБЛИКА, 2010-2023</a:t>
            </a:r>
          </a:p>
        </p:txBody>
      </p:sp>
      <p:pic>
        <p:nvPicPr>
          <p:cNvPr id="6" name="Google Shape;568;p2">
            <a:extLst>
              <a:ext uri="{FF2B5EF4-FFF2-40B4-BE49-F238E27FC236}">
                <a16:creationId xmlns:a16="http://schemas.microsoft.com/office/drawing/2014/main" id="{9933F4CD-5B0F-4922-BA61-C6BDA9D86F9F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7901370D-BBAE-6614-98CA-BB4CEA931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50034"/>
              </p:ext>
            </p:extLst>
          </p:nvPr>
        </p:nvGraphicFramePr>
        <p:xfrm>
          <a:off x="549612" y="1005655"/>
          <a:ext cx="11260139" cy="519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Рисунок 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78AECBD-E886-A710-89DC-7BCBAB1C2F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"/>
          <a:stretch/>
        </p:blipFill>
        <p:spPr>
          <a:xfrm>
            <a:off x="-570450" y="2893"/>
            <a:ext cx="12779057" cy="68522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570450" y="-5785"/>
            <a:ext cx="12779056" cy="9169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2BA2B2-BD49-C46E-450A-AD6316A78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55" y="111571"/>
            <a:ext cx="10257189" cy="68221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Национальный проект «Кардинальная реновация инфраструктуры здравоохранения Кыргызской Республики»</a:t>
            </a:r>
            <a:endParaRPr lang="aa-ET" sz="2400" b="1" dirty="0">
              <a:solidFill>
                <a:schemeClr val="bg1"/>
              </a:solidFill>
              <a:latin typeface="Bicubik" panose="02000503020000020004" pitchFamily="50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5FD581-6561-47DE-B41D-892400658CA5}"/>
              </a:ext>
            </a:extLst>
          </p:cNvPr>
          <p:cNvSpPr/>
          <p:nvPr/>
        </p:nvSpPr>
        <p:spPr>
          <a:xfrm>
            <a:off x="-131778" y="3009001"/>
            <a:ext cx="337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</a:rPr>
              <a:t>Задачи Национального проекта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873850-4F7D-46A4-BA12-87D336264D16}"/>
              </a:ext>
            </a:extLst>
          </p:cNvPr>
          <p:cNvSpPr/>
          <p:nvPr/>
        </p:nvSpPr>
        <p:spPr>
          <a:xfrm>
            <a:off x="-131778" y="3502733"/>
            <a:ext cx="42597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</a:rPr>
              <a:t>Сформировать сеть современных многопрофильных стационаров, на базе существующих больниц, оказывающих качественные медицинские услуги, обеспеченных современным медицинским оборудованием, профессиональными кадрами, а также санитарным транспортом;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6727913" y="4697860"/>
            <a:ext cx="292963" cy="4793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1704" r="16500" b="17075"/>
          <a:stretch/>
        </p:blipFill>
        <p:spPr>
          <a:xfrm>
            <a:off x="4532787" y="3012681"/>
            <a:ext cx="7217923" cy="3842426"/>
          </a:xfrm>
          <a:prstGeom prst="rect">
            <a:avLst/>
          </a:prstGeom>
        </p:spPr>
      </p:pic>
      <p:pic>
        <p:nvPicPr>
          <p:cNvPr id="12" name="Google Shape;91;p13">
            <a:extLst>
              <a:ext uri="{FF2B5EF4-FFF2-40B4-BE49-F238E27FC236}">
                <a16:creationId xmlns:a16="http://schemas.microsoft.com/office/drawing/2014/main" id="{B0555F96-FE59-48FA-907C-67527FC0FF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753" t="20110" r="31557" b="20996"/>
          <a:stretch/>
        </p:blipFill>
        <p:spPr>
          <a:xfrm>
            <a:off x="-20831" y="143183"/>
            <a:ext cx="696787" cy="685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92;p13">
            <a:extLst>
              <a:ext uri="{FF2B5EF4-FFF2-40B4-BE49-F238E27FC236}">
                <a16:creationId xmlns:a16="http://schemas.microsoft.com/office/drawing/2014/main" id="{28E80E4C-E0EE-44DA-8903-E2A6480E4E04}"/>
              </a:ext>
            </a:extLst>
          </p:cNvPr>
          <p:cNvCxnSpPr/>
          <p:nvPr/>
        </p:nvCxnSpPr>
        <p:spPr>
          <a:xfrm>
            <a:off x="1017572" y="98664"/>
            <a:ext cx="9330" cy="936881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8708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365" y="0"/>
            <a:ext cx="12314365" cy="68580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22514" r="3460" b="31627"/>
          <a:stretch/>
        </p:blipFill>
        <p:spPr>
          <a:xfrm>
            <a:off x="614953" y="1429352"/>
            <a:ext cx="9597491" cy="47110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59617" y="270060"/>
            <a:ext cx="7752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  <a:latin typeface="Bicubik" panose="02000503020000020004" pitchFamily="50" charset="0"/>
              </a:rPr>
              <a:t>Локации для строительства планируемых стационаров взяты на основе точек роста и проводимой административно-территориальной реформы</a:t>
            </a:r>
            <a:endParaRPr lang="en-US" sz="1600" b="1" dirty="0">
              <a:solidFill>
                <a:prstClr val="white"/>
              </a:solidFill>
              <a:latin typeface="Bicubik" panose="0200050302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8" y="233808"/>
            <a:ext cx="1143717" cy="84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8771" r="34112" b="19482"/>
          <a:stretch/>
        </p:blipFill>
        <p:spPr>
          <a:xfrm>
            <a:off x="7272890" y="5297566"/>
            <a:ext cx="290568" cy="45592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710">
            <a:off x="6634121" y="1621930"/>
            <a:ext cx="2285926" cy="2285926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365640" y="233808"/>
            <a:ext cx="0" cy="830941"/>
          </a:xfrm>
          <a:prstGeom prst="line">
            <a:avLst/>
          </a:prstGeom>
          <a:ln w="38100">
            <a:solidFill>
              <a:srgbClr val="4C6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733620" y="4693922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Bicubik" panose="02000503020000020004" pitchFamily="50" charset="0"/>
              </a:rPr>
              <a:t>180 коек</a:t>
            </a:r>
            <a:endParaRPr lang="en-US" b="1" dirty="0">
              <a:solidFill>
                <a:prstClr val="white"/>
              </a:solidFill>
              <a:latin typeface="Bicubik" panose="02000503020000020004" pitchFamily="50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20064" r="34508" b="20000"/>
          <a:stretch/>
        </p:blipFill>
        <p:spPr>
          <a:xfrm>
            <a:off x="7272890" y="5992589"/>
            <a:ext cx="297396" cy="4694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7276307" y="4673013"/>
            <a:ext cx="292963" cy="479394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739134" y="5379308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Bicubik" panose="02000503020000020004" pitchFamily="50" charset="0"/>
              </a:rPr>
              <a:t>300 коек</a:t>
            </a:r>
            <a:endParaRPr lang="en-US" b="1" dirty="0">
              <a:solidFill>
                <a:prstClr val="white"/>
              </a:solidFill>
              <a:latin typeface="Bicubik" panose="02000503020000020004" pitchFamily="50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39134" y="6056304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Bicubik" panose="02000503020000020004" pitchFamily="50" charset="0"/>
              </a:rPr>
              <a:t>500 коек</a:t>
            </a:r>
            <a:endParaRPr lang="en-US" b="1" dirty="0">
              <a:solidFill>
                <a:prstClr val="white"/>
              </a:solidFill>
              <a:latin typeface="Bicubik" panose="02000503020000020004" pitchFamily="50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4622731" y="4660217"/>
            <a:ext cx="292963" cy="47939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1023105" y="5023038"/>
            <a:ext cx="292963" cy="47939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3258859" y="3419705"/>
            <a:ext cx="292963" cy="47939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5924708" y="2795370"/>
            <a:ext cx="292963" cy="47939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8771" r="34112" b="19482"/>
          <a:stretch/>
        </p:blipFill>
        <p:spPr>
          <a:xfrm>
            <a:off x="4339886" y="4130829"/>
            <a:ext cx="290568" cy="45592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8771" r="34112" b="19482"/>
          <a:stretch/>
        </p:blipFill>
        <p:spPr>
          <a:xfrm>
            <a:off x="5958766" y="3601269"/>
            <a:ext cx="290568" cy="45592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8771" r="34112" b="19482"/>
          <a:stretch/>
        </p:blipFill>
        <p:spPr>
          <a:xfrm>
            <a:off x="4124297" y="4605034"/>
            <a:ext cx="290568" cy="45592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20064" r="34508" b="20000"/>
          <a:stretch/>
        </p:blipFill>
        <p:spPr>
          <a:xfrm>
            <a:off x="3683515" y="4307797"/>
            <a:ext cx="297396" cy="46946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20064" r="34508" b="20000"/>
          <a:stretch/>
        </p:blipFill>
        <p:spPr>
          <a:xfrm>
            <a:off x="5116303" y="1759020"/>
            <a:ext cx="297396" cy="46946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0227481" y="673212"/>
            <a:ext cx="125377" cy="478172"/>
          </a:xfrm>
          <a:prstGeom prst="roundRect">
            <a:avLst>
              <a:gd name="adj" fmla="val 6570"/>
            </a:avLst>
          </a:prstGeom>
          <a:solidFill>
            <a:srgbClr val="1D9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221845" y="1400961"/>
            <a:ext cx="125376" cy="906011"/>
          </a:xfrm>
          <a:prstGeom prst="roundRect">
            <a:avLst>
              <a:gd name="adj" fmla="val 6570"/>
            </a:avLst>
          </a:prstGeom>
          <a:solidFill>
            <a:srgbClr val="F8D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207108" y="2572289"/>
            <a:ext cx="140113" cy="3543285"/>
          </a:xfrm>
          <a:prstGeom prst="roundRect">
            <a:avLst>
              <a:gd name="adj" fmla="val 6570"/>
            </a:avLst>
          </a:prstGeom>
          <a:solidFill>
            <a:srgbClr val="BF1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85133" y="626167"/>
            <a:ext cx="88742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Ош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Бишкек</a:t>
            </a:r>
          </a:p>
          <a:p>
            <a:endParaRPr lang="en-US" sz="1700" dirty="0">
              <a:solidFill>
                <a:prstClr val="white"/>
              </a:solidFill>
              <a:latin typeface="Bender" panose="02000503020000020004" pitchFamily="50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485133" y="1284482"/>
            <a:ext cx="143500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Узген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Кара-</a:t>
            </a:r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Суу</a:t>
            </a:r>
            <a:endParaRPr lang="en-US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Жалал-Абад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Нарын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70294" y="2472449"/>
            <a:ext cx="1233030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Гулчө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Каракол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Раззаков</a:t>
            </a:r>
          </a:p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Кочкор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Баткен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Талас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Кызыл-</a:t>
            </a:r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Кыя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Кербен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Казарман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Кочкор-Ата</a:t>
            </a: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Кара-Балта</a:t>
            </a:r>
          </a:p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Балыкчы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 err="1">
                <a:solidFill>
                  <a:prstClr val="white"/>
                </a:solidFill>
                <a:latin typeface="Bender" panose="02000503020000020004" pitchFamily="50" charset="-52"/>
              </a:rPr>
              <a:t>Токмок</a:t>
            </a:r>
            <a:endParaRPr lang="ru-RU" sz="1700" dirty="0">
              <a:solidFill>
                <a:prstClr val="white"/>
              </a:solidFill>
              <a:latin typeface="Bender" panose="02000503020000020004" pitchFamily="50" charset="-52"/>
            </a:endParaRPr>
          </a:p>
          <a:p>
            <a:r>
              <a:rPr lang="ru-RU" sz="1700" dirty="0">
                <a:solidFill>
                  <a:prstClr val="white"/>
                </a:solidFill>
                <a:latin typeface="Bender" panose="02000503020000020004" pitchFamily="50" charset="-52"/>
              </a:rPr>
              <a:t>Токтогул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8771" r="34112" b="19482"/>
          <a:stretch/>
        </p:blipFill>
        <p:spPr>
          <a:xfrm>
            <a:off x="3692101" y="3697737"/>
            <a:ext cx="290568" cy="455924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1776412" y="4899914"/>
            <a:ext cx="292963" cy="47939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2762235" y="2120916"/>
            <a:ext cx="292963" cy="47939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2362401" y="5023038"/>
            <a:ext cx="292963" cy="47939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4481945" y="3419705"/>
            <a:ext cx="292963" cy="47939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2288438" y="3214406"/>
            <a:ext cx="292963" cy="47939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4406547" y="1929385"/>
            <a:ext cx="292963" cy="47939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6527859" y="2143430"/>
            <a:ext cx="292963" cy="47939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5673685" y="1891661"/>
            <a:ext cx="292963" cy="47939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3402889" y="2777141"/>
            <a:ext cx="292963" cy="4793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66C31C-F8C9-43F4-8A93-75328E1B8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6006" y="2223189"/>
            <a:ext cx="292633" cy="47552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-98686" y="5750157"/>
          <a:ext cx="595812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3F5A78"/>
                        </a:solidFill>
                        <a:latin typeface="Bender" panose="02000503020000020004" pitchFamily="50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180 коек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300 коек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500 коек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3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3F5A78"/>
                          </a:solidFill>
                          <a:latin typeface="Bender" panose="02000503020000020004" pitchFamily="50" charset="-52"/>
                        </a:rPr>
                        <a:t>Необходимая сумма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3F5A78"/>
                          </a:solidFill>
                          <a:latin typeface="Bender" panose="02000503020000020004" pitchFamily="50" charset="-52"/>
                        </a:rPr>
                        <a:t>на строительство 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3F5A78"/>
                        </a:solidFill>
                        <a:latin typeface="Bender" panose="02000503020000020004" pitchFamily="50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3F5A78"/>
                          </a:solidFill>
                          <a:latin typeface="Bender" panose="02000503020000020004" pitchFamily="50" charset="-52"/>
                        </a:rPr>
                        <a:t>16 миллионов долларов (1,44 млрд сомов)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3F5A78"/>
                          </a:solidFill>
                          <a:latin typeface="Bender" panose="02000503020000020004" pitchFamily="50" charset="-52"/>
                        </a:rPr>
                        <a:t>30 миллионов долларов (2,7 млрд сомов)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3F5A78"/>
                          </a:solidFill>
                          <a:latin typeface="Bender" panose="02000503020000020004" pitchFamily="50" charset="-52"/>
                        </a:rPr>
                        <a:t>55 миллионов долларов (4,95 млрд сомов)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94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20EFC7-A1A1-7BC9-DB15-1CA2D548C21C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78E316D-1688-EF67-421D-B12256A94968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100BC45-D422-3DF5-7FF6-A2774E1D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F450E8-D190-2D0B-63EE-C828F84B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FA80216-D5C6-59C0-585C-C3CD0E76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8" name="Рисунок 17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B890398-15E2-273D-9039-788F0F753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9" name="Google Shape;568;p2">
            <a:extLst>
              <a:ext uri="{FF2B5EF4-FFF2-40B4-BE49-F238E27FC236}">
                <a16:creationId xmlns:a16="http://schemas.microsoft.com/office/drawing/2014/main" id="{D62E7312-EE3E-8CF9-82CC-293E6FA2C1C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DF6D67-A9F5-1807-0BC8-907D039F1AE9}"/>
              </a:ext>
            </a:extLst>
          </p:cNvPr>
          <p:cNvSpPr txBox="1"/>
          <p:nvPr/>
        </p:nvSpPr>
        <p:spPr>
          <a:xfrm>
            <a:off x="3814119" y="150748"/>
            <a:ext cx="7229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ОСНОВНЫЕ НАПРАВЛЕНИЯ БОРЬБЫ С НИЗ В КР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D2EF7A4-AF63-A8D5-BDF3-4790052C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88" y="823352"/>
            <a:ext cx="5666859" cy="5340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DC43AA81-8A59-8931-7B86-8FA64D970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83" y="965057"/>
            <a:ext cx="6098716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Внедрение пакета мер по сокращению соли: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Снижение потребления соли для профилактики гипертонии и НИЗ.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Исследование физической активности среди детей «</a:t>
            </a:r>
            <a:r>
              <a:rPr lang="ru-RU" altLang="ru-RU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Sun</a:t>
            </a: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Rise</a:t>
            </a: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»: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Оценка и улучшение физической активности у детей для профилактики ожирения.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Контроль гипертонии и диабета на первичном уровне: </a:t>
            </a:r>
            <a:r>
              <a:rPr lang="ru-RU" altLang="ru-RU" sz="1400" i="1" dirty="0">
                <a:solidFill>
                  <a:schemeClr val="bg1"/>
                </a:solidFill>
                <a:latin typeface="Arial" panose="020B0604020202020204" pitchFamily="34" charset="0"/>
              </a:rPr>
              <a:t>Цифровые решения и медсестра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: Улучшение цифровых инструментов и вовлечение медсестер для лучшего контроля.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Внедрение дорожных карт по ОКС и ОНМК: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Улучшение экстренной помощи при ОКС и инсультах.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Пилотирование основных услуг при ОКС и ОНМК: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Тестирование ключевых медицинских услуг для лечения ОКС и инсультов.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 Всемирного фонда диабета: HEARTS: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Оптимизация контроля гипертонии и диабета с усилением роли медсестер и пациентов.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В регионах страны создается сеть высокотехнологичных сердечно-сосудистых кластеров (CATLAB). Первые CATLAB планируется организовать в Таласе и Балыкчи, а также в Нарыне.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32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0E9BA7E-FA3C-41C5-9389-1CB5E5D7E496}"/>
              </a:ext>
            </a:extLst>
          </p:cNvPr>
          <p:cNvSpPr/>
          <p:nvPr/>
        </p:nvSpPr>
        <p:spPr>
          <a:xfrm>
            <a:off x="-20266" y="17334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4B45FBA-C2BF-4326-8248-501719E59C2B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3EEE378-D408-420D-BB4C-AF3A5E923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974FB6E2-C7EB-4F50-B95B-4C1044611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03" name="Рисунок 102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290E3F5-3404-465A-98D6-4A26B4ED4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320708" y="124476"/>
            <a:ext cx="626748" cy="626748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04" name="Рисунок 10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35000E8-FDCE-416E-9E7D-9453B9239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220009"/>
            <a:ext cx="525448" cy="486097"/>
          </a:xfrm>
          <a:prstGeom prst="rect">
            <a:avLst/>
          </a:prstGeom>
        </p:spPr>
      </p:pic>
      <p:pic>
        <p:nvPicPr>
          <p:cNvPr id="107" name="Google Shape;568;p2">
            <a:extLst>
              <a:ext uri="{FF2B5EF4-FFF2-40B4-BE49-F238E27FC236}">
                <a16:creationId xmlns:a16="http://schemas.microsoft.com/office/drawing/2014/main" id="{D051CBD3-D11D-40DA-8E77-D51B1E6EB38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Скругленный прямоугольник 61"/>
          <p:cNvSpPr/>
          <p:nvPr/>
        </p:nvSpPr>
        <p:spPr>
          <a:xfrm>
            <a:off x="3005975" y="3340412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076" name="Прямая со стрелкой 1075"/>
          <p:cNvCxnSpPr/>
          <p:nvPr/>
        </p:nvCxnSpPr>
        <p:spPr>
          <a:xfrm>
            <a:off x="10544138" y="3003028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>
            <a:off x="10544138" y="4222805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/>
          <p:nvPr/>
        </p:nvCxnSpPr>
        <p:spPr>
          <a:xfrm>
            <a:off x="10544138" y="5516879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3955555" y="4383391"/>
            <a:ext cx="408132" cy="116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017031" y="4041541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1811" y="2780171"/>
            <a:ext cx="1556354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0864" y="3838202"/>
            <a:ext cx="1556354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8508" y="4925416"/>
            <a:ext cx="1556354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1719" y="117705"/>
            <a:ext cx="309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erminator Genisys" panose="02000504040000020004" pitchFamily="2" charset="0"/>
              </a:rPr>
              <a:t>САНАРИП МЕД</a:t>
            </a:r>
            <a:endParaRPr lang="en-US" sz="3600" dirty="0">
              <a:solidFill>
                <a:schemeClr val="bg1"/>
              </a:solidFill>
              <a:latin typeface="Terminator Genisys" panose="02000504040000020004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804D6A5-8C5A-DD3C-993C-0AAFEB524648}"/>
              </a:ext>
            </a:extLst>
          </p:cNvPr>
          <p:cNvSpPr/>
          <p:nvPr/>
        </p:nvSpPr>
        <p:spPr>
          <a:xfrm>
            <a:off x="2754154" y="952700"/>
            <a:ext cx="7789984" cy="5363308"/>
          </a:xfrm>
          <a:prstGeom prst="roundRect">
            <a:avLst>
              <a:gd name="adj" fmla="val 4479"/>
            </a:avLst>
          </a:prstGeom>
          <a:noFill/>
          <a:ln w="3810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40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96175" y="2443895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56784" y="4901797"/>
            <a:ext cx="1053503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05975" y="1929203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03615" y="2333417"/>
            <a:ext cx="1147008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58734" y="2333416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65669" y="1179220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918310" y="1181056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18310" y="233525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691530" y="4412079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itchFamily="2" charset="-52"/>
              </a:rPr>
              <a:t>MED</a:t>
            </a:r>
            <a:endParaRPr lang="ru-RU" sz="12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Бюджет</a:t>
            </a:r>
            <a:endParaRPr lang="en-US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870141" y="1379538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Montserrat" pitchFamily="2" charset="-52"/>
              </a:rPr>
              <a:t>Искусственный интеллект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870141" y="263890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Montserrat" pitchFamily="2" charset="-52"/>
              </a:rPr>
              <a:t>Цифровой профиль</a:t>
            </a:r>
            <a:endParaRPr lang="ru-RU" sz="8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873387" y="3898265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873387" y="5157629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83" y="2667012"/>
            <a:ext cx="834026" cy="21930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61" y="4291764"/>
            <a:ext cx="705783" cy="1855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8" y="2915617"/>
            <a:ext cx="1281909" cy="3370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80" y="5125694"/>
            <a:ext cx="830453" cy="2183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0837" y="1415379"/>
            <a:ext cx="265023" cy="378047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C0D21D-D146-4CD0-B5EF-13554F9BE4A8}"/>
              </a:ext>
            </a:extLst>
          </p:cNvPr>
          <p:cNvSpPr/>
          <p:nvPr/>
        </p:nvSpPr>
        <p:spPr>
          <a:xfrm>
            <a:off x="1648373" y="1773926"/>
            <a:ext cx="8015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Montserrat" pitchFamily="2" charset="-52"/>
              </a:rPr>
              <a:t>OPEN ID</a:t>
            </a:r>
            <a:endParaRPr lang="ru-RU" sz="105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92" y="1323954"/>
            <a:ext cx="1130200" cy="29718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16" y="2501061"/>
            <a:ext cx="1157713" cy="30442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011279" y="1329471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-52"/>
              </a:rPr>
              <a:t>PACS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52" y="4130492"/>
            <a:ext cx="840408" cy="22098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865" y="5047486"/>
            <a:ext cx="614372" cy="86886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07" y="2498867"/>
            <a:ext cx="1219937" cy="32078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088" y="4512307"/>
            <a:ext cx="971814" cy="1374373"/>
          </a:xfrm>
          <a:prstGeom prst="rect">
            <a:avLst/>
          </a:prstGeom>
        </p:spPr>
      </p:pic>
      <p:sp>
        <p:nvSpPr>
          <p:cNvPr id="57" name="Скругленный прямоугольник 56"/>
          <p:cNvSpPr/>
          <p:nvPr/>
        </p:nvSpPr>
        <p:spPr>
          <a:xfrm>
            <a:off x="4297506" y="6463058"/>
            <a:ext cx="1828866" cy="2700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Реализовано</a:t>
            </a:r>
            <a:endParaRPr lang="ru-RU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685709" y="6467702"/>
            <a:ext cx="1975704" cy="26540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   Перспектива</a:t>
            </a:r>
            <a:endParaRPr lang="aa-ET" sz="1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31808" y="3971228"/>
            <a:ext cx="13475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Montserrat" pitchFamily="2" charset="-52"/>
              </a:rPr>
              <a:t>Организации и кадры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051472" y="3387713"/>
            <a:ext cx="10342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Montserrat" pitchFamily="2" charset="-52"/>
                <a:cs typeface="Calibri"/>
              </a:rPr>
              <a:t>Нулевая доза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675563" y="2466134"/>
            <a:ext cx="12394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</a:rPr>
              <a:t>Приписанное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</a:rPr>
              <a:t>население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002213" y="1224012"/>
            <a:ext cx="1032647" cy="508096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227018" y="1264735"/>
            <a:ext cx="612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АИС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ЗАГС</a:t>
            </a:r>
            <a:endParaRPr lang="ru-RU" sz="3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3118275" y="1914147"/>
            <a:ext cx="7938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Montserrat" pitchFamily="2" charset="-52"/>
                <a:cs typeface="Calibri"/>
              </a:rPr>
              <a:t>Рождение </a:t>
            </a:r>
          </a:p>
          <a:p>
            <a:pPr algn="ctr"/>
            <a:r>
              <a:rPr lang="ru-RU" sz="800" b="1" dirty="0">
                <a:solidFill>
                  <a:schemeClr val="bg1"/>
                </a:solidFill>
                <a:latin typeface="Montserrat" pitchFamily="2" charset="-52"/>
                <a:cs typeface="Calibri"/>
              </a:rPr>
              <a:t>и смерть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996175" y="5068598"/>
            <a:ext cx="1053503" cy="42211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2754882" y="5148037"/>
            <a:ext cx="1507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Montserrat" pitchFamily="2" charset="-52"/>
              </a:rPr>
              <a:t>Вакциноуправляемые инфекции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356784" y="4173500"/>
            <a:ext cx="1053503" cy="422113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7" name="Прямоугольник 1026"/>
          <p:cNvSpPr/>
          <p:nvPr/>
        </p:nvSpPr>
        <p:spPr>
          <a:xfrm>
            <a:off x="4443268" y="4222805"/>
            <a:ext cx="880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itchFamily="2" charset="-52"/>
              </a:rPr>
              <a:t>Обменная карта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588608" y="2451125"/>
            <a:ext cx="1072805" cy="450101"/>
          </a:xfrm>
          <a:prstGeom prst="round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8" name="Прямоугольник 1027"/>
          <p:cNvSpPr/>
          <p:nvPr/>
        </p:nvSpPr>
        <p:spPr>
          <a:xfrm>
            <a:off x="7555121" y="2498867"/>
            <a:ext cx="1164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Montserrat" pitchFamily="2" charset="-52"/>
                <a:cs typeface="Calibri"/>
              </a:rPr>
              <a:t>Направления и перенаправления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918310" y="3305065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9" name="Прямоугольник 1028"/>
          <p:cNvSpPr/>
          <p:nvPr/>
        </p:nvSpPr>
        <p:spPr>
          <a:xfrm>
            <a:off x="8795354" y="3432816"/>
            <a:ext cx="12785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Montserrat" pitchFamily="2" charset="-52"/>
              </a:rPr>
              <a:t>Пролеченные случаи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628766" y="3287741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0" name="Прямоугольник 1029"/>
          <p:cNvSpPr/>
          <p:nvPr/>
        </p:nvSpPr>
        <p:spPr>
          <a:xfrm>
            <a:off x="7565692" y="3422052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itchFamily="2" charset="-52"/>
                <a:cs typeface="Calibri"/>
                <a:sym typeface="Calibri"/>
              </a:rPr>
              <a:t>Планирование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itchFamily="2" charset="-52"/>
                <a:cs typeface="Calibri"/>
                <a:sym typeface="Calibri"/>
              </a:rPr>
              <a:t>бюджета ПМСП</a:t>
            </a:r>
            <a:endParaRPr lang="ru-RU" sz="4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691530" y="5322854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970229" y="5322854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406612" y="5320545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31" name="Прямоугольник 1030"/>
          <p:cNvSpPr/>
          <p:nvPr/>
        </p:nvSpPr>
        <p:spPr>
          <a:xfrm>
            <a:off x="6436797" y="5430923"/>
            <a:ext cx="9717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  <a:cs typeface="Calibri"/>
                <a:sym typeface="Calibri"/>
              </a:rPr>
              <a:t>Бюджеты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  <a:cs typeface="Calibri"/>
                <a:sym typeface="Calibri"/>
              </a:rPr>
              <a:t>ПМСП</a:t>
            </a:r>
            <a:endParaRPr lang="ru-RU" sz="11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7777538" y="5511518"/>
            <a:ext cx="9092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</a:rPr>
              <a:t>Сооплата</a:t>
            </a:r>
          </a:p>
        </p:txBody>
      </p:sp>
      <p:sp>
        <p:nvSpPr>
          <p:cNvPr id="1033" name="Прямоугольник 1032"/>
          <p:cNvSpPr/>
          <p:nvPr/>
        </p:nvSpPr>
        <p:spPr>
          <a:xfrm>
            <a:off x="8961996" y="5444916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</a:rPr>
              <a:t>Платежная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-52"/>
              </a:rPr>
              <a:t>система</a:t>
            </a:r>
          </a:p>
        </p:txBody>
      </p:sp>
      <p:cxnSp>
        <p:nvCxnSpPr>
          <p:cNvPr id="1039" name="Прямая соединительная линия 1038"/>
          <p:cNvCxnSpPr/>
          <p:nvPr/>
        </p:nvCxnSpPr>
        <p:spPr>
          <a:xfrm>
            <a:off x="1369762" y="4541143"/>
            <a:ext cx="0" cy="412848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 стрелкой 1040"/>
          <p:cNvCxnSpPr>
            <a:stCxn id="5" idx="0"/>
            <a:endCxn id="4" idx="2"/>
          </p:cNvCxnSpPr>
          <p:nvPr/>
        </p:nvCxnSpPr>
        <p:spPr>
          <a:xfrm flipV="1">
            <a:off x="1409041" y="3446334"/>
            <a:ext cx="947" cy="39186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Соединительная линия уступом 1042"/>
          <p:cNvCxnSpPr>
            <a:stCxn id="4" idx="0"/>
          </p:cNvCxnSpPr>
          <p:nvPr/>
        </p:nvCxnSpPr>
        <p:spPr>
          <a:xfrm rot="5400000" flipH="1" flipV="1">
            <a:off x="1714836" y="1740853"/>
            <a:ext cx="734470" cy="1344166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/>
          <p:cNvCxnSpPr/>
          <p:nvPr/>
        </p:nvCxnSpPr>
        <p:spPr>
          <a:xfrm flipV="1">
            <a:off x="3533351" y="2260842"/>
            <a:ext cx="0" cy="172681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 стрелкой 1050"/>
          <p:cNvCxnSpPr>
            <a:stCxn id="19" idx="0"/>
            <a:endCxn id="63" idx="2"/>
          </p:cNvCxnSpPr>
          <p:nvPr/>
        </p:nvCxnSpPr>
        <p:spPr>
          <a:xfrm flipH="1" flipV="1">
            <a:off x="3518537" y="1732108"/>
            <a:ext cx="3762" cy="19709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3528945" y="3105446"/>
            <a:ext cx="1" cy="28360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>
            <a:stCxn id="62" idx="2"/>
          </p:cNvCxnSpPr>
          <p:nvPr/>
        </p:nvCxnSpPr>
        <p:spPr>
          <a:xfrm>
            <a:off x="3522299" y="3651463"/>
            <a:ext cx="6646" cy="393085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3533350" y="4721951"/>
            <a:ext cx="1" cy="332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6" idx="3"/>
          </p:cNvCxnSpPr>
          <p:nvPr/>
        </p:nvCxnSpPr>
        <p:spPr>
          <a:xfrm flipV="1">
            <a:off x="4049678" y="5279654"/>
            <a:ext cx="307106" cy="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>
            <a:stCxn id="69" idx="0"/>
            <a:endCxn id="21" idx="2"/>
          </p:cNvCxnSpPr>
          <p:nvPr/>
        </p:nvCxnSpPr>
        <p:spPr>
          <a:xfrm rot="5400000" flipH="1" flipV="1">
            <a:off x="4493367" y="3389749"/>
            <a:ext cx="1173920" cy="393583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/>
          <p:cNvCxnSpPr>
            <a:endCxn id="79" idx="0"/>
          </p:cNvCxnSpPr>
          <p:nvPr/>
        </p:nvCxnSpPr>
        <p:spPr>
          <a:xfrm rot="16200000" flipH="1">
            <a:off x="5069737" y="3467346"/>
            <a:ext cx="2320966" cy="138543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>
            <a:stCxn id="23" idx="2"/>
            <a:endCxn id="75" idx="0"/>
          </p:cNvCxnSpPr>
          <p:nvPr/>
        </p:nvCxnSpPr>
        <p:spPr>
          <a:xfrm rot="16200000" flipH="1">
            <a:off x="7315993" y="2458644"/>
            <a:ext cx="288162" cy="1370032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8145089" y="3963659"/>
            <a:ext cx="0" cy="42842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26" idx="2"/>
            <a:endCxn id="73" idx="0"/>
          </p:cNvCxnSpPr>
          <p:nvPr/>
        </p:nvCxnSpPr>
        <p:spPr>
          <a:xfrm>
            <a:off x="9434634" y="3001415"/>
            <a:ext cx="0" cy="30365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оединительная линия уступом 99"/>
          <p:cNvCxnSpPr>
            <a:stCxn id="73" idx="2"/>
            <a:endCxn id="31" idx="3"/>
          </p:cNvCxnSpPr>
          <p:nvPr/>
        </p:nvCxnSpPr>
        <p:spPr>
          <a:xfrm rot="5400000">
            <a:off x="8692440" y="4002966"/>
            <a:ext cx="773933" cy="710457"/>
          </a:xfrm>
          <a:prstGeom prst="bent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V="1">
            <a:off x="7321089" y="2652756"/>
            <a:ext cx="218792" cy="5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71" idx="3"/>
          </p:cNvCxnSpPr>
          <p:nvPr/>
        </p:nvCxnSpPr>
        <p:spPr>
          <a:xfrm flipV="1">
            <a:off x="8661413" y="2666293"/>
            <a:ext cx="274612" cy="988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25" idx="0"/>
            <a:endCxn id="35" idx="0"/>
          </p:cNvCxnSpPr>
          <p:nvPr/>
        </p:nvCxnSpPr>
        <p:spPr>
          <a:xfrm rot="16200000" flipH="1">
            <a:off x="10311308" y="304382"/>
            <a:ext cx="198482" cy="1951831"/>
          </a:xfrm>
          <a:prstGeom prst="bentConnector3">
            <a:avLst>
              <a:gd name="adj1" fmla="val -238028"/>
            </a:avLst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79" idx="0"/>
            <a:endCxn id="77" idx="0"/>
          </p:cNvCxnSpPr>
          <p:nvPr/>
        </p:nvCxnSpPr>
        <p:spPr>
          <a:xfrm rot="16200000" flipH="1">
            <a:off x="7564240" y="4679240"/>
            <a:ext cx="2309" cy="1284918"/>
          </a:xfrm>
          <a:prstGeom prst="bentConnector3">
            <a:avLst>
              <a:gd name="adj1" fmla="val -4950108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78" idx="0"/>
            <a:endCxn id="31" idx="2"/>
          </p:cNvCxnSpPr>
          <p:nvPr/>
        </p:nvCxnSpPr>
        <p:spPr>
          <a:xfrm rot="16200000" flipV="1">
            <a:off x="8724898" y="4561198"/>
            <a:ext cx="244612" cy="127869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Соединительная линия уступом 1059"/>
          <p:cNvCxnSpPr>
            <a:stCxn id="46" idx="1"/>
            <a:endCxn id="18" idx="3"/>
          </p:cNvCxnSpPr>
          <p:nvPr/>
        </p:nvCxnSpPr>
        <p:spPr>
          <a:xfrm rot="10800000" flipV="1">
            <a:off x="5410288" y="1472547"/>
            <a:ext cx="1306605" cy="3762332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Соединительная линия уступом 1061"/>
          <p:cNvCxnSpPr>
            <a:stCxn id="14" idx="3"/>
            <a:endCxn id="60" idx="1"/>
          </p:cNvCxnSpPr>
          <p:nvPr/>
        </p:nvCxnSpPr>
        <p:spPr>
          <a:xfrm flipV="1">
            <a:off x="4028822" y="2681578"/>
            <a:ext cx="646741" cy="95399"/>
          </a:xfrm>
          <a:prstGeom prst="bentConnector3">
            <a:avLst>
              <a:gd name="adj1" fmla="val 50000"/>
            </a:avLst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 стрелкой 1065"/>
          <p:cNvCxnSpPr/>
          <p:nvPr/>
        </p:nvCxnSpPr>
        <p:spPr>
          <a:xfrm>
            <a:off x="5863308" y="2638902"/>
            <a:ext cx="395426" cy="0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Соединительная линия уступом 1067"/>
          <p:cNvCxnSpPr>
            <a:stCxn id="24" idx="2"/>
            <a:endCxn id="23" idx="0"/>
          </p:cNvCxnSpPr>
          <p:nvPr/>
        </p:nvCxnSpPr>
        <p:spPr>
          <a:xfrm rot="5400000">
            <a:off x="6784510" y="1835932"/>
            <a:ext cx="488033" cy="506935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 стрелкой 1071"/>
          <p:cNvCxnSpPr/>
          <p:nvPr/>
        </p:nvCxnSpPr>
        <p:spPr>
          <a:xfrm flipH="1">
            <a:off x="9434633" y="1870079"/>
            <a:ext cx="1" cy="413623"/>
          </a:xfrm>
          <a:prstGeom prst="straightConnector1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Соединительная линия уступом 1077"/>
          <p:cNvCxnSpPr>
            <a:endCxn id="24" idx="2"/>
          </p:cNvCxnSpPr>
          <p:nvPr/>
        </p:nvCxnSpPr>
        <p:spPr>
          <a:xfrm rot="10800000">
            <a:off x="7281993" y="1845384"/>
            <a:ext cx="2152640" cy="200317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Соединительная линия уступом 1079"/>
          <p:cNvCxnSpPr/>
          <p:nvPr/>
        </p:nvCxnSpPr>
        <p:spPr>
          <a:xfrm rot="10800000" flipV="1">
            <a:off x="6775058" y="2038317"/>
            <a:ext cx="2659574" cy="127454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1" name="Стрелка вниз 1080"/>
          <p:cNvSpPr/>
          <p:nvPr/>
        </p:nvSpPr>
        <p:spPr>
          <a:xfrm rot="16200000">
            <a:off x="5889706" y="6470837"/>
            <a:ext cx="414838" cy="253547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8" name="Стрелка вниз 187"/>
          <p:cNvSpPr/>
          <p:nvPr/>
        </p:nvSpPr>
        <p:spPr>
          <a:xfrm rot="16200000">
            <a:off x="8426540" y="6471309"/>
            <a:ext cx="414838" cy="253547"/>
          </a:xfrm>
          <a:prstGeom prst="downArrow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20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7D513B8-5053-B3EF-A7E7-0AE7E6976130}"/>
              </a:ext>
            </a:extLst>
          </p:cNvPr>
          <p:cNvSpPr/>
          <p:nvPr/>
        </p:nvSpPr>
        <p:spPr>
          <a:xfrm>
            <a:off x="-28717" y="0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094A390-44C5-D9BC-C2A8-154CC3100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4" name="Рисунок 2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CDA0782-5DAB-3D3E-8D01-FF6B5F000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5" name="Google Shape;568;p2">
            <a:extLst>
              <a:ext uri="{FF2B5EF4-FFF2-40B4-BE49-F238E27FC236}">
                <a16:creationId xmlns:a16="http://schemas.microsoft.com/office/drawing/2014/main" id="{30AD4B34-15DA-AB2F-58FE-824C0A14E10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9C18B8C-0745-BB45-A724-2C6CC568116B}"/>
              </a:ext>
            </a:extLst>
          </p:cNvPr>
          <p:cNvSpPr txBox="1">
            <a:spLocks/>
          </p:cNvSpPr>
          <p:nvPr/>
        </p:nvSpPr>
        <p:spPr>
          <a:xfrm>
            <a:off x="1649471" y="39517"/>
            <a:ext cx="9134161" cy="5858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ЧЕЛОВЕКОЦЕНТРИЧНАЯ МОДЕЛЬ ЗДРАВООХРАНЕНИЯ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7B223CB-4F25-2634-9090-0A81586AE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/>
          <a:stretch/>
        </p:blipFill>
        <p:spPr>
          <a:xfrm>
            <a:off x="3670066" y="738879"/>
            <a:ext cx="5018759" cy="5034972"/>
          </a:xfrm>
          <a:custGeom>
            <a:avLst/>
            <a:gdLst>
              <a:gd name="connsiteX0" fmla="*/ 2518069 w 5018759"/>
              <a:gd name="connsiteY0" fmla="*/ 493687 h 5034972"/>
              <a:gd name="connsiteX1" fmla="*/ 391114 w 5018759"/>
              <a:gd name="connsiteY1" fmla="*/ 2620642 h 5034972"/>
              <a:gd name="connsiteX2" fmla="*/ 2518069 w 5018759"/>
              <a:gd name="connsiteY2" fmla="*/ 4747597 h 5034972"/>
              <a:gd name="connsiteX3" fmla="*/ 4645024 w 5018759"/>
              <a:gd name="connsiteY3" fmla="*/ 2620642 h 5034972"/>
              <a:gd name="connsiteX4" fmla="*/ 2518069 w 5018759"/>
              <a:gd name="connsiteY4" fmla="*/ 493687 h 5034972"/>
              <a:gd name="connsiteX5" fmla="*/ 0 w 5018759"/>
              <a:gd name="connsiteY5" fmla="*/ 0 h 5034972"/>
              <a:gd name="connsiteX6" fmla="*/ 5018759 w 5018759"/>
              <a:gd name="connsiteY6" fmla="*/ 0 h 5034972"/>
              <a:gd name="connsiteX7" fmla="*/ 5018759 w 5018759"/>
              <a:gd name="connsiteY7" fmla="*/ 5034972 h 5034972"/>
              <a:gd name="connsiteX8" fmla="*/ 0 w 5018759"/>
              <a:gd name="connsiteY8" fmla="*/ 5034972 h 503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8759" h="5034972">
                <a:moveTo>
                  <a:pt x="2518069" y="493687"/>
                </a:moveTo>
                <a:cubicBezTo>
                  <a:pt x="1343384" y="493687"/>
                  <a:pt x="391114" y="1445957"/>
                  <a:pt x="391114" y="2620642"/>
                </a:cubicBezTo>
                <a:cubicBezTo>
                  <a:pt x="391114" y="3795327"/>
                  <a:pt x="1343384" y="4747597"/>
                  <a:pt x="2518069" y="4747597"/>
                </a:cubicBezTo>
                <a:cubicBezTo>
                  <a:pt x="3692754" y="4747597"/>
                  <a:pt x="4645024" y="3795327"/>
                  <a:pt x="4645024" y="2620642"/>
                </a:cubicBezTo>
                <a:cubicBezTo>
                  <a:pt x="4645024" y="1445957"/>
                  <a:pt x="3692754" y="493687"/>
                  <a:pt x="2518069" y="493687"/>
                </a:cubicBezTo>
                <a:close/>
                <a:moveTo>
                  <a:pt x="0" y="0"/>
                </a:moveTo>
                <a:lnTo>
                  <a:pt x="5018759" y="0"/>
                </a:lnTo>
                <a:lnTo>
                  <a:pt x="5018759" y="5034972"/>
                </a:lnTo>
                <a:lnTo>
                  <a:pt x="0" y="5034972"/>
                </a:lnTo>
                <a:close/>
              </a:path>
            </a:pathLst>
          </a:cu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78DB7AC-6008-9967-69BA-00FEE04D3B38}"/>
              </a:ext>
            </a:extLst>
          </p:cNvPr>
          <p:cNvSpPr/>
          <p:nvPr/>
        </p:nvSpPr>
        <p:spPr>
          <a:xfrm>
            <a:off x="1758315" y="3038926"/>
            <a:ext cx="156805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Вакцинация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FBB934-DE9A-456F-F807-D185AA4776F9}"/>
              </a:ext>
            </a:extLst>
          </p:cNvPr>
          <p:cNvSpPr/>
          <p:nvPr/>
        </p:nvSpPr>
        <p:spPr>
          <a:xfrm>
            <a:off x="1101515" y="1848676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Первичная медико-</a:t>
            </a:r>
          </a:p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санитарная помощь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275A7A2-F849-2C7D-8A95-02AE16F108D0}"/>
              </a:ext>
            </a:extLst>
          </p:cNvPr>
          <p:cNvSpPr/>
          <p:nvPr/>
        </p:nvSpPr>
        <p:spPr>
          <a:xfrm>
            <a:off x="1447173" y="664077"/>
            <a:ext cx="288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Стационарная помощь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698F00E-4C57-1EC2-9B44-B73830E34140}"/>
              </a:ext>
            </a:extLst>
          </p:cNvPr>
          <p:cNvSpPr/>
          <p:nvPr/>
        </p:nvSpPr>
        <p:spPr>
          <a:xfrm>
            <a:off x="4267560" y="500564"/>
            <a:ext cx="342170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помощь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C418F7F-D1F6-A49A-5955-DCEAF46FF8DE}"/>
              </a:ext>
            </a:extLst>
          </p:cNvPr>
          <p:cNvSpPr/>
          <p:nvPr/>
        </p:nvSpPr>
        <p:spPr>
          <a:xfrm>
            <a:off x="7620169" y="848743"/>
            <a:ext cx="4081567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Стационарозамещающая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помощь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59B53F8-ED11-45E8-245A-59E1A702C42B}"/>
              </a:ext>
            </a:extLst>
          </p:cNvPr>
          <p:cNvSpPr/>
          <p:nvPr/>
        </p:nvSpPr>
        <p:spPr>
          <a:xfrm>
            <a:off x="8804462" y="1710855"/>
            <a:ext cx="3142994" cy="937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Реабилитационная 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физиотерапевтическая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00DB81-336E-C37A-56E4-5767AA5FFB22}"/>
              </a:ext>
            </a:extLst>
          </p:cNvPr>
          <p:cNvSpPr/>
          <p:nvPr/>
        </p:nvSpPr>
        <p:spPr>
          <a:xfrm>
            <a:off x="8581186" y="3422749"/>
            <a:ext cx="2693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Экстренная, </a:t>
            </a:r>
          </a:p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неотложная </a:t>
            </a:r>
          </a:p>
          <a:p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помощь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D241141-DC61-6A60-C410-B77B1DF9DCBB}"/>
              </a:ext>
            </a:extLst>
          </p:cNvPr>
          <p:cNvSpPr/>
          <p:nvPr/>
        </p:nvSpPr>
        <p:spPr>
          <a:xfrm>
            <a:off x="7793789" y="5011208"/>
            <a:ext cx="308251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ky-KG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ьготное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лекарственное 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граждан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F228C63-36D4-3A17-4F8C-7CF0213F6FF3}"/>
              </a:ext>
            </a:extLst>
          </p:cNvPr>
          <p:cNvSpPr/>
          <p:nvPr/>
        </p:nvSpPr>
        <p:spPr>
          <a:xfrm>
            <a:off x="1243670" y="4406066"/>
            <a:ext cx="2833211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Паллиативная помощь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1221B5E-36C2-CF0A-2D8D-8191825AEA86}"/>
              </a:ext>
            </a:extLst>
          </p:cNvPr>
          <p:cNvSpPr/>
          <p:nvPr/>
        </p:nvSpPr>
        <p:spPr>
          <a:xfrm>
            <a:off x="1664879" y="5189590"/>
            <a:ext cx="244490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Онкологическая </a:t>
            </a:r>
          </a:p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гематологическая</a:t>
            </a:r>
          </a:p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BBEB47-158C-3F9F-D14F-8B27DF9F8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t="14412" r="9188" b="8827"/>
          <a:stretch/>
        </p:blipFill>
        <p:spPr>
          <a:xfrm>
            <a:off x="4241050" y="1400036"/>
            <a:ext cx="3872716" cy="38649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9FBB5B0-35BC-F722-7046-784F504666D9}"/>
              </a:ext>
            </a:extLst>
          </p:cNvPr>
          <p:cNvSpPr/>
          <p:nvPr/>
        </p:nvSpPr>
        <p:spPr>
          <a:xfrm>
            <a:off x="4484475" y="5883715"/>
            <a:ext cx="3174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Психиатрическая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5234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07CD15-E23B-1540-13F4-0C8AC5109680}"/>
              </a:ext>
            </a:extLst>
          </p:cNvPr>
          <p:cNvSpPr/>
          <p:nvPr/>
        </p:nvSpPr>
        <p:spPr>
          <a:xfrm>
            <a:off x="0" y="-1984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F2268D-2485-299B-58B9-97DB35EEDA5F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081C20-894F-4CF0-55D2-368FF21F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18F8FF3-1114-3398-2D35-8D88B437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4" name="Google Shape;568;p2">
            <a:extLst>
              <a:ext uri="{FF2B5EF4-FFF2-40B4-BE49-F238E27FC236}">
                <a16:creationId xmlns:a16="http://schemas.microsoft.com/office/drawing/2014/main" id="{7B82538E-2AB2-023F-8876-9046B5BE52F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722185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90;p13">
            <a:extLst>
              <a:ext uri="{FF2B5EF4-FFF2-40B4-BE49-F238E27FC236}">
                <a16:creationId xmlns:a16="http://schemas.microsoft.com/office/drawing/2014/main" id="{6E897AE3-9F3C-F29F-21EC-BA1492E146FC}"/>
              </a:ext>
            </a:extLst>
          </p:cNvPr>
          <p:cNvSpPr txBox="1"/>
          <p:nvPr/>
        </p:nvSpPr>
        <p:spPr>
          <a:xfrm>
            <a:off x="118001" y="255042"/>
            <a:ext cx="5383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РОЖДАЕМОСТЬ, СМЕРТНОСТЬ, ЕСТЕСТВЕННЫЙ ПРИРОСТ (1000 НАСЕЛЕНИЯ), КЫРГЫЗСКАЯ РЕСПУБЛИКА 2016-2023 гг.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AEBEA7-A6D2-750F-EE9D-003B7A683FED}"/>
              </a:ext>
            </a:extLst>
          </p:cNvPr>
          <p:cNvSpPr/>
          <p:nvPr/>
        </p:nvSpPr>
        <p:spPr>
          <a:xfrm>
            <a:off x="6597937" y="255002"/>
            <a:ext cx="4650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ОЖИДАЕМАЯ ПРОДОЛЖИТЕЛЬНОСТЬ ЖИЗНИ, КЫРГЫЗСКАЯ РЕСПУБЛИКА, 2013-2023 ГГ.</a:t>
            </a:r>
          </a:p>
        </p:txBody>
      </p:sp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CEB1FE4E-A8B2-62E0-5590-19658C651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254810"/>
              </p:ext>
            </p:extLst>
          </p:nvPr>
        </p:nvGraphicFramePr>
        <p:xfrm>
          <a:off x="514599" y="1334153"/>
          <a:ext cx="5383030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194B5AF-4B7B-2835-04FD-EDA71F9E40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0415840"/>
              </p:ext>
            </p:extLst>
          </p:nvPr>
        </p:nvGraphicFramePr>
        <p:xfrm>
          <a:off x="6208321" y="1334153"/>
          <a:ext cx="5672987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Рисунок 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AED759B-164D-E54E-AADA-59EAC6A11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32FEE2-4B0A-CBCA-B04C-A03E96A47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CCF9302-68B9-7A41-33AE-B3BFD6BA820D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BE58E82-681E-CCC0-811A-775E5BBEBC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EFC81DB-86A8-1B53-2BA6-180DB5E3055A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CCFCC52-671C-138F-AAE2-948A516B7A8C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45A7B98-F8B4-EA9C-6734-80BCAD3A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614B9429-60BF-E4FF-A7D5-E606C653F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AC9A84-690A-DDB3-D48B-DC0EE4458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634137-E2C6-AB2A-D01A-707FAB4B1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F825D6-798A-C10E-E26D-90A9048CBFA4}"/>
              </a:ext>
            </a:extLst>
          </p:cNvPr>
          <p:cNvSpPr txBox="1"/>
          <p:nvPr/>
        </p:nvSpPr>
        <p:spPr>
          <a:xfrm>
            <a:off x="6079761" y="180863"/>
            <a:ext cx="5029488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Причины смертности в КР за 2023 год</a:t>
            </a:r>
          </a:p>
        </p:txBody>
      </p:sp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D8F85950-6EF6-F56D-591B-7EC71AEA0D7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6F19D30-A075-19CA-D799-F3C7C1ABB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984749"/>
              </p:ext>
            </p:extLst>
          </p:nvPr>
        </p:nvGraphicFramePr>
        <p:xfrm>
          <a:off x="741421" y="657374"/>
          <a:ext cx="11264629" cy="599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5653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2ED66F7-35F6-0549-AF7F-A4F263FDE686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40A9E69-9A3B-EF69-D185-9218513CE1F1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EE6A14-7832-07B0-18D1-7305569DC9F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B4FBEF8-BC27-9D82-C5ED-7EEC3D0CC008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A9AD8AB-4861-FA4D-AFB7-6EEAC86AB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CF07B3-303C-A07A-697D-D2279D296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4" name="Рисунок 2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FF10352-24C7-5FC7-35E6-F774B2080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92E168F-7CFE-CF5D-63B2-1D9859DCE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3" name="Google Shape;568;p2">
            <a:extLst>
              <a:ext uri="{FF2B5EF4-FFF2-40B4-BE49-F238E27FC236}">
                <a16:creationId xmlns:a16="http://schemas.microsoft.com/office/drawing/2014/main" id="{D1BAC758-089B-ACB9-984B-AA29A39871A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D01D9BE5-42F2-0BA7-32B3-2BC55D31A1E6}"/>
              </a:ext>
            </a:extLst>
          </p:cNvPr>
          <p:cNvSpPr txBox="1">
            <a:spLocks/>
          </p:cNvSpPr>
          <p:nvPr/>
        </p:nvSpPr>
        <p:spPr>
          <a:xfrm>
            <a:off x="1905045" y="68079"/>
            <a:ext cx="9201327" cy="101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Ключевые факторы риска НИЗ в Кыргызстане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</a:endParaRP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6DDEE2CF-05FE-EA77-360B-26A11C14CF28}"/>
              </a:ext>
            </a:extLst>
          </p:cNvPr>
          <p:cNvSpPr/>
          <p:nvPr/>
        </p:nvSpPr>
        <p:spPr>
          <a:xfrm>
            <a:off x="383216" y="2409607"/>
            <a:ext cx="11792545" cy="3844104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/>
          </a:solidFill>
          <a:ln w="107950">
            <a:noFill/>
          </a:ln>
          <a:effectLst>
            <a:outerShdw blurRad="635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DC525603-EB87-400F-6C19-AB6FAF8B9216}"/>
              </a:ext>
            </a:extLst>
          </p:cNvPr>
          <p:cNvSpPr/>
          <p:nvPr/>
        </p:nvSpPr>
        <p:spPr>
          <a:xfrm rot="5400000">
            <a:off x="9694722" y="3004311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5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E537E5D-91B9-4988-12AC-CA1401207FD7}"/>
              </a:ext>
            </a:extLst>
          </p:cNvPr>
          <p:cNvSpPr/>
          <p:nvPr/>
        </p:nvSpPr>
        <p:spPr>
          <a:xfrm>
            <a:off x="8612267" y="4259516"/>
            <a:ext cx="2326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потребления соли превышает рекомендуемую норму ВОЗ в 3.5 раза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A6E0163-7D98-5698-9AF9-DC3EC23FF393}"/>
              </a:ext>
            </a:extLst>
          </p:cNvPr>
          <p:cNvSpPr/>
          <p:nvPr/>
        </p:nvSpPr>
        <p:spPr>
          <a:xfrm>
            <a:off x="8596131" y="2956157"/>
            <a:ext cx="195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соли: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FDFB62C-0A6C-C45E-FC07-D7FB7C88DCC6}"/>
              </a:ext>
            </a:extLst>
          </p:cNvPr>
          <p:cNvSpPr/>
          <p:nvPr/>
        </p:nvSpPr>
        <p:spPr>
          <a:xfrm rot="16200000">
            <a:off x="9893209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4</a:t>
            </a: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5F311DA7-3378-7812-2E4B-8E31E4AF8274}"/>
              </a:ext>
            </a:extLst>
          </p:cNvPr>
          <p:cNvSpPr/>
          <p:nvPr/>
        </p:nvSpPr>
        <p:spPr>
          <a:xfrm rot="5400000">
            <a:off x="7178604" y="2984955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4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E86AA2C-AC7C-E358-F717-8E89B178F890}"/>
              </a:ext>
            </a:extLst>
          </p:cNvPr>
          <p:cNvSpPr/>
          <p:nvPr/>
        </p:nvSpPr>
        <p:spPr>
          <a:xfrm>
            <a:off x="5766225" y="4243032"/>
            <a:ext cx="26066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48.2% мужчин курят, а каждый пятый мужчина злоупотребляет алкоголем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D715463-F96A-02CD-9056-B84146BDE507}"/>
              </a:ext>
            </a:extLst>
          </p:cNvPr>
          <p:cNvSpPr/>
          <p:nvPr/>
        </p:nvSpPr>
        <p:spPr>
          <a:xfrm>
            <a:off x="6006313" y="3019026"/>
            <a:ext cx="2034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Табакокурение и злоупотребление алкоголем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9B9892E-2AB5-21B1-35B5-C9D0C43C2055}"/>
              </a:ext>
            </a:extLst>
          </p:cNvPr>
          <p:cNvSpPr/>
          <p:nvPr/>
        </p:nvSpPr>
        <p:spPr>
          <a:xfrm rot="16200000">
            <a:off x="7378734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3</a:t>
            </a: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700F3054-9C38-5F1D-1D56-6E055F7AFFF7}"/>
              </a:ext>
            </a:extLst>
          </p:cNvPr>
          <p:cNvSpPr/>
          <p:nvPr/>
        </p:nvSpPr>
        <p:spPr>
          <a:xfrm rot="5400000">
            <a:off x="4487299" y="2930132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2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ED1460E-618E-BBD2-DB91-576D528BC794}"/>
              </a:ext>
            </a:extLst>
          </p:cNvPr>
          <p:cNvSpPr/>
          <p:nvPr/>
        </p:nvSpPr>
        <p:spPr>
          <a:xfrm>
            <a:off x="2887800" y="3643963"/>
            <a:ext cx="24559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половины взрослого населения Кыргызстана страдают избыточной массой тела или ожирением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5E6B04E-86AE-A8D0-19A3-61F44142D9EC}"/>
              </a:ext>
            </a:extLst>
          </p:cNvPr>
          <p:cNvSpPr/>
          <p:nvPr/>
        </p:nvSpPr>
        <p:spPr>
          <a:xfrm>
            <a:off x="3176866" y="3052965"/>
            <a:ext cx="1981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Ожирение: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C97D39C-161B-BEBA-955F-C82C61A34BC6}"/>
              </a:ext>
            </a:extLst>
          </p:cNvPr>
          <p:cNvSpPr/>
          <p:nvPr/>
        </p:nvSpPr>
        <p:spPr>
          <a:xfrm rot="16200000">
            <a:off x="4642406" y="3263402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2</a:t>
            </a: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F2505A2A-BD7B-F342-8DF6-415A1C17F26A}"/>
              </a:ext>
            </a:extLst>
          </p:cNvPr>
          <p:cNvSpPr/>
          <p:nvPr/>
        </p:nvSpPr>
        <p:spPr>
          <a:xfrm rot="5400000">
            <a:off x="1531279" y="2958334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1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9DEA549-89F9-B5BE-2D95-805C030CA4F2}"/>
              </a:ext>
            </a:extLst>
          </p:cNvPr>
          <p:cNvSpPr/>
          <p:nvPr/>
        </p:nvSpPr>
        <p:spPr>
          <a:xfrm>
            <a:off x="333472" y="4243032"/>
            <a:ext cx="2290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43% взрослого населения 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(25-64 лет) страдают артериальной гипертензией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76A9CE4-183E-716E-9889-08C5769FF7B6}"/>
              </a:ext>
            </a:extLst>
          </p:cNvPr>
          <p:cNvSpPr/>
          <p:nvPr/>
        </p:nvSpPr>
        <p:spPr>
          <a:xfrm>
            <a:off x="323804" y="2998060"/>
            <a:ext cx="209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Гипертония: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13E3B0E-C9C2-3E6A-24A5-336398492BB3}"/>
              </a:ext>
            </a:extLst>
          </p:cNvPr>
          <p:cNvSpPr/>
          <p:nvPr/>
        </p:nvSpPr>
        <p:spPr>
          <a:xfrm rot="16200000">
            <a:off x="1722221" y="3221915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C0A074-4C88-19FC-5F71-FD4AC7F87D6D}"/>
              </a:ext>
            </a:extLst>
          </p:cNvPr>
          <p:cNvSpPr txBox="1"/>
          <p:nvPr/>
        </p:nvSpPr>
        <p:spPr>
          <a:xfrm>
            <a:off x="258062" y="1254858"/>
            <a:ext cx="11496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факторы риска, влияющие на смертность от НИЗ: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1BE4661-DEAE-CAB9-DA0F-5C0E936A4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1" y="1672987"/>
            <a:ext cx="1215534" cy="121553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2FAB472-1261-DCEF-6D10-665C6B39E0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44" y="1710171"/>
            <a:ext cx="1151906" cy="11519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C238EA0-F1C4-6A50-151F-8FA86B233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49" y="1585756"/>
            <a:ext cx="1079351" cy="10793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46B7332-9C61-C94C-88E6-F81E8284D4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98" y="1836184"/>
            <a:ext cx="992589" cy="9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C548FC1-D5FC-E9D6-BF5E-377F4CBC7E7B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FA66C1B-009F-2C8E-6FF6-41548BF13180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6E21430-4D94-02D4-4550-925D132A5DE7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FB761AD-42AC-FD64-5729-4E2CA92AE0BD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BDA28D3-A7B9-9599-9F02-702F2EBEB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199DF742-2DB5-9D6F-76E3-BE9D0FAB0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8" name="Рисунок 2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C5E7BD-80C0-B954-A631-9FCE457EE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9" name="Рисунок 2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CC27A2-CB61-C7E8-D063-203019539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0" name="Google Shape;568;p2">
            <a:extLst>
              <a:ext uri="{FF2B5EF4-FFF2-40B4-BE49-F238E27FC236}">
                <a16:creationId xmlns:a16="http://schemas.microsoft.com/office/drawing/2014/main" id="{C6208CE7-44B6-9891-A2ED-14C73120D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DBFB5D8-059E-0B2F-E41E-4B82CD95206B}"/>
              </a:ext>
            </a:extLst>
          </p:cNvPr>
          <p:cNvSpPr/>
          <p:nvPr/>
        </p:nvSpPr>
        <p:spPr>
          <a:xfrm>
            <a:off x="6255613" y="419663"/>
            <a:ext cx="4853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КЫРГЫЗСТАН: </a:t>
            </a:r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ВЫВОДЫ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DA1108A-FBA4-6978-5E4C-C47D77F71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/>
          <a:stretch/>
        </p:blipFill>
        <p:spPr>
          <a:xfrm>
            <a:off x="1402202" y="801346"/>
            <a:ext cx="9905343" cy="5822878"/>
          </a:xfrm>
          <a:custGeom>
            <a:avLst/>
            <a:gdLst>
              <a:gd name="connsiteX0" fmla="*/ 828800 w 9692568"/>
              <a:gd name="connsiteY0" fmla="*/ 3373232 h 5822878"/>
              <a:gd name="connsiteX1" fmla="*/ 828800 w 9692568"/>
              <a:gd name="connsiteY1" fmla="*/ 5472743 h 5822878"/>
              <a:gd name="connsiteX2" fmla="*/ 5406816 w 9692568"/>
              <a:gd name="connsiteY2" fmla="*/ 5472743 h 5822878"/>
              <a:gd name="connsiteX3" fmla="*/ 5406816 w 9692568"/>
              <a:gd name="connsiteY3" fmla="*/ 3373232 h 5822878"/>
              <a:gd name="connsiteX4" fmla="*/ 0 w 9692568"/>
              <a:gd name="connsiteY4" fmla="*/ 0 h 5822878"/>
              <a:gd name="connsiteX5" fmla="*/ 9692568 w 9692568"/>
              <a:gd name="connsiteY5" fmla="*/ 0 h 5822878"/>
              <a:gd name="connsiteX6" fmla="*/ 9692568 w 9692568"/>
              <a:gd name="connsiteY6" fmla="*/ 395416 h 5822878"/>
              <a:gd name="connsiteX7" fmla="*/ 4970022 w 9692568"/>
              <a:gd name="connsiteY7" fmla="*/ 395416 h 5822878"/>
              <a:gd name="connsiteX8" fmla="*/ 4970022 w 9692568"/>
              <a:gd name="connsiteY8" fmla="*/ 2202336 h 5822878"/>
              <a:gd name="connsiteX9" fmla="*/ 9692568 w 9692568"/>
              <a:gd name="connsiteY9" fmla="*/ 2202336 h 5822878"/>
              <a:gd name="connsiteX10" fmla="*/ 9692568 w 9692568"/>
              <a:gd name="connsiteY10" fmla="*/ 5822878 h 5822878"/>
              <a:gd name="connsiteX11" fmla="*/ 0 w 9692568"/>
              <a:gd name="connsiteY11" fmla="*/ 5822878 h 582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2568" h="5822878">
                <a:moveTo>
                  <a:pt x="828800" y="3373232"/>
                </a:moveTo>
                <a:lnTo>
                  <a:pt x="828800" y="5472743"/>
                </a:lnTo>
                <a:lnTo>
                  <a:pt x="5406816" y="5472743"/>
                </a:lnTo>
                <a:lnTo>
                  <a:pt x="5406816" y="3373232"/>
                </a:lnTo>
                <a:close/>
                <a:moveTo>
                  <a:pt x="0" y="0"/>
                </a:moveTo>
                <a:lnTo>
                  <a:pt x="9692568" y="0"/>
                </a:lnTo>
                <a:lnTo>
                  <a:pt x="9692568" y="395416"/>
                </a:lnTo>
                <a:lnTo>
                  <a:pt x="4970022" y="395416"/>
                </a:lnTo>
                <a:lnTo>
                  <a:pt x="4970022" y="2202336"/>
                </a:lnTo>
                <a:lnTo>
                  <a:pt x="9692568" y="2202336"/>
                </a:lnTo>
                <a:lnTo>
                  <a:pt x="9692568" y="5822878"/>
                </a:lnTo>
                <a:lnTo>
                  <a:pt x="0" y="5822878"/>
                </a:lnTo>
                <a:close/>
              </a:path>
            </a:pathLst>
          </a:cu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B9ED335-BFCF-F7C1-9EFF-620BB5D4150E}"/>
              </a:ext>
            </a:extLst>
          </p:cNvPr>
          <p:cNvSpPr/>
          <p:nvPr/>
        </p:nvSpPr>
        <p:spPr>
          <a:xfrm>
            <a:off x="6486893" y="1138020"/>
            <a:ext cx="4820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2021г. Общее бремя четырех основных групп НИЗ для экономики Кыргызстана составила 29,8 млрд сомов, что эквивалентно 4,8 валового внутреннего продукта (ВВП) за этот год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Скругленный прямоугольник 8">
            <a:extLst>
              <a:ext uri="{FF2B5EF4-FFF2-40B4-BE49-F238E27FC236}">
                <a16:creationId xmlns:a16="http://schemas.microsoft.com/office/drawing/2014/main" id="{632D9505-FFC4-CD49-19B5-708DB67E5F27}"/>
              </a:ext>
            </a:extLst>
          </p:cNvPr>
          <p:cNvSpPr/>
          <p:nvPr/>
        </p:nvSpPr>
        <p:spPr>
          <a:xfrm>
            <a:off x="2819267" y="2857120"/>
            <a:ext cx="1171137" cy="409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A232DFB-AE85-46D8-1817-69B2452CD3DB}"/>
              </a:ext>
            </a:extLst>
          </p:cNvPr>
          <p:cNvSpPr/>
          <p:nvPr/>
        </p:nvSpPr>
        <p:spPr>
          <a:xfrm>
            <a:off x="2607243" y="2751438"/>
            <a:ext cx="1595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29,8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млрд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сом</a:t>
            </a:r>
            <a:r>
              <a:rPr lang="ru-RU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ов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(в 2021 году)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Скругленный прямоугольник 10">
            <a:extLst>
              <a:ext uri="{FF2B5EF4-FFF2-40B4-BE49-F238E27FC236}">
                <a16:creationId xmlns:a16="http://schemas.microsoft.com/office/drawing/2014/main" id="{D5CC0665-C950-CD30-14DE-0410C93A1292}"/>
              </a:ext>
            </a:extLst>
          </p:cNvPr>
          <p:cNvSpPr/>
          <p:nvPr/>
        </p:nvSpPr>
        <p:spPr>
          <a:xfrm>
            <a:off x="4858620" y="2941341"/>
            <a:ext cx="1237380" cy="4222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DAAFD29-7DE2-5ECD-569C-840F33C68346}"/>
              </a:ext>
            </a:extLst>
          </p:cNvPr>
          <p:cNvSpPr/>
          <p:nvPr/>
        </p:nvSpPr>
        <p:spPr>
          <a:xfrm>
            <a:off x="4902664" y="2967335"/>
            <a:ext cx="1209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От ВВП </a:t>
            </a:r>
          </a:p>
          <a:p>
            <a:pPr algn="ctr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(в 2021году)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415859A-48CF-5541-7566-9D825A76A9CC}"/>
              </a:ext>
            </a:extLst>
          </p:cNvPr>
          <p:cNvSpPr/>
          <p:nvPr/>
        </p:nvSpPr>
        <p:spPr>
          <a:xfrm>
            <a:off x="1224373" y="4063764"/>
            <a:ext cx="5504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Прямые затраты (медицинские расходы),связанные с четырьмя основными НИЗ, составили 7,9 млрд сомов. Дополнительные косвенные расходы, связанные с отсутствием на работе,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презентеизмом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и преждевременной смертностью, связанной с ССЗ и диабетом, были почти в три раза выше-21,9 млрд сомов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5FD756-4EC0-E6D3-1EF7-0653A55C6C98}"/>
              </a:ext>
            </a:extLst>
          </p:cNvPr>
          <p:cNvSpPr/>
          <p:nvPr/>
        </p:nvSpPr>
        <p:spPr>
          <a:xfrm>
            <a:off x="7186731" y="4360449"/>
            <a:ext cx="4042137" cy="409692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6D725A5-9054-548B-A11D-6FEF7CA34723}"/>
              </a:ext>
            </a:extLst>
          </p:cNvPr>
          <p:cNvSpPr/>
          <p:nvPr/>
        </p:nvSpPr>
        <p:spPr>
          <a:xfrm>
            <a:off x="7619867" y="4360449"/>
            <a:ext cx="3609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Прямые и Косвенные затраты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1DAC117-8CDC-9AA6-8935-57BDEB427C29}"/>
              </a:ext>
            </a:extLst>
          </p:cNvPr>
          <p:cNvSpPr/>
          <p:nvPr/>
        </p:nvSpPr>
        <p:spPr>
          <a:xfrm>
            <a:off x="2590608" y="1310501"/>
            <a:ext cx="2052798" cy="376176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1F591E8-C57E-51D2-26C4-B6402E54C08A}"/>
              </a:ext>
            </a:extLst>
          </p:cNvPr>
          <p:cNvSpPr/>
          <p:nvPr/>
        </p:nvSpPr>
        <p:spPr>
          <a:xfrm>
            <a:off x="1788888" y="1260126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Бремя НИЗ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Скругленный прямоугольник 20">
            <a:extLst>
              <a:ext uri="{FF2B5EF4-FFF2-40B4-BE49-F238E27FC236}">
                <a16:creationId xmlns:a16="http://schemas.microsoft.com/office/drawing/2014/main" id="{AB9146E5-2018-1475-58D1-A318BD57B724}"/>
              </a:ext>
            </a:extLst>
          </p:cNvPr>
          <p:cNvSpPr/>
          <p:nvPr/>
        </p:nvSpPr>
        <p:spPr>
          <a:xfrm>
            <a:off x="7577035" y="5644757"/>
            <a:ext cx="676656" cy="29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6DEC1337-3605-805B-44B6-137855D7087A}"/>
              </a:ext>
            </a:extLst>
          </p:cNvPr>
          <p:cNvSpPr/>
          <p:nvPr/>
        </p:nvSpPr>
        <p:spPr>
          <a:xfrm>
            <a:off x="7490956" y="5604885"/>
            <a:ext cx="1145137" cy="345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млрд сом</a:t>
            </a: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(в 2021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Скругленный прямоугольник 21">
            <a:extLst>
              <a:ext uri="{FF2B5EF4-FFF2-40B4-BE49-F238E27FC236}">
                <a16:creationId xmlns:a16="http://schemas.microsoft.com/office/drawing/2014/main" id="{E7635410-325B-A5D4-31E5-BC0A53853E76}"/>
              </a:ext>
            </a:extLst>
          </p:cNvPr>
          <p:cNvSpPr/>
          <p:nvPr/>
        </p:nvSpPr>
        <p:spPr>
          <a:xfrm>
            <a:off x="9444237" y="5645951"/>
            <a:ext cx="763830" cy="298704"/>
          </a:xfrm>
          <a:prstGeom prst="roundRect">
            <a:avLst>
              <a:gd name="adj" fmla="val 389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265ACB6-C2A4-5421-283F-C4D04D1D4E51}"/>
              </a:ext>
            </a:extLst>
          </p:cNvPr>
          <p:cNvSpPr/>
          <p:nvPr/>
        </p:nvSpPr>
        <p:spPr>
          <a:xfrm>
            <a:off x="9421233" y="5644757"/>
            <a:ext cx="809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млрд сом</a:t>
            </a: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(в2021 году)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1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EB4CF17-FB28-C096-AFAF-F7D79A91223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C7A30CB-1326-5AF1-62FB-DCBD2F38C41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A85EBD2-2F4B-FEF8-E91A-DF36EBBBBE8E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542BF74-1E56-DB45-59D2-428E7740E33E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0D84D1FC-FD85-4ED4-EBF6-2B3A9CFC8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B491E7D8-07C4-D639-7291-494457073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63E8502-AEF9-B9B4-C3DE-83B8BBB371CB}"/>
              </a:ext>
            </a:extLst>
          </p:cNvPr>
          <p:cNvSpPr/>
          <p:nvPr/>
        </p:nvSpPr>
        <p:spPr>
          <a:xfrm>
            <a:off x="1363383" y="821026"/>
            <a:ext cx="9668375" cy="5246552"/>
          </a:xfrm>
          <a:prstGeom prst="roundRect">
            <a:avLst>
              <a:gd name="adj" fmla="val 69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647E97C-5B16-6DC8-BEA5-B7F2B423B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57C700F-0629-E227-6C26-6C0B3D27A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4" name="Google Shape;568;p2">
            <a:extLst>
              <a:ext uri="{FF2B5EF4-FFF2-40B4-BE49-F238E27FC236}">
                <a16:creationId xmlns:a16="http://schemas.microsoft.com/office/drawing/2014/main" id="{387F0D3B-9C5C-ED44-66CA-CAFBC92B03F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BCE90F-E356-EC41-A8C4-F5835965B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302" y="771679"/>
            <a:ext cx="10316255" cy="5246552"/>
          </a:xfrm>
          <a:custGeom>
            <a:avLst/>
            <a:gdLst>
              <a:gd name="connsiteX0" fmla="*/ 2016468 w 12196380"/>
              <a:gd name="connsiteY0" fmla="*/ 415541 h 6202730"/>
              <a:gd name="connsiteX1" fmla="*/ 2016468 w 12196380"/>
              <a:gd name="connsiteY1" fmla="*/ 5962098 h 6202730"/>
              <a:gd name="connsiteX2" fmla="*/ 3406116 w 12196380"/>
              <a:gd name="connsiteY2" fmla="*/ 5962098 h 6202730"/>
              <a:gd name="connsiteX3" fmla="*/ 3406116 w 12196380"/>
              <a:gd name="connsiteY3" fmla="*/ 415541 h 6202730"/>
              <a:gd name="connsiteX4" fmla="*/ 0 w 12196380"/>
              <a:gd name="connsiteY4" fmla="*/ 0 h 6202730"/>
              <a:gd name="connsiteX5" fmla="*/ 12196380 w 12196380"/>
              <a:gd name="connsiteY5" fmla="*/ 0 h 6202730"/>
              <a:gd name="connsiteX6" fmla="*/ 12196380 w 12196380"/>
              <a:gd name="connsiteY6" fmla="*/ 6202730 h 6202730"/>
              <a:gd name="connsiteX7" fmla="*/ 0 w 12196380"/>
              <a:gd name="connsiteY7" fmla="*/ 6202730 h 620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6380" h="6202730">
                <a:moveTo>
                  <a:pt x="2016468" y="415541"/>
                </a:moveTo>
                <a:lnTo>
                  <a:pt x="2016468" y="5962098"/>
                </a:lnTo>
                <a:lnTo>
                  <a:pt x="3406116" y="5962098"/>
                </a:lnTo>
                <a:lnTo>
                  <a:pt x="3406116" y="415541"/>
                </a:lnTo>
                <a:close/>
                <a:moveTo>
                  <a:pt x="0" y="0"/>
                </a:moveTo>
                <a:lnTo>
                  <a:pt x="12196380" y="0"/>
                </a:lnTo>
                <a:lnTo>
                  <a:pt x="12196380" y="6202730"/>
                </a:lnTo>
                <a:lnTo>
                  <a:pt x="0" y="6202730"/>
                </a:lnTo>
                <a:close/>
              </a:path>
            </a:pathLst>
          </a:cu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FEE3757-2BCC-DCE8-5BC8-9F2C92DE77A6}"/>
              </a:ext>
            </a:extLst>
          </p:cNvPr>
          <p:cNvSpPr/>
          <p:nvPr/>
        </p:nvSpPr>
        <p:spPr>
          <a:xfrm>
            <a:off x="7895017" y="4250904"/>
            <a:ext cx="469002" cy="460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F912B2-7E57-AF92-7ED7-2A98F0065421}"/>
              </a:ext>
            </a:extLst>
          </p:cNvPr>
          <p:cNvSpPr txBox="1"/>
          <p:nvPr/>
        </p:nvSpPr>
        <p:spPr>
          <a:xfrm>
            <a:off x="9303857" y="5462708"/>
            <a:ext cx="172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Исследования</a:t>
            </a:r>
          </a:p>
          <a:p>
            <a:r>
              <a:rPr lang="ru-RU" dirty="0"/>
              <a:t>ВОЗ</a:t>
            </a: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D8E30E8-9D55-122F-DD96-41825FCB6F49}"/>
              </a:ext>
            </a:extLst>
          </p:cNvPr>
          <p:cNvSpPr/>
          <p:nvPr/>
        </p:nvSpPr>
        <p:spPr>
          <a:xfrm>
            <a:off x="2644346" y="1277536"/>
            <a:ext cx="14086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Мероприятия по снижению потребления соли</a:t>
            </a:r>
            <a:endParaRPr lang="en-US" sz="13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947DA6E-BA49-807A-2309-419EB89E86BD}"/>
              </a:ext>
            </a:extLst>
          </p:cNvPr>
          <p:cNvSpPr/>
          <p:nvPr/>
        </p:nvSpPr>
        <p:spPr>
          <a:xfrm>
            <a:off x="2767915" y="2117945"/>
            <a:ext cx="1219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Мероприятия по борьбе с табаком</a:t>
            </a:r>
            <a:endParaRPr lang="en-US" sz="1300" b="1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9B4FF6F-5C4C-1EFF-E94A-4C8605100C94}"/>
              </a:ext>
            </a:extLst>
          </p:cNvPr>
          <p:cNvSpPr/>
          <p:nvPr/>
        </p:nvSpPr>
        <p:spPr>
          <a:xfrm>
            <a:off x="2710249" y="2975165"/>
            <a:ext cx="134276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Мероприятия по борьбе с алкоголем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DB6288E-9CAA-7524-8751-13F43B103E99}"/>
              </a:ext>
            </a:extLst>
          </p:cNvPr>
          <p:cNvSpPr/>
          <p:nvPr/>
        </p:nvSpPr>
        <p:spPr>
          <a:xfrm>
            <a:off x="2710249" y="3832386"/>
            <a:ext cx="15247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Клинические вмешательства в связи с ССЗ и диабетом</a:t>
            </a:r>
            <a:endParaRPr lang="en-US" sz="13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1D0E3AF-A97D-47DB-744C-59DF0DF310DD}"/>
              </a:ext>
            </a:extLst>
          </p:cNvPr>
          <p:cNvSpPr/>
          <p:nvPr/>
        </p:nvSpPr>
        <p:spPr>
          <a:xfrm>
            <a:off x="2767915" y="4889663"/>
            <a:ext cx="12851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Мероприятия в сфере физической активности</a:t>
            </a:r>
            <a:endParaRPr lang="en-US" sz="1300" b="1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536ADBD-5AFF-7449-1CBE-DB1113D72195}"/>
              </a:ext>
            </a:extLst>
          </p:cNvPr>
          <p:cNvSpPr/>
          <p:nvPr/>
        </p:nvSpPr>
        <p:spPr>
          <a:xfrm>
            <a:off x="1363383" y="422154"/>
            <a:ext cx="9684626" cy="826038"/>
          </a:xfrm>
          <a:prstGeom prst="rect">
            <a:avLst/>
          </a:prstGeom>
          <a:solidFill>
            <a:srgbClr val="27B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074094-2899-A140-E239-FF1375BDA616}"/>
              </a:ext>
            </a:extLst>
          </p:cNvPr>
          <p:cNvSpPr/>
          <p:nvPr/>
        </p:nvSpPr>
        <p:spPr>
          <a:xfrm>
            <a:off x="2644346" y="677139"/>
            <a:ext cx="2044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Возврат инвестиций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42A301C-A691-18C1-42B2-361818BADA28}"/>
              </a:ext>
            </a:extLst>
          </p:cNvPr>
          <p:cNvSpPr/>
          <p:nvPr/>
        </p:nvSpPr>
        <p:spPr>
          <a:xfrm>
            <a:off x="4629665" y="677139"/>
            <a:ext cx="3077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Прирост производительности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млрд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сом</a:t>
            </a:r>
            <a:r>
              <a:rPr lang="ru-RU" sz="1400" b="1" dirty="0" err="1">
                <a:solidFill>
                  <a:schemeClr val="bg1"/>
                </a:solidFill>
              </a:rPr>
              <a:t>ов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9FC6AF6-8646-1A97-9C66-F82972B6F082}"/>
              </a:ext>
            </a:extLst>
          </p:cNvPr>
          <p:cNvSpPr/>
          <p:nvPr/>
        </p:nvSpPr>
        <p:spPr>
          <a:xfrm>
            <a:off x="7895016" y="677139"/>
            <a:ext cx="2081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Спасенные жизни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5ABE7B2-5F6D-4F20-8650-EEC833F3C15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EA3ABBB-AE13-F92C-82FC-DDE6C7FCEC2A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877A44C-A14F-A5BB-C45A-9EE491DA8DC0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C3BA21-CA4F-5B41-9AAC-1254EDD4F622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BBE1DE0-7DA1-A66E-5485-E8ACADC6B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90B3F26-653B-3B76-4D30-C36346E6E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2BFA588-C697-DADD-D1FE-1CA3F3B19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5" name="Рисунок 14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F2754B-90B8-1A02-65BB-05CD5803E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B79C15F9-D7CC-B71D-5B25-7A051D7AB1C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394BE8-6822-39FE-BA9B-9BFCD2FEDB96}"/>
              </a:ext>
            </a:extLst>
          </p:cNvPr>
          <p:cNvSpPr/>
          <p:nvPr/>
        </p:nvSpPr>
        <p:spPr>
          <a:xfrm>
            <a:off x="795850" y="2065637"/>
            <a:ext cx="2295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государственных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33D5A62-DCFE-F77C-2ED6-E69AB083C47D}"/>
              </a:ext>
            </a:extLst>
          </p:cNvPr>
          <p:cNvSpPr/>
          <p:nvPr/>
        </p:nvSpPr>
        <p:spPr>
          <a:xfrm>
            <a:off x="336721" y="5006606"/>
            <a:ext cx="3237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документ определяющий пакет медицинских услуг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F282E1D-E49D-F59D-143D-D48358516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95" y="609464"/>
            <a:ext cx="1190262" cy="11902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8A6078-31D2-B242-F16D-38875D91A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54" y="3947521"/>
            <a:ext cx="1008928" cy="100892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D4B60A-7E8F-36A8-FC24-4B0CFB0C5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71" y="2688026"/>
            <a:ext cx="1259495" cy="12594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11F30A7-E1D0-C8A1-3C59-7E7114EEFB13}"/>
              </a:ext>
            </a:extLst>
          </p:cNvPr>
          <p:cNvSpPr/>
          <p:nvPr/>
        </p:nvSpPr>
        <p:spPr>
          <a:xfrm>
            <a:off x="5478546" y="355882"/>
            <a:ext cx="6635235" cy="5785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медицинская кардиохирургическая помощь на стационарном уровне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Специализированная психиатрическая помощь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Стационарная помощь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гемодиализа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Первичная медико-санитарная помощь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Экстренная, неотложная медицинская помощь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Реабилитационная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физиотерапевтическая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Стационарозамещающая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помощь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Стоматологическая помощь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Лекарственное и вакцинное обеспечение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ьготное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лекарственное обеспечение граждан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Паллиативная помощь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Иммунопрофилактика/вакцинация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онкологическая и гематологическая помощь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помощь, предоставляемая за счет средств фонда высокотехнологичных </a:t>
            </a: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(дорогостоящих)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медицинской помощи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Соединительная линия уступом 24">
            <a:extLst>
              <a:ext uri="{FF2B5EF4-FFF2-40B4-BE49-F238E27FC236}">
                <a16:creationId xmlns:a16="http://schemas.microsoft.com/office/drawing/2014/main" id="{A13347E6-4AA7-7113-9B40-CAC30ABAF6B6}"/>
              </a:ext>
            </a:extLst>
          </p:cNvPr>
          <p:cNvCxnSpPr>
            <a:endCxn id="34" idx="1"/>
          </p:cNvCxnSpPr>
          <p:nvPr/>
        </p:nvCxnSpPr>
        <p:spPr>
          <a:xfrm>
            <a:off x="2351682" y="2015480"/>
            <a:ext cx="1360989" cy="1302294"/>
          </a:xfrm>
          <a:prstGeom prst="bentConnector3">
            <a:avLst>
              <a:gd name="adj1" fmla="val 551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26">
            <a:extLst>
              <a:ext uri="{FF2B5EF4-FFF2-40B4-BE49-F238E27FC236}">
                <a16:creationId xmlns:a16="http://schemas.microsoft.com/office/drawing/2014/main" id="{21F672D2-0C59-8549-8F20-617BE97A01C0}"/>
              </a:ext>
            </a:extLst>
          </p:cNvPr>
          <p:cNvCxnSpPr>
            <a:stCxn id="33" idx="3"/>
          </p:cNvCxnSpPr>
          <p:nvPr/>
        </p:nvCxnSpPr>
        <p:spPr>
          <a:xfrm flipV="1">
            <a:off x="2351682" y="3629530"/>
            <a:ext cx="1360989" cy="822455"/>
          </a:xfrm>
          <a:prstGeom prst="bentConnector3">
            <a:avLst>
              <a:gd name="adj1" fmla="val 5340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елка вправо 36">
            <a:extLst>
              <a:ext uri="{FF2B5EF4-FFF2-40B4-BE49-F238E27FC236}">
                <a16:creationId xmlns:a16="http://schemas.microsoft.com/office/drawing/2014/main" id="{6B0874CE-AE3A-0841-C70A-7BA68F1400EE}"/>
              </a:ext>
            </a:extLst>
          </p:cNvPr>
          <p:cNvSpPr/>
          <p:nvPr/>
        </p:nvSpPr>
        <p:spPr>
          <a:xfrm>
            <a:off x="4915333" y="3264597"/>
            <a:ext cx="486136" cy="3288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D3897A-275C-715A-B9BB-E10418BFD1C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E5CB3E0-FC68-A5C3-1D6D-2BEE698D8FBD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1EEB1B9-1117-ABF2-E8F4-807458A44FB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171945F-39EB-5BDC-800C-C6007571A4DF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F919B8D6-92A0-1B56-F874-F3F230C02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E2BEA21F-3BA0-7951-6D9A-14C741069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1" name="Рисунок 1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65DBE9D-7C3F-5917-0EB8-3AFD38955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2" name="Рисунок 1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B3A03D-D67D-7171-E427-87FE810C0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3" name="Google Shape;568;p2">
            <a:extLst>
              <a:ext uri="{FF2B5EF4-FFF2-40B4-BE49-F238E27FC236}">
                <a16:creationId xmlns:a16="http://schemas.microsoft.com/office/drawing/2014/main" id="{230DE115-319A-B386-A43A-8BC737B6D16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>
            <a:extLst>
              <a:ext uri="{FF2B5EF4-FFF2-40B4-BE49-F238E27FC236}">
                <a16:creationId xmlns:a16="http://schemas.microsoft.com/office/drawing/2014/main" id="{718D80AC-DD2F-E8C9-4BA5-C67EA54CBE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90" t="27695" r="7685" b="15301"/>
          <a:stretch/>
        </p:blipFill>
        <p:spPr>
          <a:xfrm>
            <a:off x="6591300" y="1237857"/>
            <a:ext cx="5352834" cy="2412692"/>
          </a:xfrm>
          <a:prstGeom prst="rect">
            <a:avLst/>
          </a:prstGeom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id="{6EAD469A-87E9-53DB-E12D-A13948854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7" t="24449" r="4875" b="17084"/>
          <a:stretch/>
        </p:blipFill>
        <p:spPr>
          <a:xfrm>
            <a:off x="3737521" y="4370837"/>
            <a:ext cx="5106801" cy="239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0F63E1-1CB8-7F48-A577-749331EFDC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449" t="38721" r="12440" b="16870"/>
          <a:stretch/>
        </p:blipFill>
        <p:spPr>
          <a:xfrm>
            <a:off x="487132" y="1343992"/>
            <a:ext cx="5872541" cy="249483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A23BD3-B12A-33DE-6F76-C519ECFDF3A1}"/>
              </a:ext>
            </a:extLst>
          </p:cNvPr>
          <p:cNvSpPr/>
          <p:nvPr/>
        </p:nvSpPr>
        <p:spPr>
          <a:xfrm>
            <a:off x="938850" y="89584"/>
            <a:ext cx="5330910" cy="140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вакцинации против ВПЧ в календарь профилактических прививок (ноябрь 2022г.)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 охвата вакцинацией против ВПЧ среди девочек-подростков 11-14 лет .</a:t>
            </a:r>
          </a:p>
          <a:p>
            <a:pPr algn="ctr"/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текущий период по республике привито 1-й дозой 173,078 (72%)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целевой группы 240 287 девочек подростков,2-й дозой привито-143 773 (62%)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3D68929-A22B-19E0-1BB3-6EE65E448256}"/>
              </a:ext>
            </a:extLst>
          </p:cNvPr>
          <p:cNvSpPr/>
          <p:nvPr/>
        </p:nvSpPr>
        <p:spPr>
          <a:xfrm>
            <a:off x="7353084" y="546537"/>
            <a:ext cx="3829266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Оценочные показатели заболеваемости раком шейки матки, 2020 Европейский регион ВОЗ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FCCB1FB-8623-7A8A-C937-40058B45653B}"/>
              </a:ext>
            </a:extLst>
          </p:cNvPr>
          <p:cNvSpPr/>
          <p:nvPr/>
        </p:nvSpPr>
        <p:spPr>
          <a:xfrm>
            <a:off x="3132276" y="3727243"/>
            <a:ext cx="5885234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Оценочные показатели смертности от рака шейки матки , 2020, Европейский регион ВОЗ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99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1846</Words>
  <Application>Microsoft Office PowerPoint</Application>
  <PresentationFormat>Широкоэкранный</PresentationFormat>
  <Paragraphs>282</Paragraphs>
  <Slides>24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42" baseType="lpstr">
      <vt:lpstr>Arial</vt:lpstr>
      <vt:lpstr>Bahnschrift</vt:lpstr>
      <vt:lpstr>Bender</vt:lpstr>
      <vt:lpstr>Bicubik</vt:lpstr>
      <vt:lpstr>Calibri</vt:lpstr>
      <vt:lpstr>Calibri Light</vt:lpstr>
      <vt:lpstr>inherit</vt:lpstr>
      <vt:lpstr>Montserrat</vt:lpstr>
      <vt:lpstr>Montserrat Medium</vt:lpstr>
      <vt:lpstr>Roboto</vt:lpstr>
      <vt:lpstr>Segoe UI</vt:lpstr>
      <vt:lpstr>Terminator Genisys</vt:lpstr>
      <vt:lpstr>Times New Roman</vt:lpstr>
      <vt:lpstr>Тема Office</vt:lpstr>
      <vt:lpstr>2_Тема Office</vt:lpstr>
      <vt:lpstr>1_Тема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«Кардинальная реновация инфраструктуры здравоохранения Кыргызской Республики»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 Республикасынын Саламаттык сактоо уюмдарынын 2024-жылдын биринчи жарым жылдыгына карата ишмердүүлүгүнүн жыйынтыгы жөнүндө</dc:title>
  <dc:creator>Учетная запись Майкрософт</dc:creator>
  <cp:lastModifiedBy>Konoy K</cp:lastModifiedBy>
  <cp:revision>174</cp:revision>
  <cp:lastPrinted>2024-11-02T11:44:49Z</cp:lastPrinted>
  <dcterms:created xsi:type="dcterms:W3CDTF">2024-07-29T03:16:13Z</dcterms:created>
  <dcterms:modified xsi:type="dcterms:W3CDTF">2024-11-03T04:56:01Z</dcterms:modified>
</cp:coreProperties>
</file>