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31"/>
  </p:notesMasterIdLst>
  <p:sldIdLst>
    <p:sldId id="261" r:id="rId6"/>
    <p:sldId id="350" r:id="rId7"/>
    <p:sldId id="344" r:id="rId8"/>
    <p:sldId id="345" r:id="rId9"/>
    <p:sldId id="338" r:id="rId10"/>
    <p:sldId id="346" r:id="rId11"/>
    <p:sldId id="347" r:id="rId12"/>
    <p:sldId id="348" r:id="rId13"/>
    <p:sldId id="339" r:id="rId14"/>
    <p:sldId id="340" r:id="rId15"/>
    <p:sldId id="341" r:id="rId16"/>
    <p:sldId id="2134805444" r:id="rId17"/>
    <p:sldId id="2134805445" r:id="rId18"/>
    <p:sldId id="2134805446" r:id="rId19"/>
    <p:sldId id="2134805447" r:id="rId20"/>
    <p:sldId id="2134805448" r:id="rId21"/>
    <p:sldId id="2134805449" r:id="rId22"/>
    <p:sldId id="2134805450" r:id="rId23"/>
    <p:sldId id="2134805451" r:id="rId24"/>
    <p:sldId id="319" r:id="rId25"/>
    <p:sldId id="260" r:id="rId26"/>
    <p:sldId id="307" r:id="rId27"/>
    <p:sldId id="342" r:id="rId28"/>
    <p:sldId id="351" r:id="rId29"/>
    <p:sldId id="34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2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6B"/>
    <a:srgbClr val="1F4E79"/>
    <a:srgbClr val="5B9BD5"/>
    <a:srgbClr val="E5C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5" autoAdjust="0"/>
    <p:restoredTop sz="95274" autoAdjust="0"/>
  </p:normalViewPr>
  <p:slideViewPr>
    <p:cSldViewPr snapToGrid="0">
      <p:cViewPr varScale="1">
        <p:scale>
          <a:sx n="123" d="100"/>
          <a:sy n="123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5;&#1054;&#1063;&#1058;&#1040;%202023&#1075;\7.%20&#1080;&#1102;&#1083;&#1100;%202023&#1078;\12-13%20&#1080;&#1102;&#1083;&#1100;%202023&#1078;&#1099;&#1083;%20&#1048;&#1089;&#1089;&#1099;&#1082;-&#1050;&#1091;&#1083;&#1100;\&#1069;&#1092;&#1092;&#1077;&#1082;&#1090;&#1080;&#1074;&#1085;&#1086;&#1089;&#1090;&#1100;%20&#1074;&#1072;&#1082;&#1094;&#1080;&#1085;&#1086;&#1087;&#1086;&#1092;&#1080;&#1083;&#1072;&#1082;&#1090;&#1080;&#1082;&#1080;%20&#1076;&#1072;&#1085;&#1085;&#1099;&#1077;%202008&#1040;&#1074;&#1090;&#1086;&#1088;&#1077;&#1092;&#1077;&#1088;&#1072;&#1090;%20%20(1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er\3D%20Objects\&#1060;&#1083;&#1077;&#1096;&#1082;&#1072;%20&#1076;&#1080;&#1089;&#1089;%205%20&#1086;&#1082;&#1090;&#1103;&#1073;&#1088;&#1100;%202019\&#1055;&#1054;&#1050;&#1040;&#1047;&#1040;&#1058;&#1068;%20&#1053;&#1045;&#1052;&#1062;&#1040;&#1052;%20&#1085;&#1072;%2012.09.2019\&#1101;&#1082;&#1079;&#1077;&#1083;&#1100;%20&#1076;&#1086;&#1082;&#1091;&#1084;&#1077;&#1085;&#1090;&#1099;%20&#1086;&#1090;%2010,09,2019\&#1042;&#1043;&#1042;&#1086;&#1090;&#1043;&#1091;&#1083;&#1100;&#1089;&#1091;&#1085;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85026734921192E-2"/>
          <c:y val="5.2774454599895403E-2"/>
          <c:w val="0.97342995169082125"/>
          <c:h val="0.6708924994732643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Лист1!$B$14</c:f>
              <c:strCache>
                <c:ptCount val="1"/>
                <c:pt idx="0">
                  <c:v>Энелердин өлүмү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layout>
                <c:manualLayout>
                  <c:x val="-4.0002792150256844E-2"/>
                  <c:y val="-7.5820077819093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AF0-4098-939B-748A14453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Лист1!$A$15:$A$27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Лист1!$B$15:$B$27</c:f>
              <c:numCache>
                <c:formatCode>General</c:formatCode>
                <c:ptCount val="13"/>
                <c:pt idx="0">
                  <c:v>50.6</c:v>
                </c:pt>
                <c:pt idx="1">
                  <c:v>47.5</c:v>
                </c:pt>
                <c:pt idx="2">
                  <c:v>50.3</c:v>
                </c:pt>
                <c:pt idx="3">
                  <c:v>50.7</c:v>
                </c:pt>
                <c:pt idx="4">
                  <c:v>38.5</c:v>
                </c:pt>
                <c:pt idx="5">
                  <c:v>30.3</c:v>
                </c:pt>
                <c:pt idx="6">
                  <c:v>31.2</c:v>
                </c:pt>
                <c:pt idx="7">
                  <c:v>30.4</c:v>
                </c:pt>
                <c:pt idx="8">
                  <c:v>24.8</c:v>
                </c:pt>
                <c:pt idx="9">
                  <c:v>42.4</c:v>
                </c:pt>
                <c:pt idx="10">
                  <c:v>37.1</c:v>
                </c:pt>
                <c:pt idx="11">
                  <c:v>28.1</c:v>
                </c:pt>
                <c:pt idx="12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ED8-460C-A93B-72C581B74A11}"/>
            </c:ext>
          </c:extLst>
        </c:ser>
        <c:ser>
          <c:idx val="1"/>
          <c:order val="1"/>
          <c:tx>
            <c:strRef>
              <c:f>Лист1!$C$14</c:f>
              <c:strCache>
                <c:ptCount val="1"/>
                <c:pt idx="0">
                  <c:v>Ымыркайлардын өлүмү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857624315294866E-2"/>
                  <c:y val="4.6470370276218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F0-4098-939B-748A14453E71}"/>
                </c:ext>
              </c:extLst>
            </c:dLbl>
            <c:dLbl>
              <c:idx val="1"/>
              <c:layout>
                <c:manualLayout>
                  <c:x val="-2.9857624315294866E-2"/>
                  <c:y val="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F0-4098-939B-748A14453E71}"/>
                </c:ext>
              </c:extLst>
            </c:dLbl>
            <c:dLbl>
              <c:idx val="2"/>
              <c:layout>
                <c:manualLayout>
                  <c:x val="-2.9857624315294866E-2"/>
                  <c:y val="2.6903898580968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F0-4098-939B-748A14453E71}"/>
                </c:ext>
              </c:extLst>
            </c:dLbl>
            <c:dLbl>
              <c:idx val="3"/>
              <c:layout>
                <c:manualLayout>
                  <c:x val="-2.9857624315294866E-2"/>
                  <c:y val="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F0-4098-939B-748A14453E71}"/>
                </c:ext>
              </c:extLst>
            </c:dLbl>
            <c:dLbl>
              <c:idx val="4"/>
              <c:layout>
                <c:manualLayout>
                  <c:x val="-2.9857624315294866E-2"/>
                  <c:y val="3.668713442859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F0-4098-939B-748A14453E71}"/>
                </c:ext>
              </c:extLst>
            </c:dLbl>
            <c:dLbl>
              <c:idx val="5"/>
              <c:layout>
                <c:manualLayout>
                  <c:x val="-2.9857624315294866E-2"/>
                  <c:y val="3.17955165047810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F0-4098-939B-748A14453E71}"/>
                </c:ext>
              </c:extLst>
            </c:dLbl>
            <c:dLbl>
              <c:idx val="6"/>
              <c:layout>
                <c:manualLayout>
                  <c:x val="-2.9857624315294946E-2"/>
                  <c:y val="4.6470370276218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F0-4098-939B-748A14453E71}"/>
                </c:ext>
              </c:extLst>
            </c:dLbl>
            <c:dLbl>
              <c:idx val="7"/>
              <c:layout>
                <c:manualLayout>
                  <c:x val="-2.9857624315294866E-2"/>
                  <c:y val="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F0-4098-939B-748A14453E71}"/>
                </c:ext>
              </c:extLst>
            </c:dLbl>
            <c:dLbl>
              <c:idx val="8"/>
              <c:layout>
                <c:manualLayout>
                  <c:x val="-2.9857624315294946E-2"/>
                  <c:y val="4.402456131431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F0-4098-939B-748A14453E71}"/>
                </c:ext>
              </c:extLst>
            </c:dLbl>
            <c:dLbl>
              <c:idx val="9"/>
              <c:layout>
                <c:manualLayout>
                  <c:x val="-2.9857624315294946E-2"/>
                  <c:y val="5.13619882000308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F0-4098-939B-748A14453E71}"/>
                </c:ext>
              </c:extLst>
            </c:dLbl>
            <c:dLbl>
              <c:idx val="10"/>
              <c:layout>
                <c:manualLayout>
                  <c:x val="-2.9857624315294866E-2"/>
                  <c:y val="5.13619882000308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F0-4098-939B-748A14453E71}"/>
                </c:ext>
              </c:extLst>
            </c:dLbl>
            <c:dLbl>
              <c:idx val="11"/>
              <c:layout>
                <c:manualLayout>
                  <c:x val="-2.9857624315295029E-2"/>
                  <c:y val="4.89161792381247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AF0-4098-939B-748A14453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Лист1!$A$15:$A$27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Лист1!$C$15:$C$27</c:f>
              <c:numCache>
                <c:formatCode>General</c:formatCode>
                <c:ptCount val="13"/>
                <c:pt idx="0">
                  <c:v>22.8</c:v>
                </c:pt>
                <c:pt idx="1">
                  <c:v>21.1</c:v>
                </c:pt>
                <c:pt idx="2" formatCode="0.0">
                  <c:v>20</c:v>
                </c:pt>
                <c:pt idx="3">
                  <c:v>20.2</c:v>
                </c:pt>
                <c:pt idx="4" formatCode="0.0">
                  <c:v>18</c:v>
                </c:pt>
                <c:pt idx="5">
                  <c:v>16.600000000000001</c:v>
                </c:pt>
                <c:pt idx="6">
                  <c:v>15.6</c:v>
                </c:pt>
                <c:pt idx="7">
                  <c:v>14.8</c:v>
                </c:pt>
                <c:pt idx="8">
                  <c:v>14.9</c:v>
                </c:pt>
                <c:pt idx="9">
                  <c:v>14.4</c:v>
                </c:pt>
                <c:pt idx="10">
                  <c:v>14.5</c:v>
                </c:pt>
                <c:pt idx="11">
                  <c:v>14.3</c:v>
                </c:pt>
                <c:pt idx="12">
                  <c:v>13.9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BED8-460C-A93B-72C581B74A11}"/>
            </c:ext>
          </c:extLst>
        </c:ser>
        <c:ser>
          <c:idx val="2"/>
          <c:order val="2"/>
          <c:tx>
            <c:strRef>
              <c:f>Лист1!$D$14</c:f>
              <c:strCache>
                <c:ptCount val="1"/>
                <c:pt idx="0">
                  <c:v>Балдардын өлүмү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857624315294866E-2"/>
                  <c:y val="-3.66871344285935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AF0-4098-939B-748A14453E71}"/>
                </c:ext>
              </c:extLst>
            </c:dLbl>
            <c:dLbl>
              <c:idx val="1"/>
              <c:layout>
                <c:manualLayout>
                  <c:x val="-2.9857624315294866E-2"/>
                  <c:y val="-4.6470370276218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AF0-4098-939B-748A14453E71}"/>
                </c:ext>
              </c:extLst>
            </c:dLbl>
            <c:dLbl>
              <c:idx val="2"/>
              <c:layout>
                <c:manualLayout>
                  <c:x val="-2.9857624315294866E-2"/>
                  <c:y val="-4.15787523524060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AF0-4098-939B-748A14453E71}"/>
                </c:ext>
              </c:extLst>
            </c:dLbl>
            <c:dLbl>
              <c:idx val="3"/>
              <c:layout>
                <c:manualLayout>
                  <c:x val="-2.9857624315294866E-2"/>
                  <c:y val="-4.64703702762185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AF0-4098-939B-748A14453E71}"/>
                </c:ext>
              </c:extLst>
            </c:dLbl>
            <c:dLbl>
              <c:idx val="4"/>
              <c:layout>
                <c:manualLayout>
                  <c:x val="-2.9857624315294866E-2"/>
                  <c:y val="-3.9132943390499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AF0-4098-939B-748A14453E71}"/>
                </c:ext>
              </c:extLst>
            </c:dLbl>
            <c:dLbl>
              <c:idx val="5"/>
              <c:layout>
                <c:manualLayout>
                  <c:x val="-2.9857624315294866E-2"/>
                  <c:y val="-3.4241325466687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AF0-4098-939B-748A14453E71}"/>
                </c:ext>
              </c:extLst>
            </c:dLbl>
            <c:dLbl>
              <c:idx val="6"/>
              <c:layout>
                <c:manualLayout>
                  <c:x val="-2.9857624315294946E-2"/>
                  <c:y val="-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AF0-4098-939B-748A14453E71}"/>
                </c:ext>
              </c:extLst>
            </c:dLbl>
            <c:dLbl>
              <c:idx val="7"/>
              <c:layout>
                <c:manualLayout>
                  <c:x val="-2.9857624315294866E-2"/>
                  <c:y val="-3.4241325466687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AF0-4098-939B-748A14453E71}"/>
                </c:ext>
              </c:extLst>
            </c:dLbl>
            <c:dLbl>
              <c:idx val="8"/>
              <c:layout>
                <c:manualLayout>
                  <c:x val="-2.9857624315294946E-2"/>
                  <c:y val="-3.17955165047811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AF0-4098-939B-748A14453E71}"/>
                </c:ext>
              </c:extLst>
            </c:dLbl>
            <c:dLbl>
              <c:idx val="9"/>
              <c:layout>
                <c:manualLayout>
                  <c:x val="-2.9857624315294946E-2"/>
                  <c:y val="-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AF0-4098-939B-748A14453E71}"/>
                </c:ext>
              </c:extLst>
            </c:dLbl>
            <c:dLbl>
              <c:idx val="10"/>
              <c:layout>
                <c:manualLayout>
                  <c:x val="-2.9857624315294866E-2"/>
                  <c:y val="-3.668713442859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AF0-4098-939B-748A14453E71}"/>
                </c:ext>
              </c:extLst>
            </c:dLbl>
            <c:dLbl>
              <c:idx val="11"/>
              <c:layout>
                <c:manualLayout>
                  <c:x val="-2.9857624315295029E-2"/>
                  <c:y val="-3.913294339049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AF0-4098-939B-748A14453E71}"/>
                </c:ext>
              </c:extLst>
            </c:dLbl>
            <c:dLbl>
              <c:idx val="12"/>
              <c:layout>
                <c:manualLayout>
                  <c:x val="-1.346528670738434E-2"/>
                  <c:y val="-3.668713442859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AF0-4098-939B-748A14453E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Лист1!$A$15:$A$27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Лист1!$D$15:$D$27</c:f>
              <c:numCache>
                <c:formatCode>General</c:formatCode>
                <c:ptCount val="13"/>
                <c:pt idx="0">
                  <c:v>26.5</c:v>
                </c:pt>
                <c:pt idx="1">
                  <c:v>24.5</c:v>
                </c:pt>
                <c:pt idx="2">
                  <c:v>23.4</c:v>
                </c:pt>
                <c:pt idx="3">
                  <c:v>23.1</c:v>
                </c:pt>
                <c:pt idx="4">
                  <c:v>21.5</c:v>
                </c:pt>
                <c:pt idx="5">
                  <c:v>19.8</c:v>
                </c:pt>
                <c:pt idx="6">
                  <c:v>18.600000000000001</c:v>
                </c:pt>
                <c:pt idx="7">
                  <c:v>17.3</c:v>
                </c:pt>
                <c:pt idx="8">
                  <c:v>17.100000000000001</c:v>
                </c:pt>
                <c:pt idx="9">
                  <c:v>16.8</c:v>
                </c:pt>
                <c:pt idx="10">
                  <c:v>16.899999999999999</c:v>
                </c:pt>
                <c:pt idx="11">
                  <c:v>16.8</c:v>
                </c:pt>
                <c:pt idx="12">
                  <c:v>16.600000000000001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BED8-460C-A93B-72C581B74A1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74064336"/>
        <c:axId val="274069432"/>
      </c:lineChart>
      <c:catAx>
        <c:axId val="27406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4069432"/>
        <c:crosses val="autoZero"/>
        <c:auto val="1"/>
        <c:lblAlgn val="ctr"/>
        <c:lblOffset val="100"/>
        <c:noMultiLvlLbl val="0"/>
      </c:catAx>
      <c:valAx>
        <c:axId val="274069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7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406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246557835878824E-2"/>
          <c:y val="5.4595150397078622E-2"/>
          <c:w val="0.87425006656776594"/>
          <c:h val="0.6413305516602020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Төрөттүн деңгээли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523070208368082E-2"/>
                  <c:y val="6.5063380865384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5C-43BA-B731-49737AB41691}"/>
                </c:ext>
              </c:extLst>
            </c:dLbl>
            <c:dLbl>
              <c:idx val="1"/>
              <c:layout>
                <c:manualLayout>
                  <c:x val="-2.6573507848553092E-2"/>
                  <c:y val="6.5627816783453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5C-43BA-B731-49737AB41691}"/>
                </c:ext>
              </c:extLst>
            </c:dLbl>
            <c:dLbl>
              <c:idx val="2"/>
              <c:layout>
                <c:manualLayout>
                  <c:x val="-3.2613131668878116E-2"/>
                  <c:y val="5.4098430717055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5C-43BA-B731-49737AB41691}"/>
                </c:ext>
              </c:extLst>
            </c:dLbl>
            <c:dLbl>
              <c:idx val="3"/>
              <c:layout>
                <c:manualLayout>
                  <c:x val="-2.4157544189394354E-2"/>
                  <c:y val="5.8250650126571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5C-43BA-B731-49737AB41691}"/>
                </c:ext>
              </c:extLst>
            </c:dLbl>
            <c:dLbl>
              <c:idx val="4"/>
              <c:layout>
                <c:manualLayout>
                  <c:x val="-2.6573793176124814E-2"/>
                  <c:y val="5.40984307170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5C-43BA-B731-49737AB41691}"/>
                </c:ext>
              </c:extLst>
            </c:dLbl>
            <c:dLbl>
              <c:idx val="5"/>
              <c:layout>
                <c:manualLayout>
                  <c:x val="-3.3820828170885726E-2"/>
                  <c:y val="6.0991887663654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5C-43BA-B731-49737AB41691}"/>
                </c:ext>
              </c:extLst>
            </c:dLbl>
            <c:dLbl>
              <c:idx val="6"/>
              <c:layout>
                <c:manualLayout>
                  <c:x val="-3.2612941450497042E-2"/>
                  <c:y val="5.845203395508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5C-43BA-B731-49737AB41691}"/>
                </c:ext>
              </c:extLst>
            </c:dLbl>
            <c:dLbl>
              <c:idx val="7"/>
              <c:layout>
                <c:manualLayout>
                  <c:x val="-2.4157734407775432E-2"/>
                  <c:y val="5.7968540090275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5C-43BA-B731-49737AB41691}"/>
                </c:ext>
              </c:extLst>
            </c:dLbl>
            <c:dLbl>
              <c:idx val="10"/>
              <c:layout>
                <c:manualLayout>
                  <c:x val="-4.831546881555104E-3"/>
                  <c:y val="5.2083513204562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5C-43BA-B731-49737AB41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Лист1!$B$4:$B$11</c:f>
              <c:numCache>
                <c:formatCode>0.0</c:formatCode>
                <c:ptCount val="8"/>
                <c:pt idx="0">
                  <c:v>26</c:v>
                </c:pt>
                <c:pt idx="1">
                  <c:v>24.8</c:v>
                </c:pt>
                <c:pt idx="2">
                  <c:v>27.1</c:v>
                </c:pt>
                <c:pt idx="3">
                  <c:v>26.9</c:v>
                </c:pt>
                <c:pt idx="4">
                  <c:v>24</c:v>
                </c:pt>
                <c:pt idx="5">
                  <c:v>23.8</c:v>
                </c:pt>
                <c:pt idx="6">
                  <c:v>21.2</c:v>
                </c:pt>
                <c:pt idx="7">
                  <c:v>20.6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D5C-43BA-B731-49737AB416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Өлүмдүн деңгээли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5893719806763288E-2"/>
                  <c:y val="-3.196721724115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5C-43BA-B731-49737AB41691}"/>
                </c:ext>
              </c:extLst>
            </c:dLbl>
            <c:dLbl>
              <c:idx val="1"/>
              <c:layout>
                <c:manualLayout>
                  <c:x val="-1.9323671497584564E-2"/>
                  <c:y val="-4.1803284084585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5C-43BA-B731-49737AB41691}"/>
                </c:ext>
              </c:extLst>
            </c:dLbl>
            <c:dLbl>
              <c:idx val="2"/>
              <c:layout>
                <c:manualLayout>
                  <c:x val="-7.246376811594203E-3"/>
                  <c:y val="-5.4098367638875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D5C-43BA-B731-49737AB41691}"/>
                </c:ext>
              </c:extLst>
            </c:dLbl>
            <c:dLbl>
              <c:idx val="3"/>
              <c:layout>
                <c:manualLayout>
                  <c:x val="-6.038647342995169E-3"/>
                  <c:y val="-4.42623007954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D5C-43BA-B731-49737AB41691}"/>
                </c:ext>
              </c:extLst>
            </c:dLbl>
            <c:dLbl>
              <c:idx val="4"/>
              <c:layout>
                <c:manualLayout>
                  <c:x val="-4.830917874396135E-3"/>
                  <c:y val="-4.1803284084585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D5C-43BA-B731-49737AB41691}"/>
                </c:ext>
              </c:extLst>
            </c:dLbl>
            <c:dLbl>
              <c:idx val="5"/>
              <c:layout>
                <c:manualLayout>
                  <c:x val="-1.2077294685990338E-3"/>
                  <c:y val="-4.42623007954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D5C-43BA-B731-49737AB41691}"/>
                </c:ext>
              </c:extLst>
            </c:dLbl>
            <c:dLbl>
              <c:idx val="6"/>
              <c:layout>
                <c:manualLayout>
                  <c:x val="-2.4154589371980675E-3"/>
                  <c:y val="-4.1803284084585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D5C-43BA-B731-49737AB41691}"/>
                </c:ext>
              </c:extLst>
            </c:dLbl>
            <c:dLbl>
              <c:idx val="7"/>
              <c:layout>
                <c:manualLayout>
                  <c:x val="-2.5869192587987117E-2"/>
                  <c:y val="-3.7030463226792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D5C-43BA-B731-49737AB41691}"/>
                </c:ext>
              </c:extLst>
            </c:dLbl>
            <c:dLbl>
              <c:idx val="10"/>
              <c:layout>
                <c:manualLayout>
                  <c:x val="-9.663093763110208E-3"/>
                  <c:y val="-6.0307225815809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D5C-43BA-B731-49737AB41691}"/>
                </c:ext>
              </c:extLst>
            </c:dLbl>
            <c:dLbl>
              <c:idx val="11"/>
              <c:layout>
                <c:manualLayout>
                  <c:x val="-7.247320322332833E-3"/>
                  <c:y val="-6.0307225815809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D5C-43BA-B731-49737AB41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Лист1!$C$4:$C$11</c:f>
              <c:numCache>
                <c:formatCode>0.0</c:formatCode>
                <c:ptCount val="8"/>
                <c:pt idx="0">
                  <c:v>5.5</c:v>
                </c:pt>
                <c:pt idx="1">
                  <c:v>5.4</c:v>
                </c:pt>
                <c:pt idx="2">
                  <c:v>5.2</c:v>
                </c:pt>
                <c:pt idx="3">
                  <c:v>5.2</c:v>
                </c:pt>
                <c:pt idx="4">
                  <c:v>6.1</c:v>
                </c:pt>
                <c:pt idx="5">
                  <c:v>5.9</c:v>
                </c:pt>
                <c:pt idx="6">
                  <c:v>4.5</c:v>
                </c:pt>
                <c:pt idx="7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D5C-43BA-B731-49737AB4169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Табигый өсүш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5893719806763288E-2"/>
                  <c:y val="-3.2105067452815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D5C-43BA-B731-49737AB41691}"/>
                </c:ext>
              </c:extLst>
            </c:dLbl>
            <c:dLbl>
              <c:idx val="1"/>
              <c:layout>
                <c:manualLayout>
                  <c:x val="-3.0193236714975868E-2"/>
                  <c:y val="-6.1291492409920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D5C-43BA-B731-49737AB41691}"/>
                </c:ext>
              </c:extLst>
            </c:dLbl>
            <c:dLbl>
              <c:idx val="2"/>
              <c:layout>
                <c:manualLayout>
                  <c:x val="-1.932367149758454E-2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D5C-43BA-B731-49737AB41691}"/>
                </c:ext>
              </c:extLst>
            </c:dLbl>
            <c:dLbl>
              <c:idx val="3"/>
              <c:layout>
                <c:manualLayout>
                  <c:x val="-2.4154589371980675E-3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D5C-43BA-B731-49737AB41691}"/>
                </c:ext>
              </c:extLst>
            </c:dLbl>
            <c:dLbl>
              <c:idx val="4"/>
              <c:layout>
                <c:manualLayout>
                  <c:x val="-7.246376811594203E-3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D5C-43BA-B731-49737AB41691}"/>
                </c:ext>
              </c:extLst>
            </c:dLbl>
            <c:dLbl>
              <c:idx val="5"/>
              <c:layout>
                <c:manualLayout>
                  <c:x val="-1.2077294685990338E-2"/>
                  <c:y val="-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D5C-43BA-B731-49737AB41691}"/>
                </c:ext>
              </c:extLst>
            </c:dLbl>
            <c:dLbl>
              <c:idx val="6"/>
              <c:layout>
                <c:manualLayout>
                  <c:x val="-7.246376811594203E-3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D5C-43BA-B731-49737AB41691}"/>
                </c:ext>
              </c:extLst>
            </c:dLbl>
            <c:dLbl>
              <c:idx val="7"/>
              <c:layout>
                <c:manualLayout>
                  <c:x val="-1.960599960942918E-2"/>
                  <c:y val="-6.170296024159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D5C-43BA-B731-49737AB41691}"/>
                </c:ext>
              </c:extLst>
            </c:dLbl>
            <c:dLbl>
              <c:idx val="10"/>
              <c:layout>
                <c:manualLayout>
                  <c:x val="1.207886720388776E-3"/>
                  <c:y val="-4.6601038130398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D5C-43BA-B731-49737AB41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Лист1!$A$4:$A$11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Лист1!$D$4:$D$11</c:f>
              <c:numCache>
                <c:formatCode>0.0</c:formatCode>
                <c:ptCount val="8"/>
                <c:pt idx="0">
                  <c:v>20.5</c:v>
                </c:pt>
                <c:pt idx="1">
                  <c:v>19.399999999999999</c:v>
                </c:pt>
                <c:pt idx="2">
                  <c:v>21.9</c:v>
                </c:pt>
                <c:pt idx="3">
                  <c:v>21.7</c:v>
                </c:pt>
                <c:pt idx="4">
                  <c:v>17.899999999999999</c:v>
                </c:pt>
                <c:pt idx="5">
                  <c:v>17.899999999999999</c:v>
                </c:pt>
                <c:pt idx="6">
                  <c:v>17</c:v>
                </c:pt>
                <c:pt idx="7">
                  <c:v>16.2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ED5C-43BA-B731-49737AB41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4069824"/>
        <c:axId val="274074136"/>
      </c:lineChart>
      <c:catAx>
        <c:axId val="27406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4074136"/>
        <c:crosses val="autoZero"/>
        <c:auto val="1"/>
        <c:lblAlgn val="ctr"/>
        <c:lblOffset val="100"/>
        <c:noMultiLvlLbl val="0"/>
      </c:catAx>
      <c:valAx>
        <c:axId val="274074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27406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70847383503469E-2"/>
          <c:y val="5.2277461671261433E-2"/>
          <c:w val="0.93635396161417328"/>
          <c:h val="0.65192127202573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Бардыгы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Лист1!$B$2:$B$12</c:f>
              <c:numCache>
                <c:formatCode>0.0</c:formatCode>
                <c:ptCount val="11"/>
                <c:pt idx="0" formatCode="General">
                  <c:v>70.2</c:v>
                </c:pt>
                <c:pt idx="1">
                  <c:v>70.400000000000006</c:v>
                </c:pt>
                <c:pt idx="2">
                  <c:v>70.599999999999994</c:v>
                </c:pt>
                <c:pt idx="3">
                  <c:v>70.900000000000006</c:v>
                </c:pt>
                <c:pt idx="4">
                  <c:v>71.099999999999994</c:v>
                </c:pt>
                <c:pt idx="5">
                  <c:v>71.3</c:v>
                </c:pt>
                <c:pt idx="6">
                  <c:v>71.5</c:v>
                </c:pt>
                <c:pt idx="7">
                  <c:v>71.7</c:v>
                </c:pt>
                <c:pt idx="8">
                  <c:v>71.8</c:v>
                </c:pt>
                <c:pt idx="9">
                  <c:v>71.900000000000006</c:v>
                </c:pt>
                <c:pt idx="10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64-4BAF-BDAC-B4B620E03F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Эркектер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Лист1!$C$2:$C$12</c:f>
              <c:numCache>
                <c:formatCode>0.0</c:formatCode>
                <c:ptCount val="11"/>
                <c:pt idx="0" formatCode="General">
                  <c:v>66.3</c:v>
                </c:pt>
                <c:pt idx="1">
                  <c:v>66.5</c:v>
                </c:pt>
                <c:pt idx="2">
                  <c:v>66.7</c:v>
                </c:pt>
                <c:pt idx="3">
                  <c:v>67</c:v>
                </c:pt>
                <c:pt idx="4">
                  <c:v>67.2</c:v>
                </c:pt>
                <c:pt idx="5">
                  <c:v>67.400000000000006</c:v>
                </c:pt>
                <c:pt idx="6">
                  <c:v>67.599999999999994</c:v>
                </c:pt>
                <c:pt idx="7">
                  <c:v>67.8</c:v>
                </c:pt>
                <c:pt idx="8">
                  <c:v>67.900000000000006</c:v>
                </c:pt>
                <c:pt idx="9">
                  <c:v>68</c:v>
                </c:pt>
                <c:pt idx="10">
                  <c:v>68.2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64-4BAF-BDAC-B4B620E03F1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Аялдар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Лист1!$D$2:$D$12</c:f>
              <c:numCache>
                <c:formatCode>0.0</c:formatCode>
                <c:ptCount val="11"/>
                <c:pt idx="0" formatCode="General">
                  <c:v>74.3</c:v>
                </c:pt>
                <c:pt idx="1">
                  <c:v>74.5</c:v>
                </c:pt>
                <c:pt idx="2">
                  <c:v>74.8</c:v>
                </c:pt>
                <c:pt idx="3">
                  <c:v>75.099999999999994</c:v>
                </c:pt>
                <c:pt idx="4">
                  <c:v>75.400000000000006</c:v>
                </c:pt>
                <c:pt idx="5">
                  <c:v>75.599999999999994</c:v>
                </c:pt>
                <c:pt idx="6">
                  <c:v>75.8</c:v>
                </c:pt>
                <c:pt idx="7">
                  <c:v>76</c:v>
                </c:pt>
                <c:pt idx="8">
                  <c:v>76.099999999999994</c:v>
                </c:pt>
                <c:pt idx="9">
                  <c:v>76.3</c:v>
                </c:pt>
                <c:pt idx="10">
                  <c:v>76.5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64-4BAF-BDAC-B4B620E03F1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74063944"/>
        <c:axId val="274064728"/>
      </c:lineChart>
      <c:catAx>
        <c:axId val="274063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4064728"/>
        <c:crosses val="autoZero"/>
        <c:auto val="1"/>
        <c:lblAlgn val="ctr"/>
        <c:lblOffset val="100"/>
        <c:noMultiLvlLbl val="0"/>
      </c:catAx>
      <c:valAx>
        <c:axId val="274064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4063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029046318347449E-2"/>
          <c:y val="0.20192963809773648"/>
          <c:w val="0.85019675303998032"/>
          <c:h val="0.763516035844623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EB87-459A-B397-8C3A53F8C1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B87-459A-B397-8C3A53F8C1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EB87-459A-B397-8C3A53F8C1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B87-459A-B397-8C3A53F8C1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B87-459A-B397-8C3A53F8C12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B87-459A-B397-8C3A53F8C1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EB87-459A-B397-8C3A53F8C12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B87-459A-B397-8C3A53F8C12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EB87-459A-B397-8C3A53F8C12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EB87-459A-B397-8C3A53F8C12D}"/>
                </c:ext>
              </c:extLst>
            </c:dLbl>
            <c:dLbl>
              <c:idx val="1"/>
              <c:layout>
                <c:manualLayout>
                  <c:x val="5.3355196982905986E-2"/>
                  <c:y val="4.0267544709407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87-459A-B397-8C3A53F8C12D}"/>
                </c:ext>
              </c:extLst>
            </c:dLbl>
            <c:dLbl>
              <c:idx val="2"/>
              <c:layout>
                <c:manualLayout>
                  <c:x val="-2.3713420881291549E-2"/>
                  <c:y val="4.45062336261866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87-459A-B397-8C3A53F8C12D}"/>
                </c:ext>
              </c:extLst>
            </c:dLbl>
            <c:dLbl>
              <c:idx val="3"/>
              <c:layout>
                <c:manualLayout>
                  <c:x val="0"/>
                  <c:y val="4.23868891677969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87-459A-B397-8C3A53F8C12D}"/>
                </c:ext>
              </c:extLst>
            </c:dLbl>
            <c:dLbl>
              <c:idx val="4"/>
              <c:layout>
                <c:manualLayout>
                  <c:x val="-2.958286509036383E-3"/>
                  <c:y val="-4.23868891677968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87-459A-B397-8C3A53F8C12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EB87-459A-B397-8C3A53F8C12D}"/>
                </c:ext>
              </c:extLst>
            </c:dLbl>
            <c:dLbl>
              <c:idx val="6"/>
              <c:layout>
                <c:manualLayout>
                  <c:x val="-5.21695259388414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87-459A-B397-8C3A53F8C12D}"/>
                </c:ext>
              </c:extLst>
            </c:dLbl>
            <c:dLbl>
              <c:idx val="7"/>
              <c:layout>
                <c:manualLayout>
                  <c:x val="-4.2684157586324802E-2"/>
                  <c:y val="-6.99383671268648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87-459A-B397-8C3A53F8C12D}"/>
                </c:ext>
              </c:extLst>
            </c:dLbl>
            <c:dLbl>
              <c:idx val="8"/>
              <c:layout>
                <c:manualLayout>
                  <c:x val="0"/>
                  <c:y val="-8.47737783355936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87-459A-B397-8C3A53F8C12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Кан айлануу системасынын оорулары</c:v>
                </c:pt>
                <c:pt idx="1">
                  <c:v>Дем алуу органдарынын оорулары</c:v>
                </c:pt>
                <c:pt idx="2">
                  <c:v>Тамак сиңирүү органдарынын оорулары</c:v>
                </c:pt>
                <c:pt idx="3">
                  <c:v>Абалы перинаталдык мезгилде пайда болот</c:v>
                </c:pt>
                <c:pt idx="4">
                  <c:v>Тубаса аномалиялар</c:v>
                </c:pt>
                <c:pt idx="5">
                  <c:v>Өлүмдүн тышкы себептери</c:v>
                </c:pt>
                <c:pt idx="6">
                  <c:v>Башкалар</c:v>
                </c:pt>
                <c:pt idx="7">
                  <c:v>Жугуштуу жана мите оорулары</c:v>
                </c:pt>
                <c:pt idx="8">
                  <c:v>Шишик оорулары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0.52400000000000002</c:v>
                </c:pt>
                <c:pt idx="1">
                  <c:v>6.3E-2</c:v>
                </c:pt>
                <c:pt idx="2">
                  <c:v>5.1999999999999998E-2</c:v>
                </c:pt>
                <c:pt idx="3">
                  <c:v>4.8000000000000001E-2</c:v>
                </c:pt>
                <c:pt idx="4">
                  <c:v>1.0999999999999999E-2</c:v>
                </c:pt>
                <c:pt idx="5">
                  <c:v>7.3999999999999996E-2</c:v>
                </c:pt>
                <c:pt idx="6">
                  <c:v>3.6999999999999998E-2</c:v>
                </c:pt>
                <c:pt idx="7">
                  <c:v>1.7000000000000001E-2</c:v>
                </c:pt>
                <c:pt idx="8">
                  <c:v>0.129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87-459A-B397-8C3A53F8C12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037651923272135E-2"/>
          <c:y val="2.0428029420728008E-2"/>
          <c:w val="0.91826896745119435"/>
          <c:h val="0.84937260865809305"/>
        </c:manualLayout>
      </c:layout>
      <c:lineChart>
        <c:grouping val="standard"/>
        <c:varyColors val="0"/>
        <c:ser>
          <c:idx val="2"/>
          <c:order val="0"/>
          <c:tx>
            <c:strRef>
              <c:f>Лист1!$C$1</c:f>
              <c:strCache>
                <c:ptCount val="1"/>
                <c:pt idx="0">
                  <c:v>ВГВ  14 жашка чейин</c:v>
                </c:pt>
              </c:strCache>
            </c:strRef>
          </c:tx>
          <c:spPr>
            <a:ln w="63500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6620370370370499E-2"/>
                  <c:y val="3.9284457252522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A8F-4FD4-80AF-D09FA0E8D7D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A8F-4FD4-80AF-D09FA0E8D7D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A8F-4FD4-80AF-D09FA0E8D7D3}"/>
                </c:ext>
              </c:extLst>
            </c:dLbl>
            <c:dLbl>
              <c:idx val="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A8F-4FD4-80AF-D09FA0E8D7D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A8F-4FD4-80AF-D09FA0E8D7D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A8F-4FD4-80AF-D09FA0E8D7D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A8F-4FD4-80AF-D09FA0E8D7D3}"/>
                </c:ext>
              </c:extLst>
            </c:dLbl>
            <c:dLbl>
              <c:idx val="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A8F-4FD4-80AF-D09FA0E8D7D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A8F-4FD4-80AF-D09FA0E8D7D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A8F-4FD4-80AF-D09FA0E8D7D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A8F-4FD4-80AF-D09FA0E8D7D3}"/>
                </c:ext>
              </c:extLst>
            </c:dLbl>
            <c:dLbl>
              <c:idx val="1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8A8F-4FD4-80AF-D09FA0E8D7D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A8F-4FD4-80AF-D09FA0E8D7D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8A8F-4FD4-80AF-D09FA0E8D7D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8A8F-4FD4-80AF-D09FA0E8D7D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8A8F-4FD4-80AF-D09FA0E8D7D3}"/>
                </c:ext>
              </c:extLst>
            </c:dLbl>
            <c:dLbl>
              <c:idx val="16"/>
              <c:layout>
                <c:manualLayout>
                  <c:x val="-3.4722222222223101E-3"/>
                  <c:y val="-2.47780752664276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8A8F-4FD4-80AF-D09FA0E8D7D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8A8F-4FD4-80AF-D09FA0E8D7D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8A8F-4FD4-80AF-D09FA0E8D7D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8A8F-4FD4-80AF-D09FA0E8D7D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8A8F-4FD4-80AF-D09FA0E8D7D3}"/>
                </c:ext>
              </c:extLst>
            </c:dLbl>
            <c:dLbl>
              <c:idx val="21"/>
              <c:layout>
                <c:manualLayout>
                  <c:x val="-5.7869914698162796E-3"/>
                  <c:y val="-3.7881440922075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805555555555598E-2"/>
                      <c:h val="5.63731961573702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2-8A8F-4FD4-80AF-D09FA0E8D7D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8A8F-4FD4-80AF-D09FA0E8D7D3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8A8F-4FD4-80AF-D09FA0E8D7D3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8A8F-4FD4-80AF-D09FA0E8D7D3}"/>
                </c:ext>
              </c:extLst>
            </c:dLbl>
            <c:dLbl>
              <c:idx val="25"/>
              <c:layout>
                <c:manualLayout>
                  <c:x val="-1.38888888888889E-2"/>
                  <c:y val="-1.9822460213142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8A8F-4FD4-80AF-D09FA0E8D7D3}"/>
                </c:ext>
              </c:extLst>
            </c:dLbl>
            <c:dLbl>
              <c:idx val="26"/>
              <c:layout>
                <c:manualLayout>
                  <c:x val="-5.7870370370372102E-3"/>
                  <c:y val="-4.95561505328554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8A8F-4FD4-80AF-D09FA0E8D7D3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8A8F-4FD4-80AF-D09FA0E8D7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195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Лист1!$A$2:$A$29</c:f>
              <c:strCache>
                <c:ptCount val="27"/>
                <c:pt idx="0">
                  <c:v>1997-ж</c:v>
                </c:pt>
                <c:pt idx="1">
                  <c:v>1998ж.</c:v>
                </c:pt>
                <c:pt idx="2">
                  <c:v>1999ж.</c:v>
                </c:pt>
                <c:pt idx="3">
                  <c:v>2000ж.</c:v>
                </c:pt>
                <c:pt idx="4">
                  <c:v>2001ж</c:v>
                </c:pt>
                <c:pt idx="5">
                  <c:v>2002ж.</c:v>
                </c:pt>
                <c:pt idx="6">
                  <c:v>2003ж.</c:v>
                </c:pt>
                <c:pt idx="7">
                  <c:v>2004ж.</c:v>
                </c:pt>
                <c:pt idx="8">
                  <c:v>2005ж.</c:v>
                </c:pt>
                <c:pt idx="9">
                  <c:v>2006ж.</c:v>
                </c:pt>
                <c:pt idx="10">
                  <c:v>2007ж.</c:v>
                </c:pt>
                <c:pt idx="11">
                  <c:v>2008ж.</c:v>
                </c:pt>
                <c:pt idx="12">
                  <c:v>2009ж.</c:v>
                </c:pt>
                <c:pt idx="13">
                  <c:v>2010ж.</c:v>
                </c:pt>
                <c:pt idx="14">
                  <c:v>2011ж.</c:v>
                </c:pt>
                <c:pt idx="15">
                  <c:v>2012ж.</c:v>
                </c:pt>
                <c:pt idx="16">
                  <c:v>2013ж.</c:v>
                </c:pt>
                <c:pt idx="17">
                  <c:v>2014ж.</c:v>
                </c:pt>
                <c:pt idx="18">
                  <c:v>2015ж.</c:v>
                </c:pt>
                <c:pt idx="19">
                  <c:v>2016ж.</c:v>
                </c:pt>
                <c:pt idx="20">
                  <c:v>2017ж.</c:v>
                </c:pt>
                <c:pt idx="21">
                  <c:v>2018ж.</c:v>
                </c:pt>
                <c:pt idx="22">
                  <c:v>2019ж.</c:v>
                </c:pt>
                <c:pt idx="23">
                  <c:v>2020ж.</c:v>
                </c:pt>
                <c:pt idx="24">
                  <c:v>2021ж.</c:v>
                </c:pt>
                <c:pt idx="25">
                  <c:v>2022ж.</c:v>
                </c:pt>
                <c:pt idx="26">
                  <c:v>2023ж.</c:v>
                </c:pt>
              </c:strCache>
            </c:strRef>
          </c:cat>
          <c:val>
            <c:numRef>
              <c:f>Лист1!$C$2:$C$29</c:f>
              <c:numCache>
                <c:formatCode>General</c:formatCode>
                <c:ptCount val="28"/>
                <c:pt idx="0">
                  <c:v>28.6</c:v>
                </c:pt>
                <c:pt idx="1">
                  <c:v>23.1</c:v>
                </c:pt>
                <c:pt idx="2">
                  <c:v>18.7</c:v>
                </c:pt>
                <c:pt idx="3">
                  <c:v>29</c:v>
                </c:pt>
                <c:pt idx="4">
                  <c:v>15.1</c:v>
                </c:pt>
                <c:pt idx="5">
                  <c:v>10.9</c:v>
                </c:pt>
                <c:pt idx="6">
                  <c:v>8.6</c:v>
                </c:pt>
                <c:pt idx="7">
                  <c:v>10.4</c:v>
                </c:pt>
                <c:pt idx="8">
                  <c:v>5.5</c:v>
                </c:pt>
                <c:pt idx="9">
                  <c:v>4.9000000000000004</c:v>
                </c:pt>
                <c:pt idx="10">
                  <c:v>5.5</c:v>
                </c:pt>
                <c:pt idx="11">
                  <c:v>6.7</c:v>
                </c:pt>
                <c:pt idx="12">
                  <c:v>3.1</c:v>
                </c:pt>
                <c:pt idx="13">
                  <c:v>2.5</c:v>
                </c:pt>
                <c:pt idx="14">
                  <c:v>2.2000000000000002</c:v>
                </c:pt>
                <c:pt idx="15">
                  <c:v>2.2999999999999998</c:v>
                </c:pt>
                <c:pt idx="16">
                  <c:v>1.7</c:v>
                </c:pt>
                <c:pt idx="17">
                  <c:v>0.5</c:v>
                </c:pt>
                <c:pt idx="18">
                  <c:v>0.4</c:v>
                </c:pt>
                <c:pt idx="19">
                  <c:v>0.1</c:v>
                </c:pt>
                <c:pt idx="20">
                  <c:v>0.3</c:v>
                </c:pt>
                <c:pt idx="21">
                  <c:v>0.2</c:v>
                </c:pt>
                <c:pt idx="22">
                  <c:v>0.2</c:v>
                </c:pt>
                <c:pt idx="23">
                  <c:v>0.1</c:v>
                </c:pt>
                <c:pt idx="24">
                  <c:v>0</c:v>
                </c:pt>
                <c:pt idx="25">
                  <c:v>0.1</c:v>
                </c:pt>
                <c:pt idx="26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8A8F-4FD4-80AF-D09FA0E8D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2331072"/>
        <c:axId val="272328720"/>
      </c:lineChart>
      <c:catAx>
        <c:axId val="27233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2328720"/>
        <c:crosses val="autoZero"/>
        <c:auto val="0"/>
        <c:lblAlgn val="ctr"/>
        <c:lblOffset val="100"/>
        <c:noMultiLvlLbl val="0"/>
      </c:catAx>
      <c:valAx>
        <c:axId val="27232872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ru-RU" sz="133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ru-RU"/>
                  <a:t>Оорунун корсоткучу  100 мин. адамга</a:t>
                </a:r>
              </a:p>
            </c:rich>
          </c:tx>
          <c:layout>
            <c:manualLayout>
              <c:xMode val="edge"/>
              <c:yMode val="edge"/>
              <c:x val="7.1397456766268E-3"/>
              <c:y val="0.102435469869153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ru-RU" sz="1330" b="0" i="0" u="none" strike="noStrike" kern="1200" baseline="0">
                  <a:solidFill>
                    <a:schemeClr val="bg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2331072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9.4131944444444393E-2"/>
          <c:y val="0.71060320175655101"/>
          <c:w val="0.228408610382036"/>
          <c:h val="0.14118118060309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5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lang="ru-RU"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484077024077704E-2"/>
          <c:y val="0.28854174375118702"/>
          <c:w val="0.91451592297592199"/>
          <c:h val="0.60142694611149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'Таблицы '!$P$4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ru-RU"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'Таблицы '!$T$5:$T$10</c:f>
              <c:strCache>
                <c:ptCount val="6"/>
                <c:pt idx="0">
                  <c:v>0-6</c:v>
                </c:pt>
                <c:pt idx="1">
                  <c:v>7-14</c:v>
                </c:pt>
                <c:pt idx="2">
                  <c:v>15-29</c:v>
                </c:pt>
                <c:pt idx="3">
                  <c:v>30-49</c:v>
                </c:pt>
                <c:pt idx="4">
                  <c:v>&gt;50</c:v>
                </c:pt>
                <c:pt idx="5">
                  <c:v>Всего </c:v>
                </c:pt>
              </c:strCache>
            </c:strRef>
          </c:cat>
          <c:val>
            <c:numRef>
              <c:f>'Таблицы '!$P$5:$P$10</c:f>
              <c:numCache>
                <c:formatCode>General</c:formatCode>
                <c:ptCount val="6"/>
                <c:pt idx="0">
                  <c:v>4.3</c:v>
                </c:pt>
                <c:pt idx="1">
                  <c:v>7.5</c:v>
                </c:pt>
                <c:pt idx="2">
                  <c:v>5.0999999999999996</c:v>
                </c:pt>
                <c:pt idx="3">
                  <c:v>6</c:v>
                </c:pt>
                <c:pt idx="4">
                  <c:v>5.5</c:v>
                </c:pt>
                <c:pt idx="5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C7-4358-A22E-35E6A387B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2334208"/>
        <c:axId val="272327936"/>
      </c:barChart>
      <c:catAx>
        <c:axId val="27233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327936"/>
        <c:crosses val="autoZero"/>
        <c:auto val="1"/>
        <c:lblAlgn val="ctr"/>
        <c:lblOffset val="100"/>
        <c:noMultiLvlLbl val="0"/>
      </c:catAx>
      <c:valAx>
        <c:axId val="27232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33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 lang="ru-RU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098476439518247E-2"/>
          <c:y val="3.7629593616594799E-2"/>
          <c:w val="0.90286351706036705"/>
          <c:h val="0.83946412948381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HBsAg!$M$2:$M$3</c:f>
              <c:strCache>
                <c:ptCount val="1"/>
                <c:pt idx="0">
                  <c:v>Муж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6.1111111111111102E-2"/>
                  <c:y val="4.6296296296296302E-3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0070C0"/>
                  </a:solidFill>
                </a:ln>
                <a:effectLst/>
              </c:spPr>
              <c:txPr>
                <a:bodyPr rot="0" vert="horz"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84-4242-B281-057B9442457B}"/>
                </c:ext>
              </c:extLst>
            </c:dLbl>
            <c:dLbl>
              <c:idx val="12"/>
              <c:layout>
                <c:manualLayout>
                  <c:x val="5.5984081124898872E-3"/>
                  <c:y val="-0.14217448599685265"/>
                </c:manualLayout>
              </c:layout>
              <c:tx>
                <c:rich>
                  <a:bodyPr rot="0" vert="horz"/>
                  <a:lstStyle/>
                  <a:p>
                    <a:fld id="{6425C79B-DAD2-4993-BB5E-B9128E204910}" type="VALUE">
                      <a:rPr lang="en-US" sz="1200" b="1"/>
                      <a:pPr/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84-4242-B281-057B944245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HBsAg!$L$4:$L$16</c:f>
              <c:strCache>
                <c:ptCount val="13"/>
                <c:pt idx="0">
                  <c:v>0-4 года</c:v>
                </c:pt>
                <c:pt idx="1">
                  <c:v>5-9 лет</c:v>
                </c:pt>
                <c:pt idx="2">
                  <c:v>10-14 лет</c:v>
                </c:pt>
                <c:pt idx="3">
                  <c:v>15-19 лет</c:v>
                </c:pt>
                <c:pt idx="4">
                  <c:v>20-24 лет</c:v>
                </c:pt>
                <c:pt idx="5">
                  <c:v>25-29 лет</c:v>
                </c:pt>
                <c:pt idx="6">
                  <c:v>30-34 лет</c:v>
                </c:pt>
                <c:pt idx="7">
                  <c:v>35-39 лет</c:v>
                </c:pt>
                <c:pt idx="8">
                  <c:v>40-44 лет</c:v>
                </c:pt>
                <c:pt idx="9">
                  <c:v>45-49 лет</c:v>
                </c:pt>
                <c:pt idx="10">
                  <c:v>50-54 лет</c:v>
                </c:pt>
                <c:pt idx="11">
                  <c:v>55-59 лет</c:v>
                </c:pt>
                <c:pt idx="12">
                  <c:v>Всего</c:v>
                </c:pt>
              </c:strCache>
            </c:strRef>
          </c:cat>
          <c:val>
            <c:numRef>
              <c:f>HBsAg!$M$4:$M$16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1.9</c:v>
                </c:pt>
                <c:pt idx="5">
                  <c:v>3.6</c:v>
                </c:pt>
                <c:pt idx="6">
                  <c:v>2.04</c:v>
                </c:pt>
                <c:pt idx="7">
                  <c:v>4.16</c:v>
                </c:pt>
                <c:pt idx="8">
                  <c:v>9.75</c:v>
                </c:pt>
                <c:pt idx="9">
                  <c:v>5.13</c:v>
                </c:pt>
                <c:pt idx="10">
                  <c:v>4.6500000000000004</c:v>
                </c:pt>
                <c:pt idx="11">
                  <c:v>4.08</c:v>
                </c:pt>
                <c:pt idx="12">
                  <c:v>3.25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84-4242-B281-057B9442457B}"/>
            </c:ext>
          </c:extLst>
        </c:ser>
        <c:ser>
          <c:idx val="1"/>
          <c:order val="1"/>
          <c:tx>
            <c:strRef>
              <c:f>HBsAg!$N$2:$N$3</c:f>
              <c:strCache>
                <c:ptCount val="1"/>
                <c:pt idx="0">
                  <c:v>Жен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84-4242-B281-057B9442457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84-4242-B281-057B9442457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84-4242-B281-057B9442457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84-4242-B281-057B9442457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84-4242-B281-057B9442457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84-4242-B281-057B9442457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84-4242-B281-057B9442457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84-4242-B281-057B9442457B}"/>
                </c:ext>
              </c:extLst>
            </c:dLbl>
            <c:dLbl>
              <c:idx val="8"/>
              <c:layout>
                <c:manualLayout>
                  <c:x val="2.7777777777777801E-2"/>
                  <c:y val="-8.3333333333333398E-2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C1197AD3-67B6-4C93-B6BA-2C07486FD76A}" type="VALUE">
                      <a:rPr lang="en-US" b="1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rgbClr val="0070C0"/>
                  </a:solidFill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984-4242-B281-057B9442457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84-4242-B281-057B9442457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84-4242-B281-057B9442457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84-4242-B281-057B9442457B}"/>
                </c:ext>
              </c:extLst>
            </c:dLbl>
            <c:dLbl>
              <c:idx val="12"/>
              <c:layout>
                <c:manualLayout>
                  <c:x val="2.4941601049868801E-2"/>
                  <c:y val="2.31481481481480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984-4242-B281-057B944245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HBsAg!$L$4:$L$16</c:f>
              <c:strCache>
                <c:ptCount val="13"/>
                <c:pt idx="0">
                  <c:v>0-4 года</c:v>
                </c:pt>
                <c:pt idx="1">
                  <c:v>5-9 лет</c:v>
                </c:pt>
                <c:pt idx="2">
                  <c:v>10-14 лет</c:v>
                </c:pt>
                <c:pt idx="3">
                  <c:v>15-19 лет</c:v>
                </c:pt>
                <c:pt idx="4">
                  <c:v>20-24 лет</c:v>
                </c:pt>
                <c:pt idx="5">
                  <c:v>25-29 лет</c:v>
                </c:pt>
                <c:pt idx="6">
                  <c:v>30-34 лет</c:v>
                </c:pt>
                <c:pt idx="7">
                  <c:v>35-39 лет</c:v>
                </c:pt>
                <c:pt idx="8">
                  <c:v>40-44 лет</c:v>
                </c:pt>
                <c:pt idx="9">
                  <c:v>45-49 лет</c:v>
                </c:pt>
                <c:pt idx="10">
                  <c:v>50-54 лет</c:v>
                </c:pt>
                <c:pt idx="11">
                  <c:v>55-59 лет</c:v>
                </c:pt>
                <c:pt idx="12">
                  <c:v>Всего</c:v>
                </c:pt>
              </c:strCache>
            </c:strRef>
          </c:cat>
          <c:val>
            <c:numRef>
              <c:f>HBsAg!$N$4:$N$16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3.5</c:v>
                </c:pt>
                <c:pt idx="5">
                  <c:v>3.07</c:v>
                </c:pt>
                <c:pt idx="6">
                  <c:v>3.26</c:v>
                </c:pt>
                <c:pt idx="7">
                  <c:v>3.5</c:v>
                </c:pt>
                <c:pt idx="8">
                  <c:v>5.08</c:v>
                </c:pt>
                <c:pt idx="9">
                  <c:v>3.5</c:v>
                </c:pt>
                <c:pt idx="10">
                  <c:v>4.8</c:v>
                </c:pt>
                <c:pt idx="11">
                  <c:v>0</c:v>
                </c:pt>
                <c:pt idx="12">
                  <c:v>2.94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984-4242-B281-057B94424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2331464"/>
        <c:axId val="272332248"/>
      </c:barChart>
      <c:catAx>
        <c:axId val="272331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70C0"/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72332248"/>
        <c:crosses val="autoZero"/>
        <c:auto val="1"/>
        <c:lblAlgn val="ctr"/>
        <c:lblOffset val="100"/>
        <c:noMultiLvlLbl val="0"/>
      </c:catAx>
      <c:valAx>
        <c:axId val="272332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0070C0"/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7233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85797256064921"/>
          <c:y val="0.17434197749841404"/>
          <c:w val="0.43655598427430153"/>
          <c:h val="9.4923811606882499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 lang="ru-RU">
          <a:solidFill>
            <a:schemeClr val="bg1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Стационардык дарыгер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Жаш дарыгер 50гө көтөрүлгөндөн кийин %</c:v>
                </c:pt>
                <c:pt idx="1">
                  <c:v>50% көтөрүлгөндөн кийин тажрыйбасы бар дарыгер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11264</c:v>
                </c:pt>
                <c:pt idx="1">
                  <c:v>16516.8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76-4FE1-80D6-CFFD1A037D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..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Жаш дарыгер 50гө көтөрүлгөндөн кийин %</c:v>
                </c:pt>
                <c:pt idx="1">
                  <c:v>50% көтөрүлгөндөн кийин тажрыйбасы бар дарыгер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">
                  <c:v>16896</c:v>
                </c:pt>
                <c:pt idx="1">
                  <c:v>25303.5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76-4FE1-80D6-CFFD1A037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1359528"/>
        <c:axId val="273359432"/>
      </c:barChart>
      <c:catAx>
        <c:axId val="101359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359432"/>
        <c:crosses val="autoZero"/>
        <c:auto val="1"/>
        <c:lblAlgn val="ctr"/>
        <c:lblOffset val="100"/>
        <c:noMultiLvlLbl val="0"/>
      </c:catAx>
      <c:valAx>
        <c:axId val="273359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359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ru-RU"/>
              <a:t>Үй-бүлөлүк дарыгер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Молодой врач после повышения до 50 %</c:v>
                </c:pt>
                <c:pt idx="1">
                  <c:v>Врач с опытом после повышения на 50%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15136</c:v>
                </c:pt>
                <c:pt idx="1">
                  <c:v>22716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23-4D94-8A75-072DE6CFC1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..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Молодой врач после повышения до 50 %</c:v>
                </c:pt>
                <c:pt idx="1">
                  <c:v>Врач с опытом после повышения на 50%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22704</c:v>
                </c:pt>
                <c:pt idx="1">
                  <c:v>34056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23-4D94-8A75-072DE6CFC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73366488"/>
        <c:axId val="273362960"/>
      </c:barChart>
      <c:catAx>
        <c:axId val="273366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3362960"/>
        <c:crosses val="autoZero"/>
        <c:auto val="1"/>
        <c:lblAlgn val="ctr"/>
        <c:lblOffset val="100"/>
        <c:noMultiLvlLbl val="0"/>
      </c:catAx>
      <c:valAx>
        <c:axId val="27336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273366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0.06783</cdr:x>
      <cdr:y>0.04793</cdr:y>
    </cdr:from>
    <cdr:to>
      <cdr:x>0.1996</cdr:x>
      <cdr:y>0.1282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7730" y="89907"/>
          <a:ext cx="597877" cy="150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0.0717</cdr:x>
      <cdr:y>0.04793</cdr:y>
    </cdr:from>
    <cdr:to>
      <cdr:x>0.62168</cdr:x>
      <cdr:y>0.16747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5302" y="89911"/>
          <a:ext cx="2495269" cy="224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2023-ж. ВГВ</a:t>
          </a:r>
          <a:r>
            <a:rPr lang="en-US" sz="12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ru-RU" sz="1200" b="1" kern="1200" dirty="0" err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оорусу</a:t>
          </a:r>
          <a:r>
            <a:rPr lang="ru-RU" sz="12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 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90361-BDBD-484C-81B0-6337D4298795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A3C15-CA56-4A17-AF05-1FBF8B440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749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</a:t>
            </a:r>
            <a:r>
              <a:rPr lang="aa-ET" dirty="0"/>
              <a:t>одовой показатель за 2023 год. 2024 год убираем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25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Прирост производительности это возврат инвестиции на сколько выгодным является это вложение 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816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F1B95-1360-4FF2-9920-70F5148B623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78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В 2024 году за счет средств республиканского бюджета начато строительство здания Иссык-Кульской областной объединенной больницы на 350 коек.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За счет республиканского бюджета завершено строительство Центра врачебной практики Иссык-Кульской области на 60 коек, открытие которого планируется к концу 2024 года.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Строительство многопрофильного стационара Ошской городской клинической больницы на 300 коек началось в апреле, сдача объекта планируется к концу 2024 года.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Строительство Перинатального центра в 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г.Жалал-Абад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в настоящее время завершено на 10% (фундамент 100%).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В 2024 году планируется ввести в эксплуатацию больницы на 80 коек в селе 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Оган-Талаа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Базар-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Коргонского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района.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Строительные работы завершены на  100%,ожидается открытие.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Через АРИС разработана проектно-сметная документация  строительства детской больницы на 100 коек в городе Баткен, строительство которой начнется в ближайшие дни.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▪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Разработана проектно-сметная документация  на строительство больницы на 100 коек за счет средств республиканского бюджета в новоселке «Ак-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Ордо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3» города Бишкек.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160A-DB91-4736-8D9B-7AB7F2C1803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344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12 апреля 2024 года состоялось открытие нового корпуса </a:t>
            </a:r>
            <a:r>
              <a:rPr lang="ru-RU" dirty="0" err="1"/>
              <a:t>Джалал-Абадской</a:t>
            </a:r>
            <a:r>
              <a:rPr lang="ru-RU" dirty="0"/>
              <a:t> областной клинической больницы на 105 коек. Терапевтические отделения областной клинической больницы занимают новое трехэтажное здание. Отделения: 1 этаж, отделение искусственной почки, 2 этаж, отделение неврологии, 3 этаж, отделение терапии.</a:t>
            </a:r>
          </a:p>
          <a:p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12.04.2024 Состоялась церемония открытия </a:t>
            </a:r>
            <a:r>
              <a:rPr kumimoji="0" lang="ru-RU" altLang="ru-RU" sz="12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Джалал-Абадского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 областного противотуберкулезного диспансера имени Р.Г. Бауэра. Новое трехэтажное здание рассчитано на 96 мест.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1A1A1A"/>
                </a:solidFill>
                <a:latin typeface="Roboto"/>
              </a:rPr>
              <a:t>15 сентября, в Национальном госпитале состоялось торжественное открытие нового централизованного отделения экстренной медицинской помощи.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Отделение было создано при поддержке общественного объединения "Центр Ас-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Сафа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</a:t>
            </a:r>
            <a:r>
              <a:rPr lang="ru-RU" sz="1200" b="0" i="0" kern="1200" dirty="0">
                <a:solidFill>
                  <a:srgbClr val="1F1F1F"/>
                </a:solidFill>
                <a:effectLst/>
                <a:latin typeface="inherit"/>
                <a:ea typeface="+mn-ea"/>
                <a:cs typeface="+mn-cs"/>
              </a:rPr>
              <a:t>н</a:t>
            </a:r>
            <a:r>
              <a:rPr lang="ru-RU" altLang="ru-RU" sz="1200" dirty="0">
                <a:solidFill>
                  <a:srgbClr val="1F1F1F"/>
                </a:solidFill>
                <a:latin typeface="inherit"/>
              </a:rPr>
              <a:t>а базе Национального Госпиталя открыт рентген-центр </a:t>
            </a:r>
            <a:r>
              <a:rPr lang="ru-RU" altLang="ru-RU" sz="1200" dirty="0" err="1">
                <a:solidFill>
                  <a:srgbClr val="1F1F1F"/>
                </a:solidFill>
                <a:latin typeface="inherit"/>
              </a:rPr>
              <a:t>референс</a:t>
            </a:r>
            <a:r>
              <a:rPr lang="ru-RU" altLang="ru-RU" sz="1200" dirty="0">
                <a:solidFill>
                  <a:srgbClr val="1F1F1F"/>
                </a:solidFill>
                <a:latin typeface="inherit"/>
              </a:rPr>
              <a:t>-центр централизованной визуализации КТ и МРТ регионов.</a:t>
            </a:r>
            <a:r>
              <a:rPr lang="ru-RU" altLang="ru-RU" sz="1200" dirty="0">
                <a:solidFill>
                  <a:prstClr val="black"/>
                </a:solidFill>
              </a:rPr>
              <a:t>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30 мая 2024 года в Национальном центре кардиологии и терапии им. академика </a:t>
            </a:r>
            <a:r>
              <a:rPr kumimoji="0" lang="ru-RU" alt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М.Миррахимова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состоялась официальная церемония открытия отделения комплексной диагностики НУР, где были установлены магнитно-резонансный томограф-1,5 т с уникальной кардиоваскулярной программой и стационарный рентгеновский аппарат. Кроме того, был установлен аппарат УЗИ.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22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y-K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проектам Японского</a:t>
            </a:r>
            <a:r>
              <a:rPr lang="ky-KG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Правительства </a:t>
            </a:r>
            <a:r>
              <a:rPr lang="ru-RU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медицинского оборудования в г. Бишкек и Чуйской области» Общий бюджет- 999,0 млн.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иен (7,5 млн. США)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В настоящее время консалтинговой компанией INTEM 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Consulting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, 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Inc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. (Япония) идет подготовка к закупке медицинского оборудования</a:t>
            </a:r>
            <a:r>
              <a:rPr lang="ru-RU" altLang="ru-RU" sz="3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Саудовский</a:t>
            </a:r>
            <a:r>
              <a:rPr lang="ru-RU" sz="1050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Фонд развития. 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Проект «Реконструкция и расширение </a:t>
            </a:r>
            <a:r>
              <a:rPr lang="ru-RU" altLang="ru-RU" sz="1200" dirty="0" err="1">
                <a:solidFill>
                  <a:schemeClr val="accent1">
                    <a:lumMod val="50000"/>
                  </a:schemeClr>
                </a:solidFill>
                <a:latin typeface="inherit"/>
              </a:rPr>
              <a:t>Бишкекской</a:t>
            </a:r>
            <a:r>
              <a:rPr lang="ru-RU" altLang="ru-RU" sz="120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городской государственной детской больницы скорой помощи» финансируется Саудовским фондом развития, с общим бюджетом 30,0 млн долларов США. И Строительство и оснащение карантинной зоны, обеспечение оборудованием медицинских центров (общий бюджет 2 685 200,0 долларов США).</a:t>
            </a:r>
            <a:r>
              <a:rPr lang="ru-RU" altLang="ru-RU" sz="105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 В </a:t>
            </a:r>
            <a:r>
              <a:rPr lang="ru-RU" altLang="ru-RU" sz="1050" dirty="0">
                <a:solidFill>
                  <a:srgbClr val="C00000"/>
                </a:solidFill>
                <a:latin typeface="inherit"/>
              </a:rPr>
              <a:t>настоящее время ведутся строительные работы. 6 494 225,09 миллиона долларов США — это сумма, освоенная с начала реализации проекта. К 2024 году фактически выделенная сумма составит 1 217 235,09 долларов </a:t>
            </a:r>
            <a:r>
              <a:rPr lang="ru-RU" altLang="ru-RU" sz="1050" dirty="0">
                <a:solidFill>
                  <a:schemeClr val="accent1">
                    <a:lumMod val="50000"/>
                  </a:schemeClr>
                </a:solidFill>
                <a:latin typeface="inherit"/>
              </a:rPr>
              <a:t>США. Заключено соглашение на поставку медицинского оборудования и контракт подписан в декабре 2023 года. В настоящее время осуществляется поставка оборудования</a:t>
            </a:r>
            <a:r>
              <a:rPr lang="ru-RU" altLang="ru-RU" sz="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altLang="ru-RU" sz="9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05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6160A-DB91-4736-8D9B-7AB7F2C1803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165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основании приказа Министерства здравоохранения Кыргызской Республики № 51 от 02.11.23 г. создан Филиал «Эл Аман» ГП «Кыргызфармация при Министерстве здравоохранения Кыргызской Республики. Поставки и продажа лекарственных средств и медицинских изделий.</a:t>
            </a:r>
            <a:r>
              <a:rPr lang="ru-RU" sz="12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«Эл Аман» ГП «Кыргызфармация» является государственной аптечной сетью, финансирование которой осуществляется за счет собственной экономической деятельности. По состоянию на 20 октября 2024 года «Эл Аман» имеет в своем составе 92 аптечных пункта в организациях здравоохранения первичного и вторичного уровня во всех областях страны:</a:t>
            </a:r>
            <a:r>
              <a:rPr lang="ru-RU" sz="15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Бишкек  – 19; Чуйская область – 9; Иссык-Кульская область - 6;   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Таласская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- 5;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Нарынская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- 3;г. Ош - 10; 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- 15;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Жалал-Абадская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- 18;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Баткенская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- 7.           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Ассортимент в аптечных пунктах составляет более 2500 наименований фармацевтической продукции, в зависимости специфики организации здравоохранения, в котором находятся аптечные пункты, от уровня реализации и от организаций здравоохранения. Розничные цены в 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гос.аптеках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«Эл Аман» в среднем на 10-20% ниже, чем в частных аптечных пунктах страны. На сегодняшний день</a:t>
            </a:r>
            <a:r>
              <a:rPr lang="ru-RU" sz="15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 осуществляется с 30 производителями и поставщиками лекарственных средств и медицинских изделий из-за рубежа и в Кыргызской Республике.</a:t>
            </a:r>
          </a:p>
          <a:p>
            <a:pPr algn="just"/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16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a-ET" dirty="0"/>
              <a:t>Курманбек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A3C15-CA56-4A17-AF05-1FBF8B4409F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10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9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64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88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48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99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280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69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85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12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9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9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49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74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52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7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1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2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452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42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39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64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2D79B-C8F0-453A-A32C-447849754FFB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553E7-335F-4967-AB58-476F5CFC2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D903B840-5DDC-4B47-A349-F3D89B5DFF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01.11.2024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F079B67D-6D90-4864-8B89-97106AEE53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2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10" Type="http://schemas.openxmlformats.org/officeDocument/2006/relationships/chart" Target="../charts/chart7.xml"/><Relationship Id="rId4" Type="http://schemas.openxmlformats.org/officeDocument/2006/relationships/image" Target="../media/image2.png"/><Relationship Id="rId9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11" Type="http://schemas.openxmlformats.org/officeDocument/2006/relationships/image" Target="../media/image10.png"/><Relationship Id="rId5" Type="http://schemas.openxmlformats.org/officeDocument/2006/relationships/image" Target="../media/image30.jpe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9.png"/><Relationship Id="rId4" Type="http://schemas.openxmlformats.org/officeDocument/2006/relationships/image" Target="../media/image11.jpe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11.jpe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9.png"/><Relationship Id="rId10" Type="http://schemas.openxmlformats.org/officeDocument/2006/relationships/image" Target="../media/image53.png"/><Relationship Id="rId4" Type="http://schemas.openxmlformats.org/officeDocument/2006/relationships/image" Target="../media/image11.jpeg"/><Relationship Id="rId9" Type="http://schemas.openxmlformats.org/officeDocument/2006/relationships/image" Target="../media/image52.png"/><Relationship Id="rId1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11.jpe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jpeg"/><Relationship Id="rId7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1.jpe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4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F5CE16B-0547-96A6-0486-7C0CDFDE4AC5}"/>
              </a:ext>
            </a:extLst>
          </p:cNvPr>
          <p:cNvSpPr/>
          <p:nvPr/>
        </p:nvSpPr>
        <p:spPr>
          <a:xfrm>
            <a:off x="0" y="-19840"/>
            <a:ext cx="12192000" cy="6858000"/>
          </a:xfrm>
          <a:prstGeom prst="rect">
            <a:avLst/>
          </a:prstGeom>
          <a:blipFill dpi="0" rotWithShape="1">
            <a:blip r:embed="rId2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3BD6560-F922-EC93-9BEF-554EA6488C61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FE1A6DCD-F98B-D400-FBD2-20910344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059594F-0E7E-0355-140C-0065A9983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5194594" y="2232316"/>
            <a:ext cx="66616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Улуттук</a:t>
            </a:r>
            <a:r>
              <a:rPr lang="ru-RU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өнүгүү</a:t>
            </a:r>
            <a:r>
              <a:rPr lang="ru-RU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форуму 2024</a:t>
            </a:r>
          </a:p>
          <a:p>
            <a:r>
              <a:rPr lang="ru-RU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«Ден </a:t>
            </a:r>
            <a:r>
              <a:rPr lang="ru-RU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соолук-адамдык</a:t>
            </a:r>
            <a:r>
              <a:rPr lang="ru-RU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капиталдын</a:t>
            </a:r>
            <a:r>
              <a:rPr lang="ru-RU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сакталышына</a:t>
            </a:r>
            <a:r>
              <a:rPr lang="ru-RU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кам</a:t>
            </a:r>
            <a:r>
              <a:rPr lang="ru-RU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көрүү</a:t>
            </a:r>
            <a:r>
              <a:rPr lang="ru-RU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72D7AE4-AC26-8088-C9E0-C84A7F26E30E}"/>
              </a:ext>
            </a:extLst>
          </p:cNvPr>
          <p:cNvGrpSpPr/>
          <p:nvPr/>
        </p:nvGrpSpPr>
        <p:grpSpPr>
          <a:xfrm>
            <a:off x="498310" y="1668279"/>
            <a:ext cx="4546243" cy="4546243"/>
            <a:chOff x="566183" y="1633611"/>
            <a:chExt cx="4236720" cy="423672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83" y="1633611"/>
              <a:ext cx="4236720" cy="42367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79B118F6-B047-4792-9BF9-2E494DDF77FC}"/>
                </a:ext>
              </a:extLst>
            </p:cNvPr>
            <p:cNvSpPr/>
            <p:nvPr/>
          </p:nvSpPr>
          <p:spPr>
            <a:xfrm rot="245993">
              <a:off x="3762221" y="3751971"/>
              <a:ext cx="439216" cy="463492"/>
            </a:xfrm>
            <a:prstGeom prst="roundRect">
              <a:avLst/>
            </a:prstGeom>
            <a:solidFill>
              <a:srgbClr val="E3F0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3018438-BBB8-4458-9734-E873371A8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93">
              <a:off x="3747609" y="3810512"/>
              <a:ext cx="468439" cy="346409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D99411-4400-C7F6-6060-4A79D229E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" y="176933"/>
            <a:ext cx="1273274" cy="12156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5AA1C8-1224-B9B5-CE4E-799732544B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28949" r="38216" b="29200"/>
          <a:stretch/>
        </p:blipFill>
        <p:spPr>
          <a:xfrm>
            <a:off x="10541809" y="179228"/>
            <a:ext cx="1314450" cy="125968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74130" y="113346"/>
            <a:ext cx="7194813" cy="9312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94594" y="4556868"/>
            <a:ext cx="4755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Баяндоочу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Исмаилов М. А. министрдин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биринчи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орун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басары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772331-2E0F-1B94-4F27-8FBD2ACB7577}"/>
              </a:ext>
            </a:extLst>
          </p:cNvPr>
          <p:cNvSpPr txBox="1"/>
          <p:nvPr/>
        </p:nvSpPr>
        <p:spPr>
          <a:xfrm>
            <a:off x="3048000" y="31947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Кыргыз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Республикасынын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Саламаттык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сактоо</a:t>
            </a: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министрлиги</a:t>
            </a:r>
            <a:endParaRPr lang="ru-RU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1ED4DC-436D-FDE4-5234-ADB72A7253C1}"/>
              </a:ext>
            </a:extLst>
          </p:cNvPr>
          <p:cNvSpPr txBox="1"/>
          <p:nvPr/>
        </p:nvSpPr>
        <p:spPr>
          <a:xfrm>
            <a:off x="3048000" y="605872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2024-жыл. 4 ноябрь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Бишкек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шаары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Рисунок 25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DE9C3F0-6215-EA0C-7C69-B28B5EF02F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0588316" y="5402712"/>
            <a:ext cx="1221435" cy="1221435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0205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D2A83B5-CCE1-488A-E29E-16C1F7854475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8A51B88-ED1B-EDA8-E04C-075C88726F5B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6145C09-786A-EE21-3DD3-BE12F2597562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E18616A5-03AE-A0BE-0048-E37BA5FD3C93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845C53B4-636B-7E26-8DEF-CEC903DFF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D5EFA4A4-239A-6FB3-3F9D-5488BE0C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E7D0577-CC64-D8DA-6415-029824526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1" name="Рисунок 20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D356AA0-83EE-3967-2EFD-C4C4508D65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2" name="Google Shape;568;p2">
            <a:extLst>
              <a:ext uri="{FF2B5EF4-FFF2-40B4-BE49-F238E27FC236}">
                <a16:creationId xmlns:a16="http://schemas.microsoft.com/office/drawing/2014/main" id="{BF1A8A93-77B3-58D6-41C6-CE51B9C5885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3">
            <a:extLst>
              <a:ext uri="{FF2B5EF4-FFF2-40B4-BE49-F238E27FC236}">
                <a16:creationId xmlns:a16="http://schemas.microsoft.com/office/drawing/2014/main" id="{3599AEAD-F8C3-38E3-297A-DDAB31E0FDBF}"/>
              </a:ext>
            </a:extLst>
          </p:cNvPr>
          <p:cNvSpPr txBox="1">
            <a:spLocks/>
          </p:cNvSpPr>
          <p:nvPr/>
        </p:nvSpPr>
        <p:spPr>
          <a:xfrm>
            <a:off x="1052449" y="156991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800" b="1" dirty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97B60C-7407-EFAC-1A4A-4C4E05A075B1}"/>
              </a:ext>
            </a:extLst>
          </p:cNvPr>
          <p:cNvSpPr txBox="1"/>
          <p:nvPr/>
        </p:nvSpPr>
        <p:spPr>
          <a:xfrm>
            <a:off x="2715591" y="233678"/>
            <a:ext cx="8522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КЫРГЫЗ РЕСПУБЛИКАСЫНДА </a:t>
            </a:r>
            <a:r>
              <a:rPr lang="ky-KG" sz="1800" b="1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АПВ</a:t>
            </a:r>
            <a:r>
              <a:rPr lang="en-US" sz="1800" b="1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ВАКЦИНАСЫН КИРГИЗҮҮНҮН ЭКОНОМИКАЛЫК НАТЫЙЖАЛУУЛУГУ ЖАНА ПАЙДАСЫ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9F4F3C-683D-3C0A-9D67-4E61340133D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06" y="1665307"/>
            <a:ext cx="2419108" cy="24191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AB6E36-5D3E-9867-DCCB-523F5343D33F}"/>
              </a:ext>
            </a:extLst>
          </p:cNvPr>
          <p:cNvSpPr txBox="1"/>
          <p:nvPr/>
        </p:nvSpPr>
        <p:spPr>
          <a:xfrm>
            <a:off x="869740" y="4173637"/>
            <a:ext cx="449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жаштагы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кыздар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арасындагы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максаттуу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топтун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АПВга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болгон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баасы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D6101-844A-54E5-8198-3574B8B2ECDF}"/>
              </a:ext>
            </a:extLst>
          </p:cNvPr>
          <p:cNvSpPr txBox="1"/>
          <p:nvPr/>
        </p:nvSpPr>
        <p:spPr>
          <a:xfrm>
            <a:off x="1849582" y="5070855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177,387</a:t>
            </a:r>
            <a:r>
              <a:rPr lang="en-US" sz="4000" b="1" dirty="0">
                <a:solidFill>
                  <a:srgbClr val="FF0000"/>
                </a:solidFill>
              </a:rPr>
              <a:t>$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A3D7310-7D9D-56A8-369C-F489EF836A6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31" y="1722793"/>
            <a:ext cx="2152470" cy="21524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05F9475-4D7D-4C20-4DA0-4F0A7DF32F0B}"/>
              </a:ext>
            </a:extLst>
          </p:cNvPr>
          <p:cNvSpPr txBox="1"/>
          <p:nvPr/>
        </p:nvSpPr>
        <p:spPr>
          <a:xfrm>
            <a:off x="8373142" y="5070855"/>
            <a:ext cx="213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</a:rPr>
              <a:t>480,624</a:t>
            </a:r>
            <a:r>
              <a:rPr lang="en-US" sz="4000" b="1" dirty="0">
                <a:solidFill>
                  <a:srgbClr val="00B050"/>
                </a:solidFill>
              </a:rPr>
              <a:t>$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1F6418-397E-EA1C-F4EE-8291E9B281FE}"/>
              </a:ext>
            </a:extLst>
          </p:cNvPr>
          <p:cNvSpPr txBox="1"/>
          <p:nvPr/>
        </p:nvSpPr>
        <p:spPr>
          <a:xfrm>
            <a:off x="6520584" y="4184285"/>
            <a:ext cx="5589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сакталган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чыгымдар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жатындын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моюнчасынын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рагын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дарылоо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үчүн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B321C7A-ACB1-9677-4836-E0B18CB7DB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6" b="35792"/>
          <a:stretch/>
        </p:blipFill>
        <p:spPr>
          <a:xfrm>
            <a:off x="5297607" y="3013901"/>
            <a:ext cx="1632030" cy="4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4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AA4550D-5F6D-49B4-2D15-668E8AE4F815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25790DC-2050-A16B-EE70-7DFC16BE900C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D3998FD-79B6-F082-6D4D-1869EDF418A8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EA4B3F4-E2EF-61F0-2D9B-F1297EB3F025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95CE70A5-065D-E835-BD49-5CE148F70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BB4288D7-EC65-749B-F48C-71F857EF4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8" name="Рисунок 17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C2DEB32-7C58-6AD7-AE7F-E4A8900AA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9" name="Рисунок 18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2EEAB7C-0FFD-49A2-DE52-CA199FC2D5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0" name="Google Shape;568;p2">
            <a:extLst>
              <a:ext uri="{FF2B5EF4-FFF2-40B4-BE49-F238E27FC236}">
                <a16:creationId xmlns:a16="http://schemas.microsoft.com/office/drawing/2014/main" id="{ADAF0B28-7F42-77E5-0271-830EE977077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2759E9-3AFB-7B77-02BE-DA89A4FD0E74}"/>
              </a:ext>
            </a:extLst>
          </p:cNvPr>
          <p:cNvSpPr txBox="1"/>
          <p:nvPr/>
        </p:nvSpPr>
        <p:spPr>
          <a:xfrm>
            <a:off x="4187659" y="196474"/>
            <a:ext cx="6921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ВИРУСТУК ГЕПАТИТ В ООРУСУНА КАРШЫ ЭМДӨӨ ИШТЕРИНИН ЭФФЕКТИВДҮҮЛҮГҮ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3" name="Объект 6">
            <a:extLst>
              <a:ext uri="{FF2B5EF4-FFF2-40B4-BE49-F238E27FC236}">
                <a16:creationId xmlns:a16="http://schemas.microsoft.com/office/drawing/2014/main" id="{AF1777B5-96D8-0E3E-901E-9F06A74E57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604353"/>
              </p:ext>
            </p:extLst>
          </p:nvPr>
        </p:nvGraphicFramePr>
        <p:xfrm>
          <a:off x="779969" y="1162697"/>
          <a:ext cx="10954872" cy="408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34BCBD95-2BAB-97B4-85A0-45BAB7BB6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00267"/>
              </p:ext>
            </p:extLst>
          </p:nvPr>
        </p:nvGraphicFramePr>
        <p:xfrm>
          <a:off x="3890723" y="1402220"/>
          <a:ext cx="2976282" cy="185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14CEEFCB-0E4A-9746-41C4-C1D40AB3A4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5462494"/>
              </p:ext>
            </p:extLst>
          </p:nvPr>
        </p:nvGraphicFramePr>
        <p:xfrm>
          <a:off x="6958032" y="1415779"/>
          <a:ext cx="4537004" cy="187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66153EE8-44EE-E55B-2AC3-B2095F99EEFD}"/>
              </a:ext>
            </a:extLst>
          </p:cNvPr>
          <p:cNvSpPr txBox="1"/>
          <p:nvPr/>
        </p:nvSpPr>
        <p:spPr>
          <a:xfrm>
            <a:off x="3954510" y="1452932"/>
            <a:ext cx="2799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1999-ж. ВГВ </a:t>
            </a:r>
            <a:r>
              <a:rPr lang="ru-RU" sz="1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оорусу</a:t>
            </a:r>
            <a:endParaRPr lang="ru-RU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3771D5-68EA-0083-EE98-79893547EFF6}"/>
              </a:ext>
            </a:extLst>
          </p:cNvPr>
          <p:cNvSpPr txBox="1"/>
          <p:nvPr/>
        </p:nvSpPr>
        <p:spPr>
          <a:xfrm>
            <a:off x="1097833" y="5588444"/>
            <a:ext cx="1064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 16.12.2022 -ж. </a:t>
            </a:r>
            <a:r>
              <a:rPr lang="ru-RU" b="1" dirty="0" err="1">
                <a:solidFill>
                  <a:schemeClr val="bg1"/>
                </a:solidFill>
              </a:rPr>
              <a:t>баштап</a:t>
            </a:r>
            <a:r>
              <a:rPr lang="ru-RU" b="1" dirty="0">
                <a:solidFill>
                  <a:schemeClr val="bg1"/>
                </a:solidFill>
              </a:rPr>
              <a:t> Кыргыз </a:t>
            </a:r>
            <a:r>
              <a:rPr lang="ru-RU" b="1" dirty="0" err="1">
                <a:solidFill>
                  <a:schemeClr val="bg1"/>
                </a:solidFill>
              </a:rPr>
              <a:t>Республикасында</a:t>
            </a:r>
            <a:r>
              <a:rPr lang="ru-RU" b="1" dirty="0">
                <a:solidFill>
                  <a:schemeClr val="bg1"/>
                </a:solidFill>
              </a:rPr>
              <a:t>  гепатит В </a:t>
            </a:r>
            <a:r>
              <a:rPr lang="ru-RU" b="1" dirty="0" err="1">
                <a:solidFill>
                  <a:schemeClr val="bg1"/>
                </a:solidFill>
              </a:rPr>
              <a:t>оорусуна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каршы</a:t>
            </a:r>
            <a:r>
              <a:rPr lang="ru-RU" b="1" dirty="0">
                <a:solidFill>
                  <a:schemeClr val="bg1"/>
                </a:solidFill>
              </a:rPr>
              <a:t> чон </a:t>
            </a:r>
            <a:r>
              <a:rPr lang="ru-RU" b="1" dirty="0" err="1">
                <a:solidFill>
                  <a:schemeClr val="bg1"/>
                </a:solidFill>
              </a:rPr>
              <a:t>кишилердин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арасында</a:t>
            </a:r>
            <a:r>
              <a:rPr lang="ru-RU" b="1" dirty="0">
                <a:solidFill>
                  <a:schemeClr val="bg1"/>
                </a:solidFill>
              </a:rPr>
              <a:t> эмдөө </a:t>
            </a:r>
            <a:r>
              <a:rPr lang="ru-RU" b="1" dirty="0" err="1">
                <a:solidFill>
                  <a:schemeClr val="bg1"/>
                </a:solidFill>
              </a:rPr>
              <a:t>кампаниясы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башталды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40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3D966D-FF72-67AB-9C87-343FAE173A8E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F55C338-0344-BA1F-ADB8-0F85E0D95572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FB4341-BC52-42AA-1023-087E14E323BC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A44F3C0-1E39-D6DD-724C-897FA6741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F34AB94-C3BF-F197-4E60-898C68BFA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3" name="Google Shape;568;p2">
            <a:extLst>
              <a:ext uri="{FF2B5EF4-FFF2-40B4-BE49-F238E27FC236}">
                <a16:creationId xmlns:a16="http://schemas.microsoft.com/office/drawing/2014/main" id="{9E2784D9-39FD-7728-41C9-099F86BF8ED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66492" y="183950"/>
            <a:ext cx="443145" cy="42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C7CE91C-7F4E-562E-40C2-B831388CA2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06E7FBD-9DFF-DAD5-81AB-9234FE1C90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26" name="Google Shape;90;p13">
            <a:extLst>
              <a:ext uri="{FF2B5EF4-FFF2-40B4-BE49-F238E27FC236}">
                <a16:creationId xmlns:a16="http://schemas.microsoft.com/office/drawing/2014/main" id="{15AA6CAD-4985-617C-9BBB-F2A24566CC4A}"/>
              </a:ext>
            </a:extLst>
          </p:cNvPr>
          <p:cNvSpPr txBox="1"/>
          <p:nvPr/>
        </p:nvSpPr>
        <p:spPr>
          <a:xfrm>
            <a:off x="929393" y="135361"/>
            <a:ext cx="101870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РЕСПУБЛИКАЛЫК БЮДЖЕТТИН ЖАНА ӨНӨКТӨШТӨРДҮН КАРАЖАТТАРЫНЫН ЭСЕБИНЕН 52 САЛАМАТТЫК САКТОО МЕКЕМЕСИНИН ИНФРАСТРУКТУРАСЫН ЖАКШЫРТУУ (948,6 МЛН СОМ)</a:t>
            </a:r>
          </a:p>
        </p:txBody>
      </p:sp>
      <p:sp>
        <p:nvSpPr>
          <p:cNvPr id="27" name="Объект 5">
            <a:extLst>
              <a:ext uri="{FF2B5EF4-FFF2-40B4-BE49-F238E27FC236}">
                <a16:creationId xmlns:a16="http://schemas.microsoft.com/office/drawing/2014/main" id="{CA17528A-43D2-6E37-7F58-78F579C99007}"/>
              </a:ext>
            </a:extLst>
          </p:cNvPr>
          <p:cNvSpPr txBox="1">
            <a:spLocks/>
          </p:cNvSpPr>
          <p:nvPr/>
        </p:nvSpPr>
        <p:spPr>
          <a:xfrm>
            <a:off x="552913" y="1133901"/>
            <a:ext cx="8420972" cy="51183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Ысык-Көл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облустук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бириктирилген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350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орундуу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оорукананын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имаратынын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башталды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Ысык-Көл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облусунун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60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орундуу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дарыгерлик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практика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борборунун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аяктоодо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▪ Ош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шаардык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300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орундуу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клиникалык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ооруканасынын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көп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профилдүү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стационарынын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аяктоодо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Жалал-Абад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шаарында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перинаталдык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борбордун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башталды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Базар-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Коргон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районунун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Ооган-Талаа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айылындагы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80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орундуу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оорукананын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аяктады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100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орундуу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балдар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ооруканасынын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башталууда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▪ 100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орундуу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оорукананын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курулушу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Бишкек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шаарынын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"Ак-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Ордо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3"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конушунда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ишке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киргизилди</a:t>
            </a:r>
            <a:r>
              <a:rPr lang="ru-RU" altLang="ru-RU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7B5FEBF-C56D-62AD-F4FC-4625D48DF11E}"/>
              </a:ext>
            </a:extLst>
          </p:cNvPr>
          <p:cNvGrpSpPr/>
          <p:nvPr/>
        </p:nvGrpSpPr>
        <p:grpSpPr>
          <a:xfrm>
            <a:off x="8990124" y="1040672"/>
            <a:ext cx="2482359" cy="5019768"/>
            <a:chOff x="13374396" y="535099"/>
            <a:chExt cx="3254274" cy="6580717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EC0785F-2771-F773-1D67-140ADBEE8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74396" y="535099"/>
              <a:ext cx="3254273" cy="23175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C5F56B7-5822-A801-5B1A-9DA563144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75"/>
            <a:stretch/>
          </p:blipFill>
          <p:spPr>
            <a:xfrm>
              <a:off x="13374397" y="5367636"/>
              <a:ext cx="3239589" cy="17481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3077986-F09E-AD15-D7AF-80E544768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374397" y="3110466"/>
              <a:ext cx="3254273" cy="19993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0417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3B1B294-C540-C7E6-5813-BE18AAD91F8B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529514A-35AE-D7CB-1729-7C2233B99DF4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65D9B6F-877E-B6C6-EA0B-232703D585B9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942C4A6-C007-07C4-0C6E-03C80B11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8BB95C9-6557-F779-8BF5-1E2AD5D88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14A4516-9083-245C-F9B8-21C4330E0512}"/>
              </a:ext>
            </a:extLst>
          </p:cNvPr>
          <p:cNvGrpSpPr/>
          <p:nvPr/>
        </p:nvGrpSpPr>
        <p:grpSpPr>
          <a:xfrm>
            <a:off x="5664900" y="1553387"/>
            <a:ext cx="6210745" cy="4147519"/>
            <a:chOff x="5094472" y="1159509"/>
            <a:chExt cx="6210745" cy="4147519"/>
          </a:xfrm>
        </p:grpSpPr>
        <p:pic>
          <p:nvPicPr>
            <p:cNvPr id="46" name="Рисунок 45" descr="C:\Users\User\Desktop\photo_5244584776055248831_y.jpg">
              <a:extLst>
                <a:ext uri="{FF2B5EF4-FFF2-40B4-BE49-F238E27FC236}">
                  <a16:creationId xmlns:a16="http://schemas.microsoft.com/office/drawing/2014/main" id="{1D0A872A-E0B7-F356-7BF6-E8F62100604A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72" y="1159509"/>
              <a:ext cx="3033282" cy="21336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3F8CA46-0A67-E487-FD89-0AC39149A0E1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851" y="1159510"/>
              <a:ext cx="2974366" cy="21336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Рисунок 47" descr="C:\Users\User\Downloads\WhatsApp Image 2024-10-16 at 15.48.18.jpeg">
              <a:extLst>
                <a:ext uri="{FF2B5EF4-FFF2-40B4-BE49-F238E27FC236}">
                  <a16:creationId xmlns:a16="http://schemas.microsoft.com/office/drawing/2014/main" id="{90AC8D1A-4D07-B053-B309-DB3F036FA69E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73" y="3469203"/>
              <a:ext cx="3033282" cy="18378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9B6A1400-B16A-11C3-0A93-E8165743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850" y="3469204"/>
              <a:ext cx="2974365" cy="18378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1" name="Рисунок 50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60EB8C6-816E-65A9-12B3-96772E3663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6CF87C1-3F9C-0B85-910B-2FE139416788}"/>
              </a:ext>
            </a:extLst>
          </p:cNvPr>
          <p:cNvSpPr txBox="1"/>
          <p:nvPr/>
        </p:nvSpPr>
        <p:spPr>
          <a:xfrm>
            <a:off x="4266906" y="102920"/>
            <a:ext cx="6842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ООРУКАНАНЫН ИНФРАСТРУКТУРАСЫН МОДЕРНИЗАЦИЯЛОО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832BCC07-3F58-FD08-BB0E-5B09900E2A25}"/>
              </a:ext>
            </a:extLst>
          </p:cNvPr>
          <p:cNvSpPr/>
          <p:nvPr/>
        </p:nvSpPr>
        <p:spPr>
          <a:xfrm>
            <a:off x="686180" y="1215668"/>
            <a:ext cx="47756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Жалал-Абад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облустук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105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орундуу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клиникалык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оорукананын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курулушу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аяктады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BFF352E-0E97-25C0-82FB-970D47F019E1}"/>
              </a:ext>
            </a:extLst>
          </p:cNvPr>
          <p:cNvSpPr/>
          <p:nvPr/>
        </p:nvSpPr>
        <p:spPr>
          <a:xfrm>
            <a:off x="673157" y="2324179"/>
            <a:ext cx="5119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96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орундуу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Р. Г. Бауэр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атындагы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Жалал-Абад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облустук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кургак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учукка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каршы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диспансеринин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курулушу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аяктады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61C1DB4-2B1B-1AD0-3C61-CC8F29C285DD}"/>
              </a:ext>
            </a:extLst>
          </p:cNvPr>
          <p:cNvSpPr/>
          <p:nvPr/>
        </p:nvSpPr>
        <p:spPr>
          <a:xfrm>
            <a:off x="686181" y="5006300"/>
            <a:ext cx="436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Академик М.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Миррахимов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атындагы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Улуттук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кардиология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жана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терапия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борборунда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НУР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комплекстүү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диагностика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бөлүмү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ишке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берилди</a:t>
            </a:r>
            <a:r>
              <a:rPr lang="ru-RU" alt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D22A2CA-6A60-4B48-4963-C8BF7D0CE637}"/>
              </a:ext>
            </a:extLst>
          </p:cNvPr>
          <p:cNvSpPr/>
          <p:nvPr/>
        </p:nvSpPr>
        <p:spPr>
          <a:xfrm>
            <a:off x="673158" y="3449400"/>
            <a:ext cx="4691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Улуттук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госпиталда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жаңы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борборлоштурулган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тез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медициналык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жардам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бөлүмү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региондордун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борборлоштурулган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КТ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жана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МРТ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Сүрөт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борбору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пайдаланууга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берилди</a:t>
            </a:r>
            <a:endParaRPr 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Google Shape;568;p2">
            <a:extLst>
              <a:ext uri="{FF2B5EF4-FFF2-40B4-BE49-F238E27FC236}">
                <a16:creationId xmlns:a16="http://schemas.microsoft.com/office/drawing/2014/main" id="{6019E5FB-5ADB-40FC-9D8C-D213691281D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56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94E8C46-68A1-49D1-4E65-3EBCADB67B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31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8E2AE8-2080-3E90-B369-227BBD874708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435225-0327-9FC3-E109-FF13623396FC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C0502D1-8B6B-A3C1-A711-5265A70F7F44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5271BE9-908B-6B99-EE1B-A529EC368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2AD6F7E-84FA-998C-18E9-3B29D4A8E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F2DB323-5610-987F-CB80-E72579A4B4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6" name="Google Shape;568;p2">
            <a:extLst>
              <a:ext uri="{FF2B5EF4-FFF2-40B4-BE49-F238E27FC236}">
                <a16:creationId xmlns:a16="http://schemas.microsoft.com/office/drawing/2014/main" id="{4DDDBA59-788B-658E-ACD0-2D642F26BC8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759BCDE-0D50-7EE3-5DFF-92512783FDEC}"/>
              </a:ext>
            </a:extLst>
          </p:cNvPr>
          <p:cNvSpPr/>
          <p:nvPr/>
        </p:nvSpPr>
        <p:spPr>
          <a:xfrm>
            <a:off x="5755387" y="340720"/>
            <a:ext cx="54000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y-KG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МАМЛЕКЕТТИК-ЖЕКЕ ӨНӨКТӨШТҮК</a:t>
            </a:r>
            <a:endParaRPr lang="ru-RU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FF0E6C6-E82C-906E-4F31-7998F50A9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r="9061"/>
          <a:stretch/>
        </p:blipFill>
        <p:spPr>
          <a:xfrm>
            <a:off x="667052" y="1156601"/>
            <a:ext cx="2791704" cy="53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C6915AF-57C4-F06E-786D-E86AE460AED4}"/>
              </a:ext>
            </a:extLst>
          </p:cNvPr>
          <p:cNvSpPr txBox="1"/>
          <p:nvPr/>
        </p:nvSpPr>
        <p:spPr>
          <a:xfrm>
            <a:off x="8369982" y="1811946"/>
            <a:ext cx="37150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Саламаттык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сактоо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уюмдарында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</a:t>
            </a:r>
            <a:r>
              <a:rPr lang="ru-RU" sz="3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компьютердик</a:t>
            </a:r>
            <a:endParaRPr lang="en-US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томограф</a:t>
            </a:r>
            <a:endParaRPr lang="en-US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орнотулду</a:t>
            </a:r>
            <a:endParaRPr lang="aa-ET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4474CE0-8DCE-9800-5275-A19241CF9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2604" y="968529"/>
            <a:ext cx="3812848" cy="2762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7F2C77F-84C6-0A73-C46A-6E9855281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919" y="2892653"/>
            <a:ext cx="3812848" cy="2586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6822BA8-0710-BAC3-E513-B0A741BE64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9978" y="3952612"/>
            <a:ext cx="3982861" cy="2769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Рисунок 33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CA14404-A0A1-5E31-0042-0E6609A6C1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7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E41135-4049-0B71-DF45-FB78C52FB0BC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355719A-AD9C-45D4-5A33-C549424E6092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8C6A665-8CFE-40BF-7D96-B9ACD5161DCE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BC51AB2-A0D1-B906-EA31-70897C45D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C15B1DC-99AD-ECC2-18E1-68518FF9A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0451313-9278-DDF6-2176-3F1F90D54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6" name="Google Shape;568;p2">
            <a:extLst>
              <a:ext uri="{FF2B5EF4-FFF2-40B4-BE49-F238E27FC236}">
                <a16:creationId xmlns:a16="http://schemas.microsoft.com/office/drawing/2014/main" id="{2CFE481F-699B-A251-41EB-6AF6865F6B6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E33CDDF-A614-464D-0104-BC78DF634341}"/>
              </a:ext>
            </a:extLst>
          </p:cNvPr>
          <p:cNvSpPr/>
          <p:nvPr/>
        </p:nvSpPr>
        <p:spPr>
          <a:xfrm>
            <a:off x="1924050" y="206619"/>
            <a:ext cx="9332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2020-2024-ЖЫЛДАР АРАЛЫГЫНДА ДҮЙНӨЛҮК БАНКТЫН ФИНАНСЫЛЫК КОЛДООСУ МЕНЕН ИШКЕ АШЫРЫЛГАН ДОЛБООРЛОР: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5E82359-60DC-F4B5-CFA7-8D59886537CE}"/>
              </a:ext>
            </a:extLst>
          </p:cNvPr>
          <p:cNvSpPr/>
          <p:nvPr/>
        </p:nvSpPr>
        <p:spPr>
          <a:xfrm>
            <a:off x="943968" y="1092967"/>
            <a:ext cx="10207870" cy="871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Баштапкы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медициналык-санитардык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жардамдын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сапатын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жогорулатуу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программасы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 2021-2024-жылы. </a:t>
            </a:r>
            <a:r>
              <a:rPr lang="ru-RU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Дүйнөлүк</a:t>
            </a:r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Банк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A132F82-CEE7-72B1-5BF2-5FDD723CAC0A}"/>
              </a:ext>
            </a:extLst>
          </p:cNvPr>
          <p:cNvSpPr/>
          <p:nvPr/>
        </p:nvSpPr>
        <p:spPr>
          <a:xfrm>
            <a:off x="597237" y="5047750"/>
            <a:ext cx="11329555" cy="134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Кыргызстанда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табигый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кырсыктардын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тобокелдигине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туруктуулукту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жогорулатуу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 (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ERIK-CERC)” - 9,0 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млн. АКШ доллары.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COVID-19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үчүн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өзгөчө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кырдаал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долбоору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 - 12,1 миллион АКШ доллары.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COVID 19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өзгөчө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кырдаал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долбоору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үчүн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кошумча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каржылоо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 - 20,0 млн АКШ доллары.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Баштапкы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медициналык-санитардык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жардамдын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сапатын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жогорулатуу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программасы</a:t>
            </a:r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 - 37,0 млн. АКШ доллары.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9C2C79C-853A-7BFB-1AE6-086180ED2B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" y="2293927"/>
            <a:ext cx="3358895" cy="2519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7F21EC7-EDA3-8BBA-9B34-EAA4691405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47" y="2293927"/>
            <a:ext cx="3358896" cy="2519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265B2A2-C32D-018A-5D40-8705B523BF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61" y="2199330"/>
            <a:ext cx="3454381" cy="2598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64E0E79-A4BB-58D4-2962-55D6D8B859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59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E30628-3CB9-4DCD-8139-3E748121F444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DFD1F3-9A22-5D85-EED3-AE4E0535C66B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DFE5E93-8D4F-67EA-99A0-EA3587679415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72C25C6-F47A-5832-9535-77EEC1E6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5532B39-708C-DA25-591A-2944D8AED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29A928B-0BC1-CDC0-6A92-CEB150DDB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1" name="Google Shape;568;p2">
            <a:extLst>
              <a:ext uri="{FF2B5EF4-FFF2-40B4-BE49-F238E27FC236}">
                <a16:creationId xmlns:a16="http://schemas.microsoft.com/office/drawing/2014/main" id="{8D9D3F00-BA80-0EDC-D9A0-44446F44BE6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2D5A530-6BF2-C84A-2A0D-34C74E15B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793" y="1441152"/>
            <a:ext cx="4246414" cy="2801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9D1DD4E-0D7E-F485-B0C2-616DB4D18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330" y="1441152"/>
            <a:ext cx="4309228" cy="2890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B0DDC7F-923A-3A93-A237-85EED55C7C21}"/>
              </a:ext>
            </a:extLst>
          </p:cNvPr>
          <p:cNvSpPr txBox="1"/>
          <p:nvPr/>
        </p:nvSpPr>
        <p:spPr>
          <a:xfrm>
            <a:off x="7302952" y="4606861"/>
            <a:ext cx="4558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Бишкек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шаарында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жана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Чүй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облусунда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медициналык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жабдууларды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жакшыртуу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жалпы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бюджет - 999,0 млн.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япон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иени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(7,5 млн. АКШ)</a:t>
            </a:r>
            <a:endParaRPr lang="ru-RU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C27BBB-59A3-0EE1-4F0C-DAC115661559}"/>
              </a:ext>
            </a:extLst>
          </p:cNvPr>
          <p:cNvSpPr txBox="1"/>
          <p:nvPr/>
        </p:nvSpPr>
        <p:spPr>
          <a:xfrm>
            <a:off x="726443" y="4603745"/>
            <a:ext cx="47797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"Бишкек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шаардык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мамлекеттик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тез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жардам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балдар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ооруканасын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реконструкциялоо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жана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кеңейтүү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долбоору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жалпы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бюджети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30,0 млн АКШ доллары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менен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Сауд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Өнүктүрүү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фонду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тарабынан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каржыланат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Долбоорду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ишке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ашыруу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башталгандан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бери 7,0 млн АКШ доллары </a:t>
            </a:r>
            <a:r>
              <a:rPr lang="ru-RU" altLang="ru-RU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өздөштүрүлдү</a:t>
            </a:r>
            <a:r>
              <a:rPr lang="ru-RU" alt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altLang="ru-RU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0D7AC1-FCAE-5E39-830D-C55BCD35A1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7121" y="237123"/>
            <a:ext cx="1004154" cy="6402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B7727EE-FE34-B1DD-DE2C-0CD8E57427C0}"/>
              </a:ext>
            </a:extLst>
          </p:cNvPr>
          <p:cNvSpPr txBox="1"/>
          <p:nvPr/>
        </p:nvSpPr>
        <p:spPr>
          <a:xfrm>
            <a:off x="7668042" y="916852"/>
            <a:ext cx="41083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ЖАПОН ӨКМӨТҮНҮН ДОЛБООРЛОРУ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4A99120-3D88-C97A-EEBF-C20FBEC8EF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0867" y="251376"/>
            <a:ext cx="1004154" cy="57715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9CD7C19-F3ED-FDD4-4CCE-309DAEF501EE}"/>
              </a:ext>
            </a:extLst>
          </p:cNvPr>
          <p:cNvSpPr txBox="1"/>
          <p:nvPr/>
        </p:nvSpPr>
        <p:spPr>
          <a:xfrm>
            <a:off x="1652112" y="916852"/>
            <a:ext cx="3745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САУД ӨНҮКТҮРҮҮ ФОНДУ(ФФР)</a:t>
            </a:r>
          </a:p>
        </p:txBody>
      </p:sp>
      <p:pic>
        <p:nvPicPr>
          <p:cNvPr id="40" name="Рисунок 39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9F82506-FED4-06A6-BB45-153A14FF1A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0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FBD6CC-68F7-B714-6D7F-8836F0BAB052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0F5A51-FAB8-5060-F160-D36609332023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A438E2F-E52A-EEBB-876E-07DA458C9139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C8AEBC6-C2DD-E5F3-BBE0-9EFA97EA4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5D5406F-E48D-5A3E-AEAC-525CC61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2F5C21A-7989-6E43-AE62-E790AAB62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6" name="Google Shape;568;p2">
            <a:extLst>
              <a:ext uri="{FF2B5EF4-FFF2-40B4-BE49-F238E27FC236}">
                <a16:creationId xmlns:a16="http://schemas.microsoft.com/office/drawing/2014/main" id="{B7F90E7C-81F4-0361-EB5C-875907B78FD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1EC6EB0-EA2C-E981-786D-8B266E95A845}"/>
              </a:ext>
            </a:extLst>
          </p:cNvPr>
          <p:cNvSpPr/>
          <p:nvPr/>
        </p:nvSpPr>
        <p:spPr>
          <a:xfrm>
            <a:off x="5784838" y="217609"/>
            <a:ext cx="5248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ЭКИ ТАРАПТУУ КЫЗМАТТАШТЫК АЛКАМЫНДАГЫ ДОЛБОРЛОР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AB6B32F-6413-DCFA-10BA-31164CC8A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42" y="1236134"/>
            <a:ext cx="3387028" cy="2192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C738981-4B19-6789-12BB-BB800D08B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380" y="3710481"/>
            <a:ext cx="3514116" cy="2168204"/>
          </a:xfrm>
          <a:prstGeom prst="round2DiagRect">
            <a:avLst>
              <a:gd name="adj1" fmla="val 1820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E48D991-17E4-43ED-4DBC-7B4F569E3A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16" y="3646875"/>
            <a:ext cx="3609791" cy="223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404687-DCD7-B4E7-5422-A181E8FC2F13}"/>
              </a:ext>
            </a:extLst>
          </p:cNvPr>
          <p:cNvSpPr txBox="1"/>
          <p:nvPr/>
        </p:nvSpPr>
        <p:spPr>
          <a:xfrm>
            <a:off x="5196054" y="1282432"/>
            <a:ext cx="62455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2021-2023-жылдары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361 тез </a:t>
            </a:r>
            <a:r>
              <a:rPr lang="ru-RU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жардам</a:t>
            </a:r>
            <a:r>
              <a:rPr lang="ru-RU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жана</a:t>
            </a:r>
            <a:endParaRPr lang="en-US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санитардык</a:t>
            </a:r>
            <a:r>
              <a:rPr lang="ru-RU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тазалоочу</a:t>
            </a:r>
            <a:endParaRPr lang="en-US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унаалар</a:t>
            </a:r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алынган</a:t>
            </a:r>
            <a:endParaRPr lang="aa-ET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6057A1-335A-5FBB-06A5-40BE82E512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42" y="3765130"/>
            <a:ext cx="3326154" cy="2192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318E2D3-2E13-E68A-69FE-F12BC57B43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55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0E8F6FF-00B8-3A76-7FF5-F0AEE1CA8B6A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BDC2E0-1745-73B0-5202-A2FE2C4BE3A5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5CB1847-8463-4A38-2AB6-A3B7DCD56000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B71F6A1-DBF0-313C-54DD-654A9CB00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F992688-F374-3EAE-8B82-C872EC18D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FD57228-93FE-BED3-A85E-FDC9FD25C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3" name="Google Shape;568;p2">
            <a:extLst>
              <a:ext uri="{FF2B5EF4-FFF2-40B4-BE49-F238E27FC236}">
                <a16:creationId xmlns:a16="http://schemas.microsoft.com/office/drawing/2014/main" id="{3477642A-BCE7-4C8E-95B6-11EF2C218F55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EF6CFC0-2BFC-2D11-719A-B4504ABBA394}"/>
              </a:ext>
            </a:extLst>
          </p:cNvPr>
          <p:cNvSpPr/>
          <p:nvPr/>
        </p:nvSpPr>
        <p:spPr>
          <a:xfrm>
            <a:off x="6096000" y="356109"/>
            <a:ext cx="4834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ГЕРМАНИЯ ӨНҮКТҮРҮҮ БАНКЫ(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KFW)</a:t>
            </a:r>
            <a:endParaRPr lang="ru-RU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494C57-7AF1-43B7-0EB7-4D9E7DCEFF5A}"/>
              </a:ext>
            </a:extLst>
          </p:cNvPr>
          <p:cNvSpPr txBox="1"/>
          <p:nvPr/>
        </p:nvSpPr>
        <p:spPr>
          <a:xfrm>
            <a:off x="681318" y="1051542"/>
            <a:ext cx="1061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Бишкек </a:t>
            </a:r>
            <a:r>
              <a:rPr lang="ru-RU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шаары</a:t>
            </a: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ru-RU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перинаталдык</a:t>
            </a: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борбору</a:t>
            </a: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жана</a:t>
            </a: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кургак</a:t>
            </a: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учук</a:t>
            </a: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ооруканалары</a:t>
            </a:r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ачылды</a:t>
            </a:r>
            <a:endParaRPr lang="aa-ET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506BFB-C44B-C54F-9865-CE0FAF25000D}"/>
              </a:ext>
            </a:extLst>
          </p:cNvPr>
          <p:cNvSpPr txBox="1"/>
          <p:nvPr/>
        </p:nvSpPr>
        <p:spPr>
          <a:xfrm>
            <a:off x="681318" y="5737308"/>
            <a:ext cx="1106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Талас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шаарында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перинаталдык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борбордун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курулушу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башталды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Ош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шаарында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боюнча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тендердин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биринчи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этабы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өттү</a:t>
            </a:r>
            <a:endParaRPr lang="aa-ET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89B8CC0-FCE3-577F-D8F4-C5C0B6D798F4}"/>
              </a:ext>
            </a:extLst>
          </p:cNvPr>
          <p:cNvGrpSpPr/>
          <p:nvPr/>
        </p:nvGrpSpPr>
        <p:grpSpPr>
          <a:xfrm>
            <a:off x="752773" y="1709903"/>
            <a:ext cx="10840989" cy="3658423"/>
            <a:chOff x="752773" y="1709903"/>
            <a:chExt cx="10840989" cy="365842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7B74A4B-8D06-BA5C-EE21-E3DE13E39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34" y="1709903"/>
              <a:ext cx="2766144" cy="1841788"/>
            </a:xfrm>
            <a:prstGeom prst="round2DiagRect">
              <a:avLst>
                <a:gd name="adj1" fmla="val 0"/>
                <a:gd name="adj2" fmla="val 5000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DC05CDE-EA74-CFCE-0837-4AD6090A1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2773" y="3778230"/>
              <a:ext cx="2902405" cy="1590096"/>
            </a:xfrm>
            <a:prstGeom prst="round2DiagRect">
              <a:avLst>
                <a:gd name="adj1" fmla="val 50000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E928B00-174F-E399-788B-2EF9B5029D02}"/>
                </a:ext>
              </a:extLst>
            </p:cNvPr>
            <p:cNvGrpSpPr/>
            <p:nvPr/>
          </p:nvGrpSpPr>
          <p:grpSpPr>
            <a:xfrm>
              <a:off x="8691357" y="1739386"/>
              <a:ext cx="2902405" cy="3593605"/>
              <a:chOff x="8691357" y="1739386"/>
              <a:chExt cx="3051316" cy="3777979"/>
            </a:xfrm>
          </p:grpSpPr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5A3AF6EE-C1CA-A786-72E8-34C4E3D21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1357" y="1739386"/>
                <a:ext cx="2811727" cy="1872139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4B76D068-A580-4DBA-5184-4ECB56BD99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91357" y="3851045"/>
                <a:ext cx="3051316" cy="1666320"/>
              </a:xfrm>
              <a:prstGeom prst="round2DiagRect">
                <a:avLst>
                  <a:gd name="adj1" fmla="val 0"/>
                  <a:gd name="adj2" fmla="val 5000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0D0F671-F803-5ED2-4D60-E4653C57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7146" y="1851975"/>
              <a:ext cx="2232871" cy="168570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A3F75A1-0DA5-BAC6-8F14-4C98AF7B6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90017" y="1852462"/>
              <a:ext cx="2388545" cy="168522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C7AC8D2-A564-D88A-3DB8-C074F3EC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0020" y="3537683"/>
              <a:ext cx="2388545" cy="179140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EA0509F-AB64-CC3E-F27C-8AEC97C8C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57148" y="3537682"/>
              <a:ext cx="2232870" cy="1791410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4BC82A9-B2AE-C189-0EDA-2FF15B04F1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3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BE6C33-B831-9F8E-BEE0-93A2A8561D61}"/>
              </a:ext>
            </a:extLst>
          </p:cNvPr>
          <p:cNvSpPr/>
          <p:nvPr/>
        </p:nvSpPr>
        <p:spPr>
          <a:xfrm>
            <a:off x="-16239" y="-33398"/>
            <a:ext cx="12192000" cy="6858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BFF721-0EE2-C17E-7717-098E7DCC6649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9AD60DF-1B30-9BFD-0596-2E51E1452FB1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FBA81A5-6AC3-781E-C2EC-FC60A4B26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F7BC7E3-2788-AB89-570E-430714978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1C5EC21-49F7-F5BE-C8D4-811354EE91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3" name="Google Shape;568;p2">
            <a:extLst>
              <a:ext uri="{FF2B5EF4-FFF2-40B4-BE49-F238E27FC236}">
                <a16:creationId xmlns:a16="http://schemas.microsoft.com/office/drawing/2014/main" id="{AC1C6D94-4F30-040A-C2C8-BEC85B0E4C6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Google Shape;90;p13">
            <a:extLst>
              <a:ext uri="{FF2B5EF4-FFF2-40B4-BE49-F238E27FC236}">
                <a16:creationId xmlns:a16="http://schemas.microsoft.com/office/drawing/2014/main" id="{BA452B5D-60BA-5A9F-4F9F-210E31F0B60A}"/>
              </a:ext>
            </a:extLst>
          </p:cNvPr>
          <p:cNvSpPr txBox="1"/>
          <p:nvPr/>
        </p:nvSpPr>
        <p:spPr>
          <a:xfrm>
            <a:off x="4918234" y="249086"/>
            <a:ext cx="6271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 "КЫРГЫЗФАРМАЦИЯ" РЕСПУБЛИКА БОЮНЧА 92 "ЭЛ АМАН« ДАРЫКАНАСЫ АЧЫЛДЫ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AAAB22B-069B-5DDE-1988-5CCC61EA0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139" y="2231957"/>
            <a:ext cx="2548481" cy="2548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545E60D-7279-BEA3-DC43-4A9B7482A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7343" y="1372772"/>
            <a:ext cx="2548481" cy="2548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07C43CE-FE88-4E2A-5FFE-B6C63FFE8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5343" y="2158817"/>
            <a:ext cx="2621621" cy="2621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74C6951-7EFC-F676-6619-6204B520E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2117" y="1372772"/>
            <a:ext cx="2684774" cy="2684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Заголовок 2">
            <a:extLst>
              <a:ext uri="{FF2B5EF4-FFF2-40B4-BE49-F238E27FC236}">
                <a16:creationId xmlns:a16="http://schemas.microsoft.com/office/drawing/2014/main" id="{FF9D86A6-EEB5-E12C-F040-B3261348E28C}"/>
              </a:ext>
            </a:extLst>
          </p:cNvPr>
          <p:cNvSpPr txBox="1">
            <a:spLocks/>
          </p:cNvSpPr>
          <p:nvPr/>
        </p:nvSpPr>
        <p:spPr>
          <a:xfrm>
            <a:off x="627330" y="5270667"/>
            <a:ext cx="112622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2024-жылдын 1-январынан тартып "Эл Аман" дарыкана тармагы аркылуу 663 314,1 миң сом суммасында фармацевтикалык продукция сатылган.</a:t>
            </a:r>
            <a:endParaRPr lang="ru-RU" alt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D29B5D7-9CCF-67AF-0D24-1AB9B9F350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5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BD3C4B-25CB-630B-E5BF-5EC9B55563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5D9C68C-8298-F3F6-7D53-DD4078CC97A4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8D66C8F-C80E-C1CA-A63A-6A135008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A3A3AD5-0A5B-9204-A5C4-F7D691533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5FFAE93-9C7A-B87D-A692-49D1E4A9C6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912" y="97582"/>
            <a:ext cx="751963" cy="751963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8" name="Google Shape;90;p13"/>
          <p:cNvSpPr txBox="1"/>
          <p:nvPr/>
        </p:nvSpPr>
        <p:spPr>
          <a:xfrm>
            <a:off x="6190956" y="179683"/>
            <a:ext cx="486683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КЫРГЫЗ РЕСПУБЛИКАСЫ, ЭНЕ МЕНЕН БАЛАНЫН ДЕН СООЛУГУ, 2010-2023</a:t>
            </a:r>
          </a:p>
        </p:txBody>
      </p:sp>
      <p:pic>
        <p:nvPicPr>
          <p:cNvPr id="6" name="Google Shape;568;p2">
            <a:extLst>
              <a:ext uri="{FF2B5EF4-FFF2-40B4-BE49-F238E27FC236}">
                <a16:creationId xmlns:a16="http://schemas.microsoft.com/office/drawing/2014/main" id="{9933F4CD-5B0F-4922-BA61-C6BDA9D86F9F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3">
            <a:extLst>
              <a:ext uri="{FF2B5EF4-FFF2-40B4-BE49-F238E27FC236}">
                <a16:creationId xmlns:a16="http://schemas.microsoft.com/office/drawing/2014/main" id="{7901370D-BBAE-6614-98CA-BB4CEA931F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118604"/>
              </p:ext>
            </p:extLst>
          </p:nvPr>
        </p:nvGraphicFramePr>
        <p:xfrm>
          <a:off x="549612" y="1005655"/>
          <a:ext cx="11260139" cy="5192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" name="Рисунок 1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78AECBD-E886-A710-89DC-7BCBAB1C2F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3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17C21-ED2F-C69B-921E-237A13458675}"/>
              </a:ext>
            </a:extLst>
          </p:cNvPr>
          <p:cNvSpPr/>
          <p:nvPr/>
        </p:nvSpPr>
        <p:spPr>
          <a:xfrm>
            <a:off x="0" y="-62742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5812A40-D9A6-7F38-CD31-62C49FBE5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1337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0" name="Google Shape;568;p2">
            <a:extLst>
              <a:ext uri="{FF2B5EF4-FFF2-40B4-BE49-F238E27FC236}">
                <a16:creationId xmlns:a16="http://schemas.microsoft.com/office/drawing/2014/main" id="{EA73C45F-FC19-0BD5-3B76-92BD58C87B4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A704EB1-591B-7C00-9647-E144459C8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A6D98E5-0B07-D2CD-78AE-D666B6117E8A}"/>
              </a:ext>
            </a:extLst>
          </p:cNvPr>
          <p:cNvSpPr txBox="1"/>
          <p:nvPr/>
        </p:nvSpPr>
        <p:spPr>
          <a:xfrm>
            <a:off x="4571688" y="217609"/>
            <a:ext cx="652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2024-ЖЫЛЫ МЕДИЦИНА КЫЗМАТКЕРЛЕРИНИН ЭМГЕК АКЫСЫН ЖОГОРУЛАТУУ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7168A473-DB9A-4EAC-16C5-93CEADB753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4602416"/>
              </p:ext>
            </p:extLst>
          </p:nvPr>
        </p:nvGraphicFramePr>
        <p:xfrm>
          <a:off x="217346" y="1031575"/>
          <a:ext cx="5820508" cy="4942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898F8125-CADF-47F2-5031-CE4EDE880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5045436"/>
              </p:ext>
            </p:extLst>
          </p:nvPr>
        </p:nvGraphicFramePr>
        <p:xfrm>
          <a:off x="6257660" y="1031575"/>
          <a:ext cx="5776547" cy="4942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D30DB60-CA23-20EA-7525-5D7943FB0CBE}"/>
              </a:ext>
            </a:extLst>
          </p:cNvPr>
          <p:cNvSpPr/>
          <p:nvPr/>
        </p:nvSpPr>
        <p:spPr>
          <a:xfrm>
            <a:off x="1174128" y="3502864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11 264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02CB551-3270-98F0-DF92-DC218E0B42EB}"/>
              </a:ext>
            </a:extLst>
          </p:cNvPr>
          <p:cNvSpPr/>
          <p:nvPr/>
        </p:nvSpPr>
        <p:spPr>
          <a:xfrm>
            <a:off x="2123649" y="2875470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16 896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31E92D1-9539-B844-5C37-F2E8B20E28E0}"/>
              </a:ext>
            </a:extLst>
          </p:cNvPr>
          <p:cNvSpPr/>
          <p:nvPr/>
        </p:nvSpPr>
        <p:spPr>
          <a:xfrm>
            <a:off x="3663698" y="2948698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16 517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1394A4C-9B10-5C23-CD68-ACC8DE67B310}"/>
              </a:ext>
            </a:extLst>
          </p:cNvPr>
          <p:cNvSpPr/>
          <p:nvPr/>
        </p:nvSpPr>
        <p:spPr>
          <a:xfrm>
            <a:off x="4658889" y="1790082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25 304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EF413AF-E3DF-D027-0CB4-6A1D1303C276}"/>
              </a:ext>
            </a:extLst>
          </p:cNvPr>
          <p:cNvSpPr/>
          <p:nvPr/>
        </p:nvSpPr>
        <p:spPr>
          <a:xfrm>
            <a:off x="7204344" y="3366046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15 136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185B851-F1AE-26F8-5F07-00F01F409BA0}"/>
              </a:ext>
            </a:extLst>
          </p:cNvPr>
          <p:cNvSpPr/>
          <p:nvPr/>
        </p:nvSpPr>
        <p:spPr>
          <a:xfrm>
            <a:off x="8159498" y="2675415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22 716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BC9239D-40BF-382A-4322-5C452C02E735}"/>
              </a:ext>
            </a:extLst>
          </p:cNvPr>
          <p:cNvSpPr/>
          <p:nvPr/>
        </p:nvSpPr>
        <p:spPr>
          <a:xfrm>
            <a:off x="9668258" y="2675415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22 704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6CD6C3B-D7A5-E521-E567-30E1BE650399}"/>
              </a:ext>
            </a:extLst>
          </p:cNvPr>
          <p:cNvSpPr/>
          <p:nvPr/>
        </p:nvSpPr>
        <p:spPr>
          <a:xfrm>
            <a:off x="10639712" y="1703747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34 056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83ABF0-4527-9EAE-3E94-0DC3D92E043A}"/>
              </a:ext>
            </a:extLst>
          </p:cNvPr>
          <p:cNvSpPr txBox="1"/>
          <p:nvPr/>
        </p:nvSpPr>
        <p:spPr>
          <a:xfrm>
            <a:off x="3116228" y="6184400"/>
            <a:ext cx="256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Көтөрүлгөнгө</a:t>
            </a:r>
            <a:r>
              <a:rPr lang="ru-RU" sz="2000" dirty="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чейин</a:t>
            </a:r>
            <a:endParaRPr lang="en-US" sz="2000" dirty="0">
              <a:solidFill>
                <a:schemeClr val="bg1"/>
              </a:solidFill>
              <a:latin typeface="Bahnschrift" panose="020B0502040204020203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2">
            <a:extLst>
              <a:ext uri="{FF2B5EF4-FFF2-40B4-BE49-F238E27FC236}">
                <a16:creationId xmlns:a16="http://schemas.microsoft.com/office/drawing/2014/main" id="{33D6A3D7-9162-B5CE-C37D-6AD772F50523}"/>
              </a:ext>
            </a:extLst>
          </p:cNvPr>
          <p:cNvSpPr/>
          <p:nvPr/>
        </p:nvSpPr>
        <p:spPr>
          <a:xfrm>
            <a:off x="2599068" y="6228860"/>
            <a:ext cx="316056" cy="3111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Скругленный прямоугольник 17">
            <a:extLst>
              <a:ext uri="{FF2B5EF4-FFF2-40B4-BE49-F238E27FC236}">
                <a16:creationId xmlns:a16="http://schemas.microsoft.com/office/drawing/2014/main" id="{C942CA82-68D4-4588-0CAB-CFED17DE2938}"/>
              </a:ext>
            </a:extLst>
          </p:cNvPr>
          <p:cNvSpPr/>
          <p:nvPr/>
        </p:nvSpPr>
        <p:spPr>
          <a:xfrm>
            <a:off x="6296468" y="6216690"/>
            <a:ext cx="317239" cy="335530"/>
          </a:xfrm>
          <a:prstGeom prst="roundRect">
            <a:avLst/>
          </a:prstGeom>
          <a:solidFill>
            <a:srgbClr val="2E75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E85E9A4-3263-1611-D89E-925C400A2911}"/>
              </a:ext>
            </a:extLst>
          </p:cNvPr>
          <p:cNvSpPr/>
          <p:nvPr/>
        </p:nvSpPr>
        <p:spPr>
          <a:xfrm>
            <a:off x="6668320" y="6184400"/>
            <a:ext cx="2763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Көтөрүлгөндөн</a:t>
            </a:r>
            <a:r>
              <a:rPr lang="ru-RU" sz="2000" dirty="0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Bahnschrift" panose="020B0502040204020203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кийин</a:t>
            </a:r>
            <a:endParaRPr lang="en-US" sz="2000" dirty="0">
              <a:solidFill>
                <a:schemeClr val="bg1"/>
              </a:solidFill>
              <a:latin typeface="Bahnschrift" panose="020B0502040204020203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0823BBC1-30B7-EB6F-F94E-E7615E43CFFD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EBE2D0B-8D25-F5AC-449C-DDF54544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C98F32E-8217-30EF-3F3A-92C545DDC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588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692120-3716-F68D-1E0C-6A72ED3A6DE8}"/>
              </a:ext>
            </a:extLst>
          </p:cNvPr>
          <p:cNvSpPr/>
          <p:nvPr/>
        </p:nvSpPr>
        <p:spPr>
          <a:xfrm>
            <a:off x="-20266" y="-33398"/>
            <a:ext cx="12212266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3A3F6BB-12E1-040D-C894-D42731C3A164}"/>
              </a:ext>
            </a:extLst>
          </p:cNvPr>
          <p:cNvGrpSpPr/>
          <p:nvPr/>
        </p:nvGrpSpPr>
        <p:grpSpPr>
          <a:xfrm>
            <a:off x="-12700" y="0"/>
            <a:ext cx="348269" cy="6858000"/>
            <a:chOff x="-43469" y="-285804"/>
            <a:chExt cx="362783" cy="714380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D7B08CF-5872-C3AD-D73D-DF195969A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D6F25E8-001D-91EA-8F93-35E4070E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6263C65-5227-68D6-3374-00465F11D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696B84-5070-0D4F-C7EE-DB6B24D3AE36}"/>
              </a:ext>
            </a:extLst>
          </p:cNvPr>
          <p:cNvSpPr txBox="1"/>
          <p:nvPr/>
        </p:nvSpPr>
        <p:spPr>
          <a:xfrm>
            <a:off x="7034303" y="289248"/>
            <a:ext cx="4148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ru-RU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ЭЛ АРАЛЫК КЫЗМАТТАШУУ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40BDA74-933E-E2AF-DB74-D2CDE8366BAA}"/>
              </a:ext>
            </a:extLst>
          </p:cNvPr>
          <p:cNvSpPr/>
          <p:nvPr/>
        </p:nvSpPr>
        <p:spPr>
          <a:xfrm>
            <a:off x="1224236" y="1044575"/>
            <a:ext cx="6474795" cy="2106063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678" tIns="90678" rIns="120904" bIns="136017" numCol="1" spcCol="1270" anchor="t" anchorCtr="0">
            <a:no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2024-жылы 26-июнь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айында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Саламаттык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сактоо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министрлиги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Дүйнөлүк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саламаттык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сактоо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уюмунун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Европалык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аймактык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бюросу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менен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биргеликте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Борбор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Азияда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саламаттык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сактоого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инвестициялар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боюнча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эл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аралык</a:t>
            </a:r>
            <a:r>
              <a:rPr lang="ru-RU" altLang="ru-RU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форум </a:t>
            </a:r>
            <a:r>
              <a:rPr lang="ru-RU" altLang="ru-RU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өткөрүлдү</a:t>
            </a:r>
            <a:endParaRPr lang="ru-RU" altLang="ru-RU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8B0A53B-B94D-D094-DD31-98BB96F724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9" y="3335896"/>
            <a:ext cx="5031758" cy="2832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F685C91-C004-C884-EABC-52868FE211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9" y="870880"/>
            <a:ext cx="3233053" cy="227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C269C95-14BA-A75C-5589-DC9EFE396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79" y="3331365"/>
            <a:ext cx="5509701" cy="2832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C3333F-7930-7022-C69C-66541EC6E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8" name="Google Shape;568;p2">
            <a:extLst>
              <a:ext uri="{FF2B5EF4-FFF2-40B4-BE49-F238E27FC236}">
                <a16:creationId xmlns:a16="http://schemas.microsoft.com/office/drawing/2014/main" id="{48F83DA5-CAFA-A99D-4BF6-6C372434E0D0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052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8"/>
          <a:stretch/>
        </p:blipFill>
        <p:spPr>
          <a:xfrm>
            <a:off x="-20831" y="0"/>
            <a:ext cx="12212832" cy="68551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5785"/>
            <a:ext cx="12208606" cy="9169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82BA2B2-BD49-C46E-450A-AD6316A78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571" y="307784"/>
            <a:ext cx="10257189" cy="68221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"</a:t>
            </a:r>
            <a:r>
              <a:rPr lang="ru-RU" sz="2400" b="1" dirty="0" err="1">
                <a:solidFill>
                  <a:schemeClr val="bg1"/>
                </a:solidFill>
                <a:latin typeface="Bicubik" panose="02000503020000020004" pitchFamily="50" charset="0"/>
              </a:rPr>
              <a:t>Кыргыз</a:t>
            </a:r>
            <a:r>
              <a:rPr lang="ru-RU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icubik" panose="02000503020000020004" pitchFamily="50" charset="0"/>
              </a:rPr>
              <a:t>Республикасынын</a:t>
            </a:r>
            <a:r>
              <a:rPr lang="ru-RU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icubik" panose="02000503020000020004" pitchFamily="50" charset="0"/>
              </a:rPr>
              <a:t>Саламаттык</a:t>
            </a:r>
            <a:r>
              <a:rPr lang="ru-RU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icubik" panose="02000503020000020004" pitchFamily="50" charset="0"/>
              </a:rPr>
              <a:t>сактоо</a:t>
            </a:r>
            <a:r>
              <a:rPr lang="ru-RU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icubik" panose="02000503020000020004" pitchFamily="50" charset="0"/>
              </a:rPr>
              <a:t>инфраструктурасын</a:t>
            </a:r>
            <a:r>
              <a:rPr lang="ru-RU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icubik" panose="02000503020000020004" pitchFamily="50" charset="0"/>
              </a:rPr>
              <a:t>кардиналдуу</a:t>
            </a:r>
            <a:r>
              <a:rPr lang="ru-RU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icubik" panose="02000503020000020004" pitchFamily="50" charset="0"/>
              </a:rPr>
              <a:t>реновациялоо</a:t>
            </a:r>
            <a:r>
              <a:rPr lang="ru-RU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 " </a:t>
            </a:r>
            <a:r>
              <a:rPr lang="ru-RU" sz="2400" b="1" dirty="0" err="1">
                <a:solidFill>
                  <a:schemeClr val="bg1"/>
                </a:solidFill>
                <a:latin typeface="Bicubik" panose="02000503020000020004" pitchFamily="50" charset="0"/>
              </a:rPr>
              <a:t>улуттук</a:t>
            </a:r>
            <a:r>
              <a:rPr lang="ru-RU" sz="2400" b="1" dirty="0">
                <a:solidFill>
                  <a:schemeClr val="bg1"/>
                </a:solidFill>
                <a:latin typeface="Bicubik" panose="02000503020000020004" pitchFamily="50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Bicubik" panose="02000503020000020004" pitchFamily="50" charset="0"/>
              </a:rPr>
              <a:t>долбоору</a:t>
            </a:r>
            <a:endParaRPr lang="aa-ET" sz="2400" b="1" dirty="0">
              <a:solidFill>
                <a:schemeClr val="bg1"/>
              </a:solidFill>
              <a:latin typeface="Bicubik" panose="02000503020000020004" pitchFamily="50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97" r="30297" b="17549"/>
          <a:stretch/>
        </p:blipFill>
        <p:spPr>
          <a:xfrm>
            <a:off x="6727913" y="4697860"/>
            <a:ext cx="292963" cy="47939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11704" r="16500" b="17075"/>
          <a:stretch/>
        </p:blipFill>
        <p:spPr>
          <a:xfrm>
            <a:off x="5352740" y="3012681"/>
            <a:ext cx="6645191" cy="3537535"/>
          </a:xfrm>
          <a:prstGeom prst="rect">
            <a:avLst/>
          </a:prstGeom>
        </p:spPr>
      </p:pic>
      <p:pic>
        <p:nvPicPr>
          <p:cNvPr id="12" name="Google Shape;91;p13">
            <a:extLst>
              <a:ext uri="{FF2B5EF4-FFF2-40B4-BE49-F238E27FC236}">
                <a16:creationId xmlns:a16="http://schemas.microsoft.com/office/drawing/2014/main" id="{B0555F96-FE59-48FA-907C-67527FC0FF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4753" t="20110" r="31557" b="20996"/>
          <a:stretch/>
        </p:blipFill>
        <p:spPr>
          <a:xfrm>
            <a:off x="441290" y="110093"/>
            <a:ext cx="696787" cy="68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B299370-5600-9E4E-3528-C429639619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" name="Рисунок 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B8D49F8-B06F-A58A-0E3D-F456447DE6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0E3294-4F5C-F7A0-8F67-316E758A412E}"/>
              </a:ext>
            </a:extLst>
          </p:cNvPr>
          <p:cNvSpPr/>
          <p:nvPr/>
        </p:nvSpPr>
        <p:spPr>
          <a:xfrm>
            <a:off x="441290" y="2938340"/>
            <a:ext cx="4856016" cy="3225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65FD581-6561-47DE-B41D-892400658CA5}"/>
              </a:ext>
            </a:extLst>
          </p:cNvPr>
          <p:cNvSpPr/>
          <p:nvPr/>
        </p:nvSpPr>
        <p:spPr>
          <a:xfrm>
            <a:off x="879962" y="3009001"/>
            <a:ext cx="3441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prstClr val="white"/>
                </a:solidFill>
              </a:rPr>
              <a:t>Улуттук</a:t>
            </a:r>
            <a:r>
              <a:rPr lang="ru-RU" b="1" dirty="0">
                <a:solidFill>
                  <a:prstClr val="white"/>
                </a:solidFill>
              </a:rPr>
              <a:t> </a:t>
            </a:r>
            <a:r>
              <a:rPr lang="ru-RU" b="1" dirty="0" err="1">
                <a:solidFill>
                  <a:prstClr val="white"/>
                </a:solidFill>
              </a:rPr>
              <a:t>долбоордун</a:t>
            </a:r>
            <a:r>
              <a:rPr lang="ru-RU" b="1" dirty="0">
                <a:solidFill>
                  <a:prstClr val="white"/>
                </a:solidFill>
              </a:rPr>
              <a:t> </a:t>
            </a:r>
            <a:r>
              <a:rPr lang="ru-RU" b="1" dirty="0" err="1">
                <a:solidFill>
                  <a:prstClr val="white"/>
                </a:solidFill>
              </a:rPr>
              <a:t>максаттары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873850-4F7D-46A4-BA12-87D336264D16}"/>
              </a:ext>
            </a:extLst>
          </p:cNvPr>
          <p:cNvSpPr/>
          <p:nvPr/>
        </p:nvSpPr>
        <p:spPr>
          <a:xfrm>
            <a:off x="879962" y="3502733"/>
            <a:ext cx="42597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prstClr val="white"/>
                </a:solidFill>
              </a:rPr>
              <a:t>Заманбап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медициналык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жабдуулар</a:t>
            </a:r>
            <a:r>
              <a:rPr lang="ru-RU" sz="2000" b="1" dirty="0">
                <a:solidFill>
                  <a:prstClr val="white"/>
                </a:solidFill>
              </a:rPr>
              <a:t>, </a:t>
            </a:r>
            <a:r>
              <a:rPr lang="ru-RU" sz="2000" b="1" dirty="0" err="1">
                <a:solidFill>
                  <a:prstClr val="white"/>
                </a:solidFill>
              </a:rPr>
              <a:t>кесипкөй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кадрлар</a:t>
            </a:r>
            <a:r>
              <a:rPr lang="ru-RU" sz="2000" b="1" dirty="0">
                <a:solidFill>
                  <a:prstClr val="white"/>
                </a:solidFill>
              </a:rPr>
              <a:t>, </a:t>
            </a:r>
            <a:r>
              <a:rPr lang="ru-RU" sz="2000" b="1" dirty="0" err="1">
                <a:solidFill>
                  <a:prstClr val="white"/>
                </a:solidFill>
              </a:rPr>
              <a:t>ошондой</a:t>
            </a:r>
            <a:r>
              <a:rPr lang="ru-RU" sz="2000" b="1" dirty="0">
                <a:solidFill>
                  <a:prstClr val="white"/>
                </a:solidFill>
              </a:rPr>
              <a:t> эле </a:t>
            </a:r>
            <a:r>
              <a:rPr lang="ru-RU" sz="2000" b="1" dirty="0" err="1">
                <a:solidFill>
                  <a:prstClr val="white"/>
                </a:solidFill>
              </a:rPr>
              <a:t>санитардык</a:t>
            </a:r>
            <a:r>
              <a:rPr lang="ru-RU" sz="2000" b="1" dirty="0">
                <a:solidFill>
                  <a:prstClr val="white"/>
                </a:solidFill>
              </a:rPr>
              <a:t> транспорт </a:t>
            </a:r>
            <a:r>
              <a:rPr lang="ru-RU" sz="2000" b="1" dirty="0" err="1">
                <a:solidFill>
                  <a:prstClr val="white"/>
                </a:solidFill>
              </a:rPr>
              <a:t>менен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камсыз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болгон</a:t>
            </a:r>
            <a:r>
              <a:rPr lang="ru-RU" sz="2000" b="1" dirty="0">
                <a:solidFill>
                  <a:prstClr val="white"/>
                </a:solidFill>
              </a:rPr>
              <a:t>, </a:t>
            </a:r>
            <a:r>
              <a:rPr lang="ru-RU" sz="2000" b="1" dirty="0" err="1">
                <a:solidFill>
                  <a:prstClr val="white"/>
                </a:solidFill>
              </a:rPr>
              <a:t>сапаттуу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медициналык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кызмат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көрсөткөн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ооруканалардын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базасында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заманбап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көп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профилдүү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стационарлардын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тармагын</a:t>
            </a:r>
            <a:r>
              <a:rPr lang="ru-RU" sz="2000" b="1" dirty="0">
                <a:solidFill>
                  <a:prstClr val="white"/>
                </a:solidFill>
              </a:rPr>
              <a:t> </a:t>
            </a:r>
            <a:r>
              <a:rPr lang="ru-RU" sz="2000" b="1" dirty="0" err="1">
                <a:solidFill>
                  <a:prstClr val="white"/>
                </a:solidFill>
              </a:rPr>
              <a:t>түзүү</a:t>
            </a:r>
            <a:endParaRPr lang="ru-RU" sz="2000" b="1" dirty="0">
              <a:solidFill>
                <a:prstClr val="white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6268A70-BDB7-E252-8D63-8606E2B00032}"/>
              </a:ext>
            </a:extLst>
          </p:cNvPr>
          <p:cNvGrpSpPr/>
          <p:nvPr/>
        </p:nvGrpSpPr>
        <p:grpSpPr>
          <a:xfrm>
            <a:off x="-3394" y="8831"/>
            <a:ext cx="348269" cy="6858000"/>
            <a:chOff x="-43469" y="-285804"/>
            <a:chExt cx="362783" cy="714380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BDFCE14-DF01-4DEE-8FBA-531909FA3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9724F33-29F7-1620-6A7E-AF3544818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5457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20EFC7-A1A1-7BC9-DB15-1CA2D548C21C}"/>
              </a:ext>
            </a:extLst>
          </p:cNvPr>
          <p:cNvSpPr/>
          <p:nvPr/>
        </p:nvSpPr>
        <p:spPr>
          <a:xfrm>
            <a:off x="-20266" y="-33398"/>
            <a:ext cx="12212266" cy="6858000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78E316D-1688-EF67-421D-B12256A94968}"/>
              </a:ext>
            </a:extLst>
          </p:cNvPr>
          <p:cNvGrpSpPr/>
          <p:nvPr/>
        </p:nvGrpSpPr>
        <p:grpSpPr>
          <a:xfrm>
            <a:off x="-12700" y="0"/>
            <a:ext cx="348269" cy="6858000"/>
            <a:chOff x="-43469" y="-285804"/>
            <a:chExt cx="362783" cy="714380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100BC45-D422-3DF5-7FF6-A2774E1D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EF450E8-D190-2D0B-63EE-C828F84B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7" name="Рисунок 16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FA80216-D5C6-59C0-585C-C3CD0E760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580" y="124476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8" name="Рисунок 17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B890398-15E2-273D-9039-788F0F7539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19" name="Google Shape;568;p2">
            <a:extLst>
              <a:ext uri="{FF2B5EF4-FFF2-40B4-BE49-F238E27FC236}">
                <a16:creationId xmlns:a16="http://schemas.microsoft.com/office/drawing/2014/main" id="{D62E7312-EE3E-8CF9-82CC-293E6FA2C1C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 flipH="1">
            <a:off x="617776" y="165374"/>
            <a:ext cx="613330" cy="5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DF6D67-A9F5-1807-0BC8-907D039F1AE9}"/>
              </a:ext>
            </a:extLst>
          </p:cNvPr>
          <p:cNvSpPr txBox="1"/>
          <p:nvPr/>
        </p:nvSpPr>
        <p:spPr>
          <a:xfrm>
            <a:off x="4604929" y="150748"/>
            <a:ext cx="6438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КЫРГЫЗ РЕСПУБЛИКАСЫНДА ЖУГУШТУУ ЭМЕС ООРУЛАРГА КАРШЫ КҮРӨШТҮН НЕГИЗГИ БАГЫТТАРЫ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D2EF7A4-AF63-A8D5-BDF3-4790052C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52" y="1028928"/>
            <a:ext cx="5507595" cy="4929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DC43AA81-8A59-8931-7B86-8FA64D970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83" y="1088169"/>
            <a:ext cx="6098716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Тузду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азайтуу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пакетин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ишке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ашыруу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Гипертониянын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жана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ЖЭОнун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алдын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алуу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үчүн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тузду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колдонууну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азайтуу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Балдардын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физикалык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активдүүлүгүн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изилдөө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«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Sun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Rise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»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ашык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салмактуулуктун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алдын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алуу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үчүн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балдардын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физикалык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активдүүлүгүн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баалоо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жана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жакшыртуу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Гипертония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жана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кант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диабетин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баштапкы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деңгээлде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көзөмөлдөө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Санариптик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чечимдер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жана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медайым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Санариптик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куралдарды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өркүндөтүү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жана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көзөмөлдү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күчөтүү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үчүн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медайымдарды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i="1" dirty="0" err="1">
                <a:solidFill>
                  <a:schemeClr val="bg1"/>
                </a:solidFill>
                <a:latin typeface="Arial" panose="020B0604020202020204" pitchFamily="34" charset="0"/>
              </a:rPr>
              <a:t>тартуу</a:t>
            </a:r>
            <a:r>
              <a:rPr lang="ru-RU" altLang="ru-RU" sz="1200" i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Курч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коронардык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синдром</a:t>
            </a:r>
            <a:r>
              <a:rPr lang="en-US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(ККС)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жана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мээнин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кан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тамырынын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курч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кырсыгы</a:t>
            </a:r>
            <a:r>
              <a:rPr lang="en-US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(МКТК)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үчүн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жол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карталарын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ишке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ашыруу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Курч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коронардык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синдром</a:t>
            </a:r>
            <a:r>
              <a:rPr lang="en-US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жана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инсульт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үчүн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шашылыш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жардамды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жакшыртуу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ККС </a:t>
            </a:r>
            <a:r>
              <a:rPr kumimoji="0" lang="ru-RU" altLang="ru-RU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жана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МКТК </a:t>
            </a:r>
            <a:r>
              <a:rPr kumimoji="0" lang="ru-RU" altLang="ru-RU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учурларында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негизги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ru-RU" altLang="ru-RU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кызматтардарды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пилот катары </a:t>
            </a:r>
            <a:r>
              <a:rPr kumimoji="0" lang="ru-RU" altLang="ru-RU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киргиз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үү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ККС</a:t>
            </a:r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жана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инсульттарды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дарылоо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үчүн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негизги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медициналык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кызматтарды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тестирлөө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Дүйнөлүк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диабет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фондунун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долбоору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HEARTS: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Медайымдар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жана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бейтаптардын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ролун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күчөтүү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менен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гипертония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жана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кант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диабетин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көзөмөлдөөнү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оптималдаштыруу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Өлкөнүн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аймактарында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жогорку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технологиялуу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жүрөк-кан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тамыр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кластерлеринин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тармагы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en-US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CATLAB) </a:t>
            </a:r>
            <a:r>
              <a:rPr lang="ru-RU" altLang="ru-RU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түзүлүүдө</a:t>
            </a:r>
            <a:r>
              <a:rPr lang="ru-RU" altLang="ru-RU" sz="12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Алгачкы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CATLAB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тарды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Талас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менен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Балыкчыда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ошондой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эле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Нарында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уюштуруу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пландалууда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332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189"/>
          <p:cNvSpPr txBox="1"/>
          <p:nvPr/>
        </p:nvSpPr>
        <p:spPr>
          <a:xfrm>
            <a:off x="-116353" y="6117508"/>
            <a:ext cx="12530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Санарип</a:t>
            </a:r>
            <a:r>
              <a:rPr lang="ru-RU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 мед </a:t>
            </a:r>
            <a:r>
              <a:rPr lang="ru-RU" sz="5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санарип</a:t>
            </a:r>
            <a:r>
              <a:rPr lang="ru-RU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 мед с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Terminator Genisys" panose="02000504040000020004" pitchFamily="2" charset="0"/>
            </a:endParaRPr>
          </a:p>
          <a:p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 </a:t>
            </a:r>
          </a:p>
        </p:txBody>
      </p:sp>
      <p:cxnSp>
        <p:nvCxnSpPr>
          <p:cNvPr id="1076" name="Прямая со стрелкой 1075"/>
          <p:cNvCxnSpPr/>
          <p:nvPr/>
        </p:nvCxnSpPr>
        <p:spPr>
          <a:xfrm>
            <a:off x="10317773" y="2988495"/>
            <a:ext cx="326003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 стрелкой 180"/>
          <p:cNvCxnSpPr/>
          <p:nvPr/>
        </p:nvCxnSpPr>
        <p:spPr>
          <a:xfrm>
            <a:off x="10317773" y="4208272"/>
            <a:ext cx="326003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 стрелкой 181"/>
          <p:cNvCxnSpPr/>
          <p:nvPr/>
        </p:nvCxnSpPr>
        <p:spPr>
          <a:xfrm>
            <a:off x="10317773" y="5502346"/>
            <a:ext cx="326003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 flipH="1">
            <a:off x="3729190" y="4368858"/>
            <a:ext cx="408132" cy="116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2790666" y="4027008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5446" y="2765638"/>
            <a:ext cx="1556354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4499" y="3823669"/>
            <a:ext cx="1556354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143" y="4910883"/>
            <a:ext cx="1556354" cy="66616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65354" y="219613"/>
            <a:ext cx="3914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80D4"/>
                </a:solidFill>
                <a:latin typeface="Terminator Genisys" panose="02000504040000020004" pitchFamily="2" charset="0"/>
              </a:rPr>
              <a:t>САНАРИП МЕД</a:t>
            </a:r>
            <a:endParaRPr lang="en-US" sz="3600" dirty="0">
              <a:solidFill>
                <a:srgbClr val="0080D4"/>
              </a:solidFill>
              <a:latin typeface="Terminator Genisys" panose="02000504040000020004" pitchFamily="2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804D6A5-8C5A-DD3C-993C-0AAFEB524648}"/>
              </a:ext>
            </a:extLst>
          </p:cNvPr>
          <p:cNvSpPr/>
          <p:nvPr/>
        </p:nvSpPr>
        <p:spPr>
          <a:xfrm>
            <a:off x="2527789" y="938167"/>
            <a:ext cx="7789984" cy="5363308"/>
          </a:xfrm>
          <a:prstGeom prst="roundRect">
            <a:avLst>
              <a:gd name="adj" fmla="val 4479"/>
            </a:avLst>
          </a:prstGeom>
          <a:noFill/>
          <a:ln w="3810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sz="140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69810" y="2429362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30419" y="4887264"/>
            <a:ext cx="1053503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79610" y="1914670"/>
            <a:ext cx="1032647" cy="311051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77250" y="2318884"/>
            <a:ext cx="1147008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032369" y="2318883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539304" y="1164687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691945" y="1166523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691945" y="2320719"/>
            <a:ext cx="1032647" cy="66616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465165" y="4397546"/>
            <a:ext cx="1032647" cy="66616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Montserrat" pitchFamily="2" charset="-52"/>
              </a:rPr>
              <a:t>MED</a:t>
            </a:r>
            <a:endParaRPr lang="ru-RU" sz="1200" b="1" dirty="0">
              <a:latin typeface="Montserrat" pitchFamily="2" charset="-52"/>
            </a:endParaRPr>
          </a:p>
          <a:p>
            <a:pPr algn="ctr"/>
            <a:r>
              <a:rPr lang="ru-RU" sz="1200" b="1" dirty="0">
                <a:latin typeface="Montserrat" pitchFamily="2" charset="-52"/>
              </a:rPr>
              <a:t>Бюджет</a:t>
            </a:r>
            <a:endParaRPr lang="en-US" sz="1200" b="1" dirty="0">
              <a:latin typeface="Montserrat" pitchFamily="2" charset="-52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643776" y="1365005"/>
            <a:ext cx="1032647" cy="66616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err="1">
                <a:solidFill>
                  <a:schemeClr val="bg1"/>
                </a:solidFill>
                <a:latin typeface="Montserrat" pitchFamily="2" charset="-52"/>
              </a:rPr>
              <a:t>Жасалма</a:t>
            </a:r>
            <a:r>
              <a:rPr lang="ru-RU" sz="105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  <a:r>
              <a:rPr lang="ru-RU" sz="1050" b="1" dirty="0">
                <a:solidFill>
                  <a:schemeClr val="bg1"/>
                </a:solidFill>
                <a:latin typeface="Montserrat" pitchFamily="2" charset="-52"/>
              </a:rPr>
              <a:t>интеллект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643776" y="2624369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dirty="0" err="1">
                <a:solidFill>
                  <a:srgbClr val="0080D4"/>
                </a:solidFill>
                <a:latin typeface="Montserrat" pitchFamily="2" charset="-52"/>
              </a:rPr>
              <a:t>Санарип</a:t>
            </a:r>
            <a:r>
              <a:rPr lang="ru-RU" sz="1050" b="1" dirty="0">
                <a:solidFill>
                  <a:srgbClr val="0080D4"/>
                </a:solidFill>
                <a:latin typeface="Montserrat" pitchFamily="2" charset="-52"/>
              </a:rPr>
              <a:t> профили</a:t>
            </a:r>
            <a:endParaRPr lang="ru-RU" sz="8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647022" y="3883732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647022" y="5143096"/>
            <a:ext cx="1032647" cy="6661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18" y="2652479"/>
            <a:ext cx="834026" cy="21930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96" y="4277231"/>
            <a:ext cx="705783" cy="18558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3" y="2901084"/>
            <a:ext cx="1281909" cy="33707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15" y="5111161"/>
            <a:ext cx="830453" cy="21836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472" y="1400846"/>
            <a:ext cx="265023" cy="378047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9BC0D21D-D146-4CD0-B5EF-13554F9BE4A8}"/>
              </a:ext>
            </a:extLst>
          </p:cNvPr>
          <p:cNvSpPr/>
          <p:nvPr/>
        </p:nvSpPr>
        <p:spPr>
          <a:xfrm>
            <a:off x="1422008" y="1759393"/>
            <a:ext cx="80157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b="1" dirty="0">
                <a:solidFill>
                  <a:srgbClr val="9BC9FF"/>
                </a:solidFill>
                <a:latin typeface="Montserrat" pitchFamily="2" charset="-52"/>
              </a:rPr>
              <a:t>OPEN ID</a:t>
            </a:r>
            <a:endParaRPr lang="ru-RU" sz="1050" b="1" dirty="0">
              <a:solidFill>
                <a:srgbClr val="9BC9FF"/>
              </a:solidFill>
              <a:latin typeface="Montserrat" pitchFamily="2" charset="-52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27" y="1309421"/>
            <a:ext cx="1130200" cy="29718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51" y="2486528"/>
            <a:ext cx="1157713" cy="30442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784914" y="131493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D4"/>
                </a:solidFill>
                <a:latin typeface="Montserrat" pitchFamily="2" charset="-52"/>
              </a:rPr>
              <a:t>PACS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87" y="4115959"/>
            <a:ext cx="840408" cy="22098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0" y="5032953"/>
            <a:ext cx="614372" cy="86886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42" y="2484334"/>
            <a:ext cx="1219937" cy="32078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6723" y="4497774"/>
            <a:ext cx="971814" cy="1374373"/>
          </a:xfrm>
          <a:prstGeom prst="rect">
            <a:avLst/>
          </a:prstGeom>
        </p:spPr>
      </p:pic>
      <p:sp>
        <p:nvSpPr>
          <p:cNvPr id="57" name="Скругленный прямоугольник 56"/>
          <p:cNvSpPr/>
          <p:nvPr/>
        </p:nvSpPr>
        <p:spPr>
          <a:xfrm>
            <a:off x="4123385" y="6448525"/>
            <a:ext cx="1828866" cy="27004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Montserrat" pitchFamily="2" charset="-52"/>
              </a:rPr>
              <a:t>Ишке</a:t>
            </a:r>
            <a: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Montserrat" pitchFamily="2" charset="-52"/>
              </a:rPr>
              <a:t>ашырылган</a:t>
            </a:r>
            <a:endParaRPr lang="ru-RU" sz="12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459344" y="6453169"/>
            <a:ext cx="1975704" cy="265403"/>
          </a:xfrm>
          <a:prstGeom prst="roundRect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   </a:t>
            </a:r>
            <a:r>
              <a:rPr lang="ru-RU" sz="1400" b="1" dirty="0" err="1">
                <a:solidFill>
                  <a:schemeClr val="bg1"/>
                </a:solidFill>
                <a:latin typeface="Montserrat" pitchFamily="2" charset="-52"/>
              </a:rPr>
              <a:t>Перспективада</a:t>
            </a:r>
            <a:endParaRPr lang="aa-ET" sz="14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05443" y="3956695"/>
            <a:ext cx="13475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err="1">
                <a:solidFill>
                  <a:srgbClr val="0080D4"/>
                </a:solidFill>
                <a:latin typeface="Montserrat" pitchFamily="2" charset="-52"/>
              </a:rPr>
              <a:t>Уюмдар</a:t>
            </a:r>
            <a:r>
              <a:rPr lang="ru-RU" sz="105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  <a:r>
              <a:rPr lang="ru-RU" sz="1050" b="1" dirty="0" err="1">
                <a:solidFill>
                  <a:srgbClr val="0080D4"/>
                </a:solidFill>
                <a:latin typeface="Montserrat" pitchFamily="2" charset="-52"/>
              </a:rPr>
              <a:t>жана</a:t>
            </a:r>
            <a:r>
              <a:rPr lang="ru-RU" sz="105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  <a:r>
              <a:rPr lang="ru-RU" sz="1050" b="1" dirty="0" err="1">
                <a:solidFill>
                  <a:srgbClr val="0080D4"/>
                </a:solidFill>
                <a:latin typeface="Montserrat" pitchFamily="2" charset="-52"/>
              </a:rPr>
              <a:t>кадрлар</a:t>
            </a:r>
            <a:endParaRPr lang="ru-RU" sz="105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825107" y="3373180"/>
            <a:ext cx="9220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err="1">
                <a:solidFill>
                  <a:srgbClr val="0080D4"/>
                </a:solidFill>
                <a:latin typeface="Montserrat" pitchFamily="2" charset="-52"/>
                <a:cs typeface="Calibri"/>
              </a:rPr>
              <a:t>Нөл</a:t>
            </a:r>
            <a:r>
              <a:rPr lang="ru-RU" sz="900" b="1" dirty="0">
                <a:solidFill>
                  <a:srgbClr val="0080D4"/>
                </a:solidFill>
                <a:latin typeface="Montserrat" pitchFamily="2" charset="-52"/>
                <a:cs typeface="Calibri"/>
              </a:rPr>
              <a:t> </a:t>
            </a:r>
            <a:r>
              <a:rPr lang="ru-RU" sz="900" b="1" dirty="0" err="1">
                <a:solidFill>
                  <a:srgbClr val="0080D4"/>
                </a:solidFill>
                <a:latin typeface="Montserrat" pitchFamily="2" charset="-52"/>
                <a:cs typeface="Calibri"/>
              </a:rPr>
              <a:t>дозасы</a:t>
            </a:r>
            <a:endParaRPr lang="ru-RU" sz="900" b="1" dirty="0">
              <a:solidFill>
                <a:srgbClr val="0080D4"/>
              </a:solidFill>
              <a:latin typeface="Montserrat" pitchFamily="2" charset="-52"/>
              <a:cs typeface="Calibri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569422" y="2451601"/>
            <a:ext cx="9989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100" b="1" dirty="0" err="1">
                <a:solidFill>
                  <a:srgbClr val="0080D4"/>
                </a:solidFill>
                <a:latin typeface="Montserrat" pitchFamily="2" charset="-52"/>
              </a:rPr>
              <a:t>Катталган</a:t>
            </a:r>
            <a:r>
              <a:rPr lang="ru-RU" sz="110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</a:p>
          <a:p>
            <a:pPr lvl="0" algn="ctr"/>
            <a:r>
              <a:rPr lang="ru-RU" sz="1100" b="1" dirty="0" err="1">
                <a:solidFill>
                  <a:srgbClr val="0080D4"/>
                </a:solidFill>
                <a:latin typeface="Montserrat" pitchFamily="2" charset="-52"/>
              </a:rPr>
              <a:t>калк</a:t>
            </a:r>
            <a:endParaRPr lang="ru-RU" sz="11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779610" y="3325879"/>
            <a:ext cx="1032647" cy="311051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775848" y="1209479"/>
            <a:ext cx="1032647" cy="508096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Прямоугольник 60"/>
          <p:cNvSpPr/>
          <p:nvPr/>
        </p:nvSpPr>
        <p:spPr>
          <a:xfrm>
            <a:off x="3000653" y="1250202"/>
            <a:ext cx="612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b="1" dirty="0">
                <a:solidFill>
                  <a:srgbClr val="0080D4"/>
                </a:solidFill>
                <a:latin typeface="Montserrat" pitchFamily="2" charset="-52"/>
                <a:ea typeface="Calibri"/>
                <a:cs typeface="Calibri"/>
                <a:sym typeface="Calibri"/>
              </a:rPr>
              <a:t>МС </a:t>
            </a:r>
          </a:p>
          <a:p>
            <a:pPr lvl="0" algn="ctr"/>
            <a:r>
              <a:rPr lang="ru-RU" sz="1200" b="1" dirty="0">
                <a:solidFill>
                  <a:srgbClr val="0080D4"/>
                </a:solidFill>
                <a:latin typeface="Montserrat" pitchFamily="2" charset="-52"/>
                <a:ea typeface="Calibri"/>
                <a:cs typeface="Calibri"/>
                <a:sym typeface="Calibri"/>
              </a:rPr>
              <a:t>ЗАГС</a:t>
            </a:r>
            <a:endParaRPr lang="ru-RU" sz="36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1024" name="Прямоугольник 1023"/>
          <p:cNvSpPr/>
          <p:nvPr/>
        </p:nvSpPr>
        <p:spPr>
          <a:xfrm>
            <a:off x="2844773" y="1907755"/>
            <a:ext cx="784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b="1" dirty="0" err="1">
                <a:solidFill>
                  <a:srgbClr val="0080D4"/>
                </a:solidFill>
                <a:latin typeface="Montserrat" pitchFamily="2" charset="-52"/>
                <a:cs typeface="Calibri"/>
              </a:rPr>
              <a:t>Төрөлүү</a:t>
            </a:r>
            <a:r>
              <a:rPr lang="ru-RU" sz="800" b="1" dirty="0">
                <a:solidFill>
                  <a:srgbClr val="0080D4"/>
                </a:solidFill>
                <a:latin typeface="Montserrat" pitchFamily="2" charset="-52"/>
                <a:cs typeface="Calibri"/>
              </a:rPr>
              <a:t> </a:t>
            </a:r>
          </a:p>
          <a:p>
            <a:pPr algn="ctr"/>
            <a:r>
              <a:rPr lang="ru-RU" sz="800" b="1" dirty="0" err="1">
                <a:solidFill>
                  <a:srgbClr val="0080D4"/>
                </a:solidFill>
                <a:latin typeface="Montserrat" pitchFamily="2" charset="-52"/>
                <a:cs typeface="Calibri"/>
              </a:rPr>
              <a:t>жана</a:t>
            </a:r>
            <a:r>
              <a:rPr lang="ru-RU" sz="800" b="1" dirty="0">
                <a:solidFill>
                  <a:srgbClr val="0080D4"/>
                </a:solidFill>
                <a:latin typeface="Montserrat" pitchFamily="2" charset="-52"/>
                <a:cs typeface="Calibri"/>
              </a:rPr>
              <a:t> </a:t>
            </a:r>
            <a:r>
              <a:rPr lang="ru-RU" sz="800" b="1" dirty="0" err="1">
                <a:solidFill>
                  <a:srgbClr val="0080D4"/>
                </a:solidFill>
                <a:latin typeface="Montserrat" pitchFamily="2" charset="-52"/>
                <a:cs typeface="Calibri"/>
              </a:rPr>
              <a:t>өлүм</a:t>
            </a:r>
            <a:endParaRPr lang="ru-RU" sz="800" b="1" dirty="0">
              <a:solidFill>
                <a:srgbClr val="0080D4"/>
              </a:solidFill>
              <a:latin typeface="Montserrat" pitchFamily="2" charset="-52"/>
              <a:cs typeface="Calibri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769810" y="5054065"/>
            <a:ext cx="1053503" cy="42211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Прямоугольник 1024"/>
          <p:cNvSpPr/>
          <p:nvPr/>
        </p:nvSpPr>
        <p:spPr>
          <a:xfrm>
            <a:off x="2767071" y="5043002"/>
            <a:ext cx="1507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0080D4"/>
                </a:solidFill>
                <a:latin typeface="Montserrat" pitchFamily="2" charset="-52"/>
              </a:rPr>
              <a:t>Вакцина </a:t>
            </a:r>
            <a:r>
              <a:rPr lang="ru-RU" sz="800" b="1" dirty="0" err="1">
                <a:solidFill>
                  <a:srgbClr val="0080D4"/>
                </a:solidFill>
                <a:latin typeface="Montserrat" pitchFamily="2" charset="-52"/>
              </a:rPr>
              <a:t>менен</a:t>
            </a:r>
            <a:r>
              <a:rPr lang="ru-RU" sz="80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  <a:r>
              <a:rPr lang="ru-RU" sz="800" b="1" dirty="0" err="1">
                <a:solidFill>
                  <a:srgbClr val="0080D4"/>
                </a:solidFill>
                <a:latin typeface="Montserrat" pitchFamily="2" charset="-52"/>
              </a:rPr>
              <a:t>башкарылуучу</a:t>
            </a:r>
            <a:r>
              <a:rPr lang="ru-RU" sz="80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  <a:r>
              <a:rPr lang="ru-RU" sz="800" b="1" dirty="0" err="1">
                <a:solidFill>
                  <a:srgbClr val="0080D4"/>
                </a:solidFill>
                <a:latin typeface="Montserrat" pitchFamily="2" charset="-52"/>
              </a:rPr>
              <a:t>инфекциялар</a:t>
            </a:r>
            <a:endParaRPr lang="ru-RU" sz="8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4130419" y="4158967"/>
            <a:ext cx="1053503" cy="422113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Прямоугольник 1026"/>
          <p:cNvSpPr/>
          <p:nvPr/>
        </p:nvSpPr>
        <p:spPr>
          <a:xfrm>
            <a:off x="4216903" y="4208272"/>
            <a:ext cx="880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err="1">
                <a:solidFill>
                  <a:srgbClr val="0080D4"/>
                </a:solidFill>
                <a:latin typeface="Montserrat" pitchFamily="2" charset="-52"/>
              </a:rPr>
              <a:t>Алмашуу</a:t>
            </a:r>
            <a:r>
              <a:rPr lang="ru-RU" sz="90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  <a:r>
              <a:rPr lang="ru-RU" sz="900" b="1" dirty="0" err="1">
                <a:solidFill>
                  <a:srgbClr val="0080D4"/>
                </a:solidFill>
                <a:latin typeface="Montserrat" pitchFamily="2" charset="-52"/>
              </a:rPr>
              <a:t>картасы</a:t>
            </a:r>
            <a:endParaRPr lang="ru-RU" sz="9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362243" y="2436592"/>
            <a:ext cx="1072805" cy="450101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Прямоугольник 1027"/>
          <p:cNvSpPr/>
          <p:nvPr/>
        </p:nvSpPr>
        <p:spPr>
          <a:xfrm>
            <a:off x="7328756" y="2484334"/>
            <a:ext cx="11641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err="1">
                <a:solidFill>
                  <a:srgbClr val="0080D4"/>
                </a:solidFill>
                <a:latin typeface="Montserrat" pitchFamily="2" charset="-52"/>
                <a:cs typeface="Calibri"/>
              </a:rPr>
              <a:t>Багыт</a:t>
            </a:r>
            <a:r>
              <a:rPr lang="ru-RU" sz="800" b="1" dirty="0">
                <a:solidFill>
                  <a:srgbClr val="0080D4"/>
                </a:solidFill>
                <a:latin typeface="Montserrat" pitchFamily="2" charset="-52"/>
                <a:cs typeface="Calibri"/>
              </a:rPr>
              <a:t> </a:t>
            </a:r>
            <a:r>
              <a:rPr lang="ru-RU" sz="800" b="1" dirty="0" err="1">
                <a:solidFill>
                  <a:srgbClr val="0080D4"/>
                </a:solidFill>
                <a:latin typeface="Montserrat" pitchFamily="2" charset="-52"/>
                <a:cs typeface="Calibri"/>
              </a:rPr>
              <a:t>жана</a:t>
            </a:r>
            <a:r>
              <a:rPr lang="ru-RU" sz="800" b="1" dirty="0">
                <a:solidFill>
                  <a:srgbClr val="0080D4"/>
                </a:solidFill>
                <a:latin typeface="Montserrat" pitchFamily="2" charset="-52"/>
                <a:cs typeface="Calibri"/>
              </a:rPr>
              <a:t> кайра </a:t>
            </a:r>
            <a:r>
              <a:rPr lang="ru-RU" sz="800" b="1" dirty="0" err="1">
                <a:solidFill>
                  <a:srgbClr val="0080D4"/>
                </a:solidFill>
                <a:latin typeface="Montserrat" pitchFamily="2" charset="-52"/>
                <a:cs typeface="Calibri"/>
              </a:rPr>
              <a:t>багыттоо</a:t>
            </a:r>
            <a:endParaRPr lang="ru-RU" sz="800" b="1" dirty="0">
              <a:solidFill>
                <a:srgbClr val="0080D4"/>
              </a:solidFill>
              <a:latin typeface="Montserrat" pitchFamily="2" charset="-52"/>
              <a:cs typeface="Calibri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691945" y="3290532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Прямоугольник 1028"/>
          <p:cNvSpPr/>
          <p:nvPr/>
        </p:nvSpPr>
        <p:spPr>
          <a:xfrm>
            <a:off x="8562942" y="3391788"/>
            <a:ext cx="12785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err="1">
                <a:solidFill>
                  <a:srgbClr val="0080D4"/>
                </a:solidFill>
                <a:latin typeface="Montserrat" pitchFamily="2" charset="-52"/>
              </a:rPr>
              <a:t>Дарыланган</a:t>
            </a:r>
            <a:r>
              <a:rPr lang="ru-RU" sz="105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  <a:r>
              <a:rPr lang="ru-RU" sz="1050" b="1" dirty="0" err="1">
                <a:solidFill>
                  <a:srgbClr val="0080D4"/>
                </a:solidFill>
                <a:latin typeface="Montserrat" pitchFamily="2" charset="-52"/>
              </a:rPr>
              <a:t>учурлар</a:t>
            </a:r>
            <a:endParaRPr lang="ru-RU" sz="105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402401" y="3273208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Прямоугольник 1029"/>
          <p:cNvSpPr/>
          <p:nvPr/>
        </p:nvSpPr>
        <p:spPr>
          <a:xfrm>
            <a:off x="7327153" y="3346721"/>
            <a:ext cx="116570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00" b="1" dirty="0">
                <a:solidFill>
                  <a:srgbClr val="0080D4"/>
                </a:solidFill>
                <a:latin typeface="Montserrat" pitchFamily="2" charset="-52"/>
                <a:cs typeface="Calibri"/>
                <a:sym typeface="Calibri"/>
              </a:rPr>
              <a:t>АМСЖ</a:t>
            </a:r>
          </a:p>
          <a:p>
            <a:pPr lvl="0" algn="ctr"/>
            <a:r>
              <a:rPr lang="ru-RU" sz="900" b="1" dirty="0" err="1">
                <a:solidFill>
                  <a:srgbClr val="0080D4"/>
                </a:solidFill>
                <a:latin typeface="Montserrat" pitchFamily="2" charset="-52"/>
                <a:cs typeface="Calibri"/>
                <a:sym typeface="Calibri"/>
              </a:rPr>
              <a:t>Бюджетин</a:t>
            </a:r>
            <a:endParaRPr lang="ru-RU" sz="900" b="1" dirty="0">
              <a:solidFill>
                <a:srgbClr val="0080D4"/>
              </a:solidFill>
              <a:latin typeface="Montserrat" pitchFamily="2" charset="-52"/>
              <a:cs typeface="Calibri"/>
              <a:sym typeface="Calibri"/>
            </a:endParaRPr>
          </a:p>
          <a:p>
            <a:pPr lvl="0" algn="ctr"/>
            <a:r>
              <a:rPr lang="ru-RU" sz="900" b="1" dirty="0">
                <a:solidFill>
                  <a:srgbClr val="0080D4"/>
                </a:solidFill>
                <a:latin typeface="Montserrat" pitchFamily="2" charset="-52"/>
                <a:cs typeface="Calibri"/>
                <a:sym typeface="Calibri"/>
              </a:rPr>
              <a:t> </a:t>
            </a:r>
            <a:r>
              <a:rPr lang="ru-RU" sz="900" b="1" dirty="0" err="1">
                <a:solidFill>
                  <a:srgbClr val="0080D4"/>
                </a:solidFill>
                <a:latin typeface="Montserrat" pitchFamily="2" charset="-52"/>
                <a:cs typeface="Calibri"/>
                <a:sym typeface="Calibri"/>
              </a:rPr>
              <a:t>пландаштыруу</a:t>
            </a:r>
            <a:endParaRPr lang="ru-RU" sz="44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7465165" y="5308321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8743864" y="5308321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6180247" y="5306012"/>
            <a:ext cx="1032647" cy="666163"/>
          </a:xfrm>
          <a:prstGeom prst="roundRect">
            <a:avLst/>
          </a:prstGeom>
          <a:noFill/>
          <a:ln w="19050">
            <a:solidFill>
              <a:srgbClr val="008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Прямоугольник 1030"/>
          <p:cNvSpPr/>
          <p:nvPr/>
        </p:nvSpPr>
        <p:spPr>
          <a:xfrm>
            <a:off x="6241689" y="5416390"/>
            <a:ext cx="9092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100" b="1" dirty="0">
                <a:solidFill>
                  <a:srgbClr val="0080D4"/>
                </a:solidFill>
                <a:latin typeface="Montserrat" pitchFamily="2" charset="-52"/>
                <a:cs typeface="Calibri"/>
                <a:sym typeface="Calibri"/>
              </a:rPr>
              <a:t>АМСЖ</a:t>
            </a:r>
          </a:p>
          <a:p>
            <a:pPr lvl="0" algn="ctr"/>
            <a:r>
              <a:rPr lang="ru-RU" sz="1100" b="1" dirty="0" err="1">
                <a:solidFill>
                  <a:srgbClr val="0080D4"/>
                </a:solidFill>
                <a:latin typeface="Montserrat" pitchFamily="2" charset="-52"/>
                <a:cs typeface="Calibri"/>
                <a:sym typeface="Calibri"/>
              </a:rPr>
              <a:t>Бюджети</a:t>
            </a:r>
            <a:endParaRPr lang="ru-RU" sz="11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1032" name="Прямоугольник 1031"/>
          <p:cNvSpPr/>
          <p:nvPr/>
        </p:nvSpPr>
        <p:spPr>
          <a:xfrm>
            <a:off x="7538629" y="5417719"/>
            <a:ext cx="934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err="1">
                <a:solidFill>
                  <a:srgbClr val="0080D4"/>
                </a:solidFill>
                <a:latin typeface="Montserrat" pitchFamily="2" charset="-52"/>
              </a:rPr>
              <a:t>Кошумча</a:t>
            </a:r>
            <a:r>
              <a:rPr lang="ru-RU" sz="110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  <a:endParaRPr lang="en-US" sz="1100" b="1" dirty="0">
              <a:solidFill>
                <a:srgbClr val="0080D4"/>
              </a:solidFill>
              <a:latin typeface="Montserrat" pitchFamily="2" charset="-52"/>
            </a:endParaRPr>
          </a:p>
          <a:p>
            <a:pPr algn="ctr"/>
            <a:r>
              <a:rPr lang="ru-RU" sz="1100" b="1" dirty="0" err="1">
                <a:solidFill>
                  <a:srgbClr val="0080D4"/>
                </a:solidFill>
                <a:latin typeface="Montserrat" pitchFamily="2" charset="-52"/>
              </a:rPr>
              <a:t>төлөм</a:t>
            </a:r>
            <a:endParaRPr lang="ru-RU" sz="11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sp>
        <p:nvSpPr>
          <p:cNvPr id="1033" name="Прямоугольник 1032"/>
          <p:cNvSpPr/>
          <p:nvPr/>
        </p:nvSpPr>
        <p:spPr>
          <a:xfrm>
            <a:off x="8760689" y="5379040"/>
            <a:ext cx="10230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err="1">
                <a:solidFill>
                  <a:srgbClr val="0080D4"/>
                </a:solidFill>
                <a:latin typeface="Montserrat" pitchFamily="2" charset="-52"/>
              </a:rPr>
              <a:t>Төлөм</a:t>
            </a:r>
            <a:r>
              <a:rPr lang="ru-RU" sz="1100" b="1" dirty="0">
                <a:solidFill>
                  <a:srgbClr val="0080D4"/>
                </a:solidFill>
                <a:latin typeface="Montserrat" pitchFamily="2" charset="-52"/>
              </a:rPr>
              <a:t> </a:t>
            </a:r>
            <a:endParaRPr lang="en-US" sz="1100" b="1" dirty="0">
              <a:solidFill>
                <a:srgbClr val="0080D4"/>
              </a:solidFill>
              <a:latin typeface="Montserrat" pitchFamily="2" charset="-52"/>
            </a:endParaRPr>
          </a:p>
          <a:p>
            <a:pPr algn="ctr"/>
            <a:r>
              <a:rPr lang="ru-RU" sz="1100" b="1" dirty="0" err="1">
                <a:solidFill>
                  <a:srgbClr val="0080D4"/>
                </a:solidFill>
                <a:latin typeface="Montserrat" pitchFamily="2" charset="-52"/>
              </a:rPr>
              <a:t>системасы</a:t>
            </a:r>
            <a:endParaRPr lang="ru-RU" sz="1100" b="1" dirty="0">
              <a:solidFill>
                <a:srgbClr val="0080D4"/>
              </a:solidFill>
              <a:latin typeface="Montserrat" pitchFamily="2" charset="-52"/>
            </a:endParaRPr>
          </a:p>
        </p:txBody>
      </p:sp>
      <p:cxnSp>
        <p:nvCxnSpPr>
          <p:cNvPr id="1039" name="Прямая соединительная линия 1038"/>
          <p:cNvCxnSpPr/>
          <p:nvPr/>
        </p:nvCxnSpPr>
        <p:spPr>
          <a:xfrm>
            <a:off x="1143397" y="4526610"/>
            <a:ext cx="0" cy="412848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Прямая со стрелкой 1040"/>
          <p:cNvCxnSpPr>
            <a:stCxn id="5" idx="0"/>
            <a:endCxn id="4" idx="2"/>
          </p:cNvCxnSpPr>
          <p:nvPr/>
        </p:nvCxnSpPr>
        <p:spPr>
          <a:xfrm flipV="1">
            <a:off x="1182676" y="3431801"/>
            <a:ext cx="947" cy="391868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Соединительная линия уступом 1042"/>
          <p:cNvCxnSpPr>
            <a:stCxn id="4" idx="0"/>
          </p:cNvCxnSpPr>
          <p:nvPr/>
        </p:nvCxnSpPr>
        <p:spPr>
          <a:xfrm rot="5400000" flipH="1" flipV="1">
            <a:off x="1488471" y="1726320"/>
            <a:ext cx="734470" cy="1344166"/>
          </a:xfrm>
          <a:prstGeom prst="bentConnector2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Прямая соединительная линия 1048"/>
          <p:cNvCxnSpPr/>
          <p:nvPr/>
        </p:nvCxnSpPr>
        <p:spPr>
          <a:xfrm flipV="1">
            <a:off x="3306986" y="2246309"/>
            <a:ext cx="0" cy="172681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Прямая со стрелкой 1050"/>
          <p:cNvCxnSpPr>
            <a:stCxn id="19" idx="0"/>
            <a:endCxn id="63" idx="2"/>
          </p:cNvCxnSpPr>
          <p:nvPr/>
        </p:nvCxnSpPr>
        <p:spPr>
          <a:xfrm flipH="1" flipV="1">
            <a:off x="3292172" y="1717575"/>
            <a:ext cx="3762" cy="197095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>
            <a:off x="3302580" y="3090913"/>
            <a:ext cx="1" cy="28360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>
            <a:stCxn id="62" idx="2"/>
          </p:cNvCxnSpPr>
          <p:nvPr/>
        </p:nvCxnSpPr>
        <p:spPr>
          <a:xfrm>
            <a:off x="3295934" y="3636930"/>
            <a:ext cx="6646" cy="393085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H="1">
            <a:off x="3306985" y="4707418"/>
            <a:ext cx="1" cy="332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66" idx="3"/>
          </p:cNvCxnSpPr>
          <p:nvPr/>
        </p:nvCxnSpPr>
        <p:spPr>
          <a:xfrm flipV="1">
            <a:off x="3823313" y="5265121"/>
            <a:ext cx="307106" cy="1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оединительная линия уступом 84"/>
          <p:cNvCxnSpPr>
            <a:stCxn id="69" idx="0"/>
            <a:endCxn id="21" idx="2"/>
          </p:cNvCxnSpPr>
          <p:nvPr/>
        </p:nvCxnSpPr>
        <p:spPr>
          <a:xfrm rot="5400000" flipH="1" flipV="1">
            <a:off x="4267002" y="3375216"/>
            <a:ext cx="1173920" cy="393583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Соединительная линия уступом 87"/>
          <p:cNvCxnSpPr>
            <a:endCxn id="79" idx="0"/>
          </p:cNvCxnSpPr>
          <p:nvPr/>
        </p:nvCxnSpPr>
        <p:spPr>
          <a:xfrm rot="16200000" flipH="1">
            <a:off x="4843372" y="3452813"/>
            <a:ext cx="2320966" cy="1385431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Соединительная линия уступом 90"/>
          <p:cNvCxnSpPr>
            <a:stCxn id="23" idx="2"/>
            <a:endCxn id="75" idx="0"/>
          </p:cNvCxnSpPr>
          <p:nvPr/>
        </p:nvCxnSpPr>
        <p:spPr>
          <a:xfrm rot="16200000" flipH="1">
            <a:off x="7089628" y="2444111"/>
            <a:ext cx="288162" cy="1370032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7918724" y="3949126"/>
            <a:ext cx="0" cy="428423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stCxn id="26" idx="2"/>
            <a:endCxn id="73" idx="0"/>
          </p:cNvCxnSpPr>
          <p:nvPr/>
        </p:nvCxnSpPr>
        <p:spPr>
          <a:xfrm>
            <a:off x="9208269" y="2986882"/>
            <a:ext cx="0" cy="30365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Соединительная линия уступом 99"/>
          <p:cNvCxnSpPr>
            <a:stCxn id="73" idx="2"/>
            <a:endCxn id="31" idx="3"/>
          </p:cNvCxnSpPr>
          <p:nvPr/>
        </p:nvCxnSpPr>
        <p:spPr>
          <a:xfrm rot="5400000">
            <a:off x="8466075" y="3988433"/>
            <a:ext cx="773933" cy="710457"/>
          </a:xfrm>
          <a:prstGeom prst="bentConnector2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V="1">
            <a:off x="7094724" y="2638223"/>
            <a:ext cx="218792" cy="51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>
            <a:stCxn id="71" idx="3"/>
          </p:cNvCxnSpPr>
          <p:nvPr/>
        </p:nvCxnSpPr>
        <p:spPr>
          <a:xfrm flipV="1">
            <a:off x="8435048" y="2651760"/>
            <a:ext cx="274612" cy="9883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Соединительная линия уступом 113"/>
          <p:cNvCxnSpPr>
            <a:stCxn id="25" idx="0"/>
            <a:endCxn id="35" idx="0"/>
          </p:cNvCxnSpPr>
          <p:nvPr/>
        </p:nvCxnSpPr>
        <p:spPr>
          <a:xfrm rot="16200000" flipH="1">
            <a:off x="10084943" y="289849"/>
            <a:ext cx="198482" cy="1951831"/>
          </a:xfrm>
          <a:prstGeom prst="bentConnector3">
            <a:avLst>
              <a:gd name="adj1" fmla="val -238028"/>
            </a:avLst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Соединительная линия уступом 122"/>
          <p:cNvCxnSpPr>
            <a:stCxn id="79" idx="0"/>
            <a:endCxn id="77" idx="0"/>
          </p:cNvCxnSpPr>
          <p:nvPr/>
        </p:nvCxnSpPr>
        <p:spPr>
          <a:xfrm rot="16200000" flipH="1">
            <a:off x="7337875" y="4664707"/>
            <a:ext cx="2309" cy="1284918"/>
          </a:xfrm>
          <a:prstGeom prst="bentConnector3">
            <a:avLst>
              <a:gd name="adj1" fmla="val -4950108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Соединительная линия уступом 124"/>
          <p:cNvCxnSpPr>
            <a:stCxn id="78" idx="0"/>
            <a:endCxn id="31" idx="2"/>
          </p:cNvCxnSpPr>
          <p:nvPr/>
        </p:nvCxnSpPr>
        <p:spPr>
          <a:xfrm rot="16200000" flipV="1">
            <a:off x="8498533" y="4546665"/>
            <a:ext cx="244612" cy="1278699"/>
          </a:xfrm>
          <a:prstGeom prst="bentConnector3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Соединительная линия уступом 1059"/>
          <p:cNvCxnSpPr>
            <a:stCxn id="46" idx="1"/>
            <a:endCxn id="18" idx="3"/>
          </p:cNvCxnSpPr>
          <p:nvPr/>
        </p:nvCxnSpPr>
        <p:spPr>
          <a:xfrm rot="10800000" flipV="1">
            <a:off x="5183923" y="1458014"/>
            <a:ext cx="1306605" cy="3762332"/>
          </a:xfrm>
          <a:prstGeom prst="bentConnector3">
            <a:avLst/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Соединительная линия уступом 1061"/>
          <p:cNvCxnSpPr>
            <a:stCxn id="14" idx="3"/>
            <a:endCxn id="60" idx="1"/>
          </p:cNvCxnSpPr>
          <p:nvPr/>
        </p:nvCxnSpPr>
        <p:spPr>
          <a:xfrm flipV="1">
            <a:off x="3802457" y="2667045"/>
            <a:ext cx="766965" cy="95399"/>
          </a:xfrm>
          <a:prstGeom prst="bentConnector3">
            <a:avLst>
              <a:gd name="adj1" fmla="val 50000"/>
            </a:avLst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Прямая со стрелкой 1065"/>
          <p:cNvCxnSpPr/>
          <p:nvPr/>
        </p:nvCxnSpPr>
        <p:spPr>
          <a:xfrm>
            <a:off x="5636943" y="2624369"/>
            <a:ext cx="395426" cy="0"/>
          </a:xfrm>
          <a:prstGeom prst="straightConnector1">
            <a:avLst/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Соединительная линия уступом 1067"/>
          <p:cNvCxnSpPr>
            <a:stCxn id="24" idx="2"/>
            <a:endCxn id="23" idx="0"/>
          </p:cNvCxnSpPr>
          <p:nvPr/>
        </p:nvCxnSpPr>
        <p:spPr>
          <a:xfrm rot="5400000">
            <a:off x="6558145" y="1821399"/>
            <a:ext cx="488033" cy="506935"/>
          </a:xfrm>
          <a:prstGeom prst="bentConnector3">
            <a:avLst/>
          </a:prstGeom>
          <a:ln w="19050">
            <a:solidFill>
              <a:srgbClr val="92D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Прямая со стрелкой 1071"/>
          <p:cNvCxnSpPr/>
          <p:nvPr/>
        </p:nvCxnSpPr>
        <p:spPr>
          <a:xfrm flipH="1">
            <a:off x="9208268" y="1855546"/>
            <a:ext cx="1" cy="413623"/>
          </a:xfrm>
          <a:prstGeom prst="straightConnector1">
            <a:avLst/>
          </a:prstGeom>
          <a:ln w="1905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Соединительная линия уступом 1077"/>
          <p:cNvCxnSpPr>
            <a:endCxn id="24" idx="2"/>
          </p:cNvCxnSpPr>
          <p:nvPr/>
        </p:nvCxnSpPr>
        <p:spPr>
          <a:xfrm rot="10800000">
            <a:off x="7055628" y="1830851"/>
            <a:ext cx="2152640" cy="200317"/>
          </a:xfrm>
          <a:prstGeom prst="bentConnector2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Соединительная линия уступом 1079"/>
          <p:cNvCxnSpPr/>
          <p:nvPr/>
        </p:nvCxnSpPr>
        <p:spPr>
          <a:xfrm rot="10800000" flipV="1">
            <a:off x="6548693" y="2023784"/>
            <a:ext cx="2659574" cy="127454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1" name="Стрелка вниз 1080"/>
          <p:cNvSpPr/>
          <p:nvPr/>
        </p:nvSpPr>
        <p:spPr>
          <a:xfrm rot="16200000">
            <a:off x="5698177" y="6465013"/>
            <a:ext cx="414838" cy="253547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Стрелка вниз 187"/>
          <p:cNvSpPr/>
          <p:nvPr/>
        </p:nvSpPr>
        <p:spPr>
          <a:xfrm rot="16200000">
            <a:off x="8200175" y="6456776"/>
            <a:ext cx="414838" cy="253547"/>
          </a:xfrm>
          <a:prstGeom prst="downArrow">
            <a:avLst/>
          </a:prstGeom>
          <a:solidFill>
            <a:srgbClr val="008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-132895" y="-378809"/>
            <a:ext cx="12530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Санарип</a:t>
            </a:r>
            <a:r>
              <a:rPr lang="ru-RU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 мед </a:t>
            </a:r>
            <a:r>
              <a:rPr lang="ru-RU" sz="5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санарип</a:t>
            </a:r>
            <a:r>
              <a:rPr lang="ru-RU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erminator Genisys" panose="02000504040000020004" pitchFamily="2" charset="0"/>
              </a:rPr>
              <a:t> мед с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Terminator Genisys" panose="02000504040000020004" pitchFamily="2" charset="0"/>
            </a:endParaRPr>
          </a:p>
        </p:txBody>
      </p:sp>
      <p:pic>
        <p:nvPicPr>
          <p:cNvPr id="1082" name="Рисунок 10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" y="499359"/>
            <a:ext cx="948988" cy="70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81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61AE0-2585-4AEB-B5EF-F221FECFD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464" y="1071612"/>
            <a:ext cx="6073656" cy="50349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3F5137-8587-4479-958A-14CBCA976BD2}"/>
              </a:ext>
            </a:extLst>
          </p:cNvPr>
          <p:cNvSpPr/>
          <p:nvPr/>
        </p:nvSpPr>
        <p:spPr>
          <a:xfrm>
            <a:off x="828771" y="3238791"/>
            <a:ext cx="947695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ky-KG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Эмдөө</a:t>
            </a:r>
            <a:endParaRPr lang="en-US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B43C3E-E42A-4FF4-9C54-889726762906}"/>
              </a:ext>
            </a:extLst>
          </p:cNvPr>
          <p:cNvSpPr/>
          <p:nvPr/>
        </p:nvSpPr>
        <p:spPr>
          <a:xfrm>
            <a:off x="998809" y="2181409"/>
            <a:ext cx="2904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Алгачкы медициналык-</a:t>
            </a:r>
          </a:p>
          <a:p>
            <a:r>
              <a:rPr lang="ky-KG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санитардык жардам</a:t>
            </a:r>
            <a:endParaRPr lang="en-US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7F1273-CDC3-4AA4-AB67-43260D91CEF4}"/>
              </a:ext>
            </a:extLst>
          </p:cNvPr>
          <p:cNvSpPr/>
          <p:nvPr/>
        </p:nvSpPr>
        <p:spPr>
          <a:xfrm>
            <a:off x="1344467" y="996810"/>
            <a:ext cx="288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Стационардык жардам </a:t>
            </a:r>
            <a:endParaRPr lang="en-US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5C9177-3033-4BA0-ADAB-5BE900DEE2DC}"/>
              </a:ext>
            </a:extLst>
          </p:cNvPr>
          <p:cNvSpPr/>
          <p:nvPr/>
        </p:nvSpPr>
        <p:spPr>
          <a:xfrm>
            <a:off x="4164854" y="833297"/>
            <a:ext cx="319856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ky-KG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Стоматологиялык жардам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8FA822-7C24-4B6D-ADBE-BB222825A600}"/>
              </a:ext>
            </a:extLst>
          </p:cNvPr>
          <p:cNvSpPr/>
          <p:nvPr/>
        </p:nvSpPr>
        <p:spPr>
          <a:xfrm>
            <a:off x="7517463" y="1181476"/>
            <a:ext cx="4092018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Оорукананы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алмаштыруу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endParaRPr lang="en-US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F71FBA-CA10-4442-9863-A0C881E97071}"/>
              </a:ext>
            </a:extLst>
          </p:cNvPr>
          <p:cNvSpPr/>
          <p:nvPr/>
        </p:nvSpPr>
        <p:spPr>
          <a:xfrm>
            <a:off x="8701756" y="2043588"/>
            <a:ext cx="2946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y-KG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Реабилитациялык жана физиотерапиялык </a:t>
            </a:r>
          </a:p>
          <a:p>
            <a:r>
              <a:rPr lang="ky-KG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endParaRPr lang="ru-RU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56E3B5-754B-4ABD-89C8-B31E91E8BF53}"/>
              </a:ext>
            </a:extLst>
          </p:cNvPr>
          <p:cNvSpPr/>
          <p:nvPr/>
        </p:nvSpPr>
        <p:spPr>
          <a:xfrm>
            <a:off x="8478480" y="3755482"/>
            <a:ext cx="3145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Шашылыш, </a:t>
            </a:r>
          </a:p>
          <a:p>
            <a:r>
              <a:rPr lang="ky-KG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медициналык тез жардам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4FA4DC6-0C22-4B7C-93DC-644C3D7D8B8A}"/>
              </a:ext>
            </a:extLst>
          </p:cNvPr>
          <p:cNvSpPr/>
          <p:nvPr/>
        </p:nvSpPr>
        <p:spPr>
          <a:xfrm>
            <a:off x="7691083" y="5343941"/>
            <a:ext cx="3817455" cy="702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Жарандарды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жеңилдетилген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дары-</a:t>
            </a: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дармек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менен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камсыздоо</a:t>
            </a:r>
            <a:endParaRPr lang="ru-RU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4E2E164-43B6-4148-8F4C-0C95FEBE955B}"/>
              </a:ext>
            </a:extLst>
          </p:cNvPr>
          <p:cNvSpPr/>
          <p:nvPr/>
        </p:nvSpPr>
        <p:spPr>
          <a:xfrm>
            <a:off x="4381769" y="6216448"/>
            <a:ext cx="2951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Психиатриялык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endParaRPr lang="ru-RU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BE41617-8978-4DB7-A6AF-838614307569}"/>
              </a:ext>
            </a:extLst>
          </p:cNvPr>
          <p:cNvSpPr/>
          <p:nvPr/>
        </p:nvSpPr>
        <p:spPr>
          <a:xfrm>
            <a:off x="1140964" y="4738799"/>
            <a:ext cx="2784993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Паллиативдик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endParaRPr lang="ru-RU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F179FC-9D78-4B84-A7E4-B7F54939F63E}"/>
              </a:ext>
            </a:extLst>
          </p:cNvPr>
          <p:cNvSpPr/>
          <p:nvPr/>
        </p:nvSpPr>
        <p:spPr>
          <a:xfrm>
            <a:off x="1505748" y="5522323"/>
            <a:ext cx="2557751" cy="10209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Онкологиялык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жана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гематологиялык</a:t>
            </a:r>
            <a:endParaRPr lang="ru-RU" b="1" dirty="0">
              <a:solidFill>
                <a:srgbClr val="001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b="1" dirty="0" err="1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r>
              <a:rPr lang="ru-RU" b="1" dirty="0">
                <a:solidFill>
                  <a:srgbClr val="001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28C985E-2E9E-41C2-A73C-76EEDA402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292" y="-27515"/>
            <a:ext cx="12248292" cy="797940"/>
          </a:xfrm>
          <a:prstGeom prst="rect">
            <a:avLst/>
          </a:prstGeom>
        </p:spPr>
      </p:pic>
      <p:pic>
        <p:nvPicPr>
          <p:cNvPr id="17" name="Google Shape;568;p2">
            <a:extLst>
              <a:ext uri="{FF2B5EF4-FFF2-40B4-BE49-F238E27FC236}">
                <a16:creationId xmlns:a16="http://schemas.microsoft.com/office/drawing/2014/main" id="{ED7AA763-A13F-4637-AE14-260A6E74F63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246326" y="95177"/>
            <a:ext cx="475127" cy="47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949FE8DD-C2E6-40CC-893B-6D7ABC2097E0}"/>
              </a:ext>
            </a:extLst>
          </p:cNvPr>
          <p:cNvSpPr txBox="1">
            <a:spLocks/>
          </p:cNvSpPr>
          <p:nvPr/>
        </p:nvSpPr>
        <p:spPr>
          <a:xfrm>
            <a:off x="1889646" y="173470"/>
            <a:ext cx="9134161" cy="11328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САЛАМАТТЫК САКТООНУН АДАМДЫК БОРБОРДУК МОДЕЛИ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2464" y="3305908"/>
            <a:ext cx="1551035" cy="8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07CD15-E23B-1540-13F4-0C8AC5109680}"/>
              </a:ext>
            </a:extLst>
          </p:cNvPr>
          <p:cNvSpPr/>
          <p:nvPr/>
        </p:nvSpPr>
        <p:spPr>
          <a:xfrm>
            <a:off x="0" y="-19840"/>
            <a:ext cx="12192000" cy="6858000"/>
          </a:xfrm>
          <a:prstGeom prst="rect">
            <a:avLst/>
          </a:prstGeom>
          <a:blipFill dpi="0" rotWithShape="1">
            <a:blip r:embed="rId2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6F2268D-2485-299B-58B9-97DB35EEDA5F}"/>
              </a:ext>
            </a:extLst>
          </p:cNvPr>
          <p:cNvGrpSpPr/>
          <p:nvPr/>
        </p:nvGrpSpPr>
        <p:grpSpPr>
          <a:xfrm>
            <a:off x="0" y="0"/>
            <a:ext cx="348269" cy="6858000"/>
            <a:chOff x="-43469" y="-285804"/>
            <a:chExt cx="362783" cy="714380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F081C20-894F-4CF0-55D2-368FF21FA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3286098"/>
              <a:ext cx="362783" cy="3571902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18F8FF3-1114-3398-2D35-8D88B4379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69" y="-285804"/>
              <a:ext cx="362783" cy="3571902"/>
            </a:xfrm>
            <a:prstGeom prst="rect">
              <a:avLst/>
            </a:prstGeom>
          </p:spPr>
        </p:pic>
      </p:grpSp>
      <p:pic>
        <p:nvPicPr>
          <p:cNvPr id="14" name="Google Shape;568;p2">
            <a:extLst>
              <a:ext uri="{FF2B5EF4-FFF2-40B4-BE49-F238E27FC236}">
                <a16:creationId xmlns:a16="http://schemas.microsoft.com/office/drawing/2014/main" id="{7B82538E-2AB2-023F-8876-9046B5BE52F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722185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90;p13">
            <a:extLst>
              <a:ext uri="{FF2B5EF4-FFF2-40B4-BE49-F238E27FC236}">
                <a16:creationId xmlns:a16="http://schemas.microsoft.com/office/drawing/2014/main" id="{6E897AE3-9F3C-F29F-21EC-BA1492E146FC}"/>
              </a:ext>
            </a:extLst>
          </p:cNvPr>
          <p:cNvSpPr txBox="1"/>
          <p:nvPr/>
        </p:nvSpPr>
        <p:spPr>
          <a:xfrm>
            <a:off x="118001" y="255042"/>
            <a:ext cx="53830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ТӨРӨЛҮҮ, ӨЛҮМ, ТАБИГЫЙ ӨСҮШ (1000 КАЛККА), КЫРГЫЗ РЕСПУБЛИКАСЫ 2016-2023 </a:t>
            </a:r>
            <a:r>
              <a:rPr lang="ru-RU" altLang="ru-RU" sz="14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ж.ж</a:t>
            </a:r>
            <a:r>
              <a:rPr lang="ru-RU" alt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AEBEA7-A6D2-750F-EE9D-003B7A683FED}"/>
              </a:ext>
            </a:extLst>
          </p:cNvPr>
          <p:cNvSpPr/>
          <p:nvPr/>
        </p:nvSpPr>
        <p:spPr>
          <a:xfrm>
            <a:off x="6597937" y="255002"/>
            <a:ext cx="4650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ЖАШООНУН УЗАКТЫГЫ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КЫРГЫ</a:t>
            </a:r>
            <a:r>
              <a:rPr lang="ky-KG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РЕСПУБЛИКА</a:t>
            </a:r>
            <a:r>
              <a:rPr lang="ky-KG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СЫ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2013-2023 </a:t>
            </a:r>
            <a:r>
              <a:rPr lang="ky-KG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ЖЖ</a:t>
            </a:r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aphicFrame>
        <p:nvGraphicFramePr>
          <p:cNvPr id="17" name="Объект 3">
            <a:extLst>
              <a:ext uri="{FF2B5EF4-FFF2-40B4-BE49-F238E27FC236}">
                <a16:creationId xmlns:a16="http://schemas.microsoft.com/office/drawing/2014/main" id="{CEB1FE4E-A8B2-62E0-5590-19658C6519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673811"/>
              </p:ext>
            </p:extLst>
          </p:nvPr>
        </p:nvGraphicFramePr>
        <p:xfrm>
          <a:off x="514599" y="1334153"/>
          <a:ext cx="5383030" cy="494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4194B5AF-4B7B-2835-04FD-EDA71F9E40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640567"/>
              </p:ext>
            </p:extLst>
          </p:nvPr>
        </p:nvGraphicFramePr>
        <p:xfrm>
          <a:off x="6208321" y="1334153"/>
          <a:ext cx="5672987" cy="494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Рисунок 5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AED759B-164D-E54E-AADA-59EAC6A114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48912" y="97582"/>
            <a:ext cx="751963" cy="751963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3" name="Рисунок 1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132FEE2-4B0A-CBCA-B04C-A03E96A47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4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CCF9302-68B9-7A41-33AE-B3BFD6BA820D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EBE58E82-681E-CCC0-811A-775E5BBEBC0C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EFC81DB-86A8-1B53-2BA6-180DB5E3055A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6CCFCC52-671C-138F-AAE2-948A516B7A8C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45A7B98-F8B4-EA9C-6734-80BCAD3A3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614B9429-60BF-E4FF-A7D5-E606C653F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2" name="Рисунок 1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CAC9A84-690A-DDB3-D48B-DC0EE4458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3" name="Рисунок 1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2634137-E2C6-AB2A-D01A-707FAB4B19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F825D6-798A-C10E-E26D-90A9048CBFA4}"/>
              </a:ext>
            </a:extLst>
          </p:cNvPr>
          <p:cNvSpPr txBox="1"/>
          <p:nvPr/>
        </p:nvSpPr>
        <p:spPr>
          <a:xfrm>
            <a:off x="5918200" y="361246"/>
            <a:ext cx="5276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defTabSz="914400" rtl="0" eaLnBrk="1" latinLnBrk="0" hangingPunct="1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2023-жылдагы КР </a:t>
            </a:r>
            <a:r>
              <a:rPr lang="ru-RU" sz="1800" b="1" kern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өлүмдүн</a:t>
            </a:r>
            <a:r>
              <a:rPr lang="ru-RU" sz="18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800" b="1" kern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себептери</a:t>
            </a:r>
            <a:endParaRPr lang="ru-RU" sz="1800" b="1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Google Shape;568;p2">
            <a:extLst>
              <a:ext uri="{FF2B5EF4-FFF2-40B4-BE49-F238E27FC236}">
                <a16:creationId xmlns:a16="http://schemas.microsoft.com/office/drawing/2014/main" id="{D8F85950-6EF6-F56D-591B-7EC71AEA0D75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76F19D30-A075-19CA-D799-F3C7C1ABB2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6328064"/>
              </p:ext>
            </p:extLst>
          </p:nvPr>
        </p:nvGraphicFramePr>
        <p:xfrm>
          <a:off x="741421" y="657374"/>
          <a:ext cx="11264629" cy="5992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56530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2ED66F7-35F6-0549-AF7F-A4F263FDE686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40A9E69-9A3B-EF69-D185-9218513CE1F1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EE6A14-7832-07B0-18D1-7305569DC9F9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4B4FBEF8-BC27-9D82-C5ED-7EEC3D0CC008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A9AD8AB-4861-FA4D-AFB7-6EEAC86AB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9FCF07B3-303C-A07A-697D-D2279D296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24" name="Рисунок 23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FF10352-24C7-5FC7-35E6-F774B2080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30" name="Рисунок 29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92E168F-7CFE-CF5D-63B2-1D9859DCE5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33" name="Google Shape;568;p2">
            <a:extLst>
              <a:ext uri="{FF2B5EF4-FFF2-40B4-BE49-F238E27FC236}">
                <a16:creationId xmlns:a16="http://schemas.microsoft.com/office/drawing/2014/main" id="{D1BAC758-089B-ACB9-984B-AA29A39871AC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D01D9BE5-42F2-0BA7-32B3-2BC55D31A1E6}"/>
              </a:ext>
            </a:extLst>
          </p:cNvPr>
          <p:cNvSpPr txBox="1">
            <a:spLocks/>
          </p:cNvSpPr>
          <p:nvPr/>
        </p:nvSpPr>
        <p:spPr>
          <a:xfrm>
            <a:off x="1905045" y="68079"/>
            <a:ext cx="9201327" cy="1019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ea typeface="Arial"/>
                <a:cs typeface="Segoe UI" panose="020B0502040204020203" pitchFamily="34" charset="0"/>
              </a:rPr>
              <a:t>КЫРГЫЗСТАНДАГЫ ЖУГУШТУУ ЭМЕС ООРУЛАРДЫН НЕГИЗГИ ТОБОКЕЛДИК ФАКТОРЛОРУ</a:t>
            </a:r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6DDEE2CF-05FE-EA77-360B-26A11C14CF28}"/>
              </a:ext>
            </a:extLst>
          </p:cNvPr>
          <p:cNvSpPr/>
          <p:nvPr/>
        </p:nvSpPr>
        <p:spPr>
          <a:xfrm>
            <a:off x="383216" y="2409607"/>
            <a:ext cx="11792545" cy="3844104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bg1"/>
          </a:solidFill>
          <a:ln w="107950">
            <a:noFill/>
          </a:ln>
          <a:effectLst>
            <a:outerShdw blurRad="635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DC525603-EB87-400F-6C19-AB6FAF8B9216}"/>
              </a:ext>
            </a:extLst>
          </p:cNvPr>
          <p:cNvSpPr/>
          <p:nvPr/>
        </p:nvSpPr>
        <p:spPr>
          <a:xfrm rot="5400000">
            <a:off x="9694722" y="3004311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5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E537E5D-91B9-4988-12AC-CA1401207FD7}"/>
              </a:ext>
            </a:extLst>
          </p:cNvPr>
          <p:cNvSpPr/>
          <p:nvPr/>
        </p:nvSpPr>
        <p:spPr>
          <a:xfrm>
            <a:off x="8612267" y="4259516"/>
            <a:ext cx="23268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Тузду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керектөөнүн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деңгээли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ДСУ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сунуштаган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нормадан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3,5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эсе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ашат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A6E0163-7D98-5698-9AF9-DC3EC23FF393}"/>
              </a:ext>
            </a:extLst>
          </p:cNvPr>
          <p:cNvSpPr/>
          <p:nvPr/>
        </p:nvSpPr>
        <p:spPr>
          <a:xfrm>
            <a:off x="8596131" y="2956157"/>
            <a:ext cx="1956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Тузду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керектөө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FDFB62C-0A6C-C45E-FC07-D7FB7C88DCC6}"/>
              </a:ext>
            </a:extLst>
          </p:cNvPr>
          <p:cNvSpPr/>
          <p:nvPr/>
        </p:nvSpPr>
        <p:spPr>
          <a:xfrm rot="16200000">
            <a:off x="9893209" y="3166687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Факт 4</a:t>
            </a: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5F311DA7-3378-7812-2E4B-8E31E4AF8274}"/>
              </a:ext>
            </a:extLst>
          </p:cNvPr>
          <p:cNvSpPr/>
          <p:nvPr/>
        </p:nvSpPr>
        <p:spPr>
          <a:xfrm rot="5400000">
            <a:off x="7178604" y="2984955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4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E86AA2C-AC7C-E358-F717-8E89B178F890}"/>
              </a:ext>
            </a:extLst>
          </p:cNvPr>
          <p:cNvSpPr/>
          <p:nvPr/>
        </p:nvSpPr>
        <p:spPr>
          <a:xfrm>
            <a:off x="5766225" y="4243032"/>
            <a:ext cx="26066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Эркектердин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48,2%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тамеки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чегет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ал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ар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бешинчи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эркек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алкоголду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кыянаттык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менен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колдонот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D715463-F96A-02CD-9056-B84146BDE507}"/>
              </a:ext>
            </a:extLst>
          </p:cNvPr>
          <p:cNvSpPr/>
          <p:nvPr/>
        </p:nvSpPr>
        <p:spPr>
          <a:xfrm>
            <a:off x="6006313" y="3019026"/>
            <a:ext cx="2034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Тамеки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чегүү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жана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алкоголдук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ичимдиктер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9B9892E-2AB5-21B1-35B5-C9D0C43C2055}"/>
              </a:ext>
            </a:extLst>
          </p:cNvPr>
          <p:cNvSpPr/>
          <p:nvPr/>
        </p:nvSpPr>
        <p:spPr>
          <a:xfrm rot="16200000">
            <a:off x="7378734" y="3166687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Факт 3</a:t>
            </a:r>
          </a:p>
        </p:txBody>
      </p:sp>
      <p:sp>
        <p:nvSpPr>
          <p:cNvPr id="45" name="Полилиния: фигура 44">
            <a:extLst>
              <a:ext uri="{FF2B5EF4-FFF2-40B4-BE49-F238E27FC236}">
                <a16:creationId xmlns:a16="http://schemas.microsoft.com/office/drawing/2014/main" id="{700F3054-9C38-5F1D-1D56-6E055F7AFFF7}"/>
              </a:ext>
            </a:extLst>
          </p:cNvPr>
          <p:cNvSpPr/>
          <p:nvPr/>
        </p:nvSpPr>
        <p:spPr>
          <a:xfrm rot="5400000">
            <a:off x="4487299" y="2930132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2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ED1460E-618E-BBD2-DB91-576D528BC794}"/>
              </a:ext>
            </a:extLst>
          </p:cNvPr>
          <p:cNvSpPr/>
          <p:nvPr/>
        </p:nvSpPr>
        <p:spPr>
          <a:xfrm>
            <a:off x="2887800" y="3643963"/>
            <a:ext cx="24559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Кыргызстанда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чон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кишилердин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жарымынан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көбү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ашыкча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салмак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же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семирүү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менен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жабыркашат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5E6B04E-86AE-A8D0-19A3-61F44142D9EC}"/>
              </a:ext>
            </a:extLst>
          </p:cNvPr>
          <p:cNvSpPr/>
          <p:nvPr/>
        </p:nvSpPr>
        <p:spPr>
          <a:xfrm>
            <a:off x="3176866" y="3052965"/>
            <a:ext cx="1981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Ашыкча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салмак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семирүү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C97D39C-161B-BEBA-955F-C82C61A34BC6}"/>
              </a:ext>
            </a:extLst>
          </p:cNvPr>
          <p:cNvSpPr/>
          <p:nvPr/>
        </p:nvSpPr>
        <p:spPr>
          <a:xfrm rot="16200000">
            <a:off x="4642406" y="3263402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Факт 2</a:t>
            </a: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F2505A2A-BD7B-F342-8DF6-415A1C17F26A}"/>
              </a:ext>
            </a:extLst>
          </p:cNvPr>
          <p:cNvSpPr/>
          <p:nvPr/>
        </p:nvSpPr>
        <p:spPr>
          <a:xfrm rot="5400000">
            <a:off x="1531279" y="2958334"/>
            <a:ext cx="2316732" cy="650928"/>
          </a:xfrm>
          <a:custGeom>
            <a:avLst/>
            <a:gdLst>
              <a:gd name="connsiteX0" fmla="*/ 0 w 4590000"/>
              <a:gd name="connsiteY0" fmla="*/ 0 h 1620000"/>
              <a:gd name="connsiteX1" fmla="*/ 2880000 w 4590000"/>
              <a:gd name="connsiteY1" fmla="*/ 0 h 1620000"/>
              <a:gd name="connsiteX2" fmla="*/ 3510000 w 4590000"/>
              <a:gd name="connsiteY2" fmla="*/ 0 h 1620000"/>
              <a:gd name="connsiteX3" fmla="*/ 4185000 w 4590000"/>
              <a:gd name="connsiteY3" fmla="*/ 0 h 1620000"/>
              <a:gd name="connsiteX4" fmla="*/ 4590000 w 4590000"/>
              <a:gd name="connsiteY4" fmla="*/ 810000 h 1620000"/>
              <a:gd name="connsiteX5" fmla="*/ 4185000 w 4590000"/>
              <a:gd name="connsiteY5" fmla="*/ 1620000 h 1620000"/>
              <a:gd name="connsiteX6" fmla="*/ 3510000 w 4590000"/>
              <a:gd name="connsiteY6" fmla="*/ 1620000 h 1620000"/>
              <a:gd name="connsiteX7" fmla="*/ 2880000 w 4590000"/>
              <a:gd name="connsiteY7" fmla="*/ 1620000 h 1620000"/>
              <a:gd name="connsiteX8" fmla="*/ 0 w 4590000"/>
              <a:gd name="connsiteY8" fmla="*/ 162000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0000" h="1620000">
                <a:moveTo>
                  <a:pt x="0" y="0"/>
                </a:moveTo>
                <a:lnTo>
                  <a:pt x="2880000" y="0"/>
                </a:lnTo>
                <a:lnTo>
                  <a:pt x="3510000" y="0"/>
                </a:lnTo>
                <a:lnTo>
                  <a:pt x="4185000" y="0"/>
                </a:lnTo>
                <a:lnTo>
                  <a:pt x="4590000" y="810000"/>
                </a:lnTo>
                <a:lnTo>
                  <a:pt x="4185000" y="1620000"/>
                </a:lnTo>
                <a:lnTo>
                  <a:pt x="3510000" y="1620000"/>
                </a:lnTo>
                <a:lnTo>
                  <a:pt x="2880000" y="1620000"/>
                </a:lnTo>
                <a:lnTo>
                  <a:pt x="0" y="1620000"/>
                </a:lnTo>
                <a:close/>
              </a:path>
            </a:pathLst>
          </a:custGeom>
          <a:solidFill>
            <a:schemeClr val="accent1"/>
          </a:solidFill>
          <a:ln w="107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9DEA549-89F9-B5BE-2D95-805C030CA4F2}"/>
              </a:ext>
            </a:extLst>
          </p:cNvPr>
          <p:cNvSpPr/>
          <p:nvPr/>
        </p:nvSpPr>
        <p:spPr>
          <a:xfrm>
            <a:off x="333472" y="4243032"/>
            <a:ext cx="22903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Чон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кишилердин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43% (25-64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жаш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артериялык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гипертензия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менен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ооруйт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76A9CE4-183E-716E-9889-08C5769FF7B6}"/>
              </a:ext>
            </a:extLst>
          </p:cNvPr>
          <p:cNvSpPr/>
          <p:nvPr/>
        </p:nvSpPr>
        <p:spPr>
          <a:xfrm>
            <a:off x="323804" y="2998060"/>
            <a:ext cx="2097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Гипертония:</a:t>
            </a:r>
            <a:endParaRPr lang="ru-RU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13E3B0E-C9C2-3E6A-24A5-336398492BB3}"/>
              </a:ext>
            </a:extLst>
          </p:cNvPr>
          <p:cNvSpPr/>
          <p:nvPr/>
        </p:nvSpPr>
        <p:spPr>
          <a:xfrm rot="16200000">
            <a:off x="1722221" y="3221915"/>
            <a:ext cx="1975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Факт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C0A074-4C88-19FC-5F71-FD4AC7F87D6D}"/>
              </a:ext>
            </a:extLst>
          </p:cNvPr>
          <p:cNvSpPr txBox="1"/>
          <p:nvPr/>
        </p:nvSpPr>
        <p:spPr>
          <a:xfrm>
            <a:off x="258062" y="1254858"/>
            <a:ext cx="11496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Жугуштуу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эмес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оорулардан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өлүмгө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таасир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этүүчү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негизги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тобокелдик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факторлор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1BE4661-DEAE-CAB9-DA0F-5C0E936A48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1" y="1672987"/>
            <a:ext cx="1215534" cy="121553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2FAB472-1261-DCEF-6D10-665C6B39E0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44" y="1710171"/>
            <a:ext cx="1151906" cy="115190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C238EA0-F1C4-6A50-151F-8FA86B2337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49" y="1585756"/>
            <a:ext cx="1079351" cy="10793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46B7332-9C61-C94C-88E6-F81E8284D4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998" y="1836184"/>
            <a:ext cx="992589" cy="9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5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C548FC1-D5FC-E9D6-BF5E-377F4CBC7E7B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FA66C1B-009F-2C8E-6FF6-41548BF13180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6E21430-4D94-02D4-4550-925D132A5DE7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3FB761AD-42AC-FD64-5729-4E2CA92AE0BD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EBDA28D3-A7B9-9599-9F02-702F2EBEB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199DF742-2DB5-9D6F-76E3-BE9D0FAB0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28" name="Рисунок 27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6C5E7BD-80C0-B954-A631-9FCE457EEC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9" name="Рисунок 28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3CC27A2-CB61-C7E8-D063-203019539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30" name="Google Shape;568;p2">
            <a:extLst>
              <a:ext uri="{FF2B5EF4-FFF2-40B4-BE49-F238E27FC236}">
                <a16:creationId xmlns:a16="http://schemas.microsoft.com/office/drawing/2014/main" id="{C6208CE7-44B6-9891-A2ED-14C73120DED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549611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DBFB5D8-059E-0B2F-E41E-4B82CD95206B}"/>
              </a:ext>
            </a:extLst>
          </p:cNvPr>
          <p:cNvSpPr/>
          <p:nvPr/>
        </p:nvSpPr>
        <p:spPr>
          <a:xfrm>
            <a:off x="5633326" y="419663"/>
            <a:ext cx="5475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КЫРГЫЗСТАН: НЕГИЗГИ ЖЫЙЫНТЫКТАР 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DA1108A-FBA4-6978-5E4C-C47D77F71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1"/>
          <a:stretch/>
        </p:blipFill>
        <p:spPr>
          <a:xfrm>
            <a:off x="1402203" y="801346"/>
            <a:ext cx="9692568" cy="5822878"/>
          </a:xfrm>
          <a:custGeom>
            <a:avLst/>
            <a:gdLst>
              <a:gd name="connsiteX0" fmla="*/ 828800 w 9692568"/>
              <a:gd name="connsiteY0" fmla="*/ 3373232 h 5822878"/>
              <a:gd name="connsiteX1" fmla="*/ 828800 w 9692568"/>
              <a:gd name="connsiteY1" fmla="*/ 5472743 h 5822878"/>
              <a:gd name="connsiteX2" fmla="*/ 5406816 w 9692568"/>
              <a:gd name="connsiteY2" fmla="*/ 5472743 h 5822878"/>
              <a:gd name="connsiteX3" fmla="*/ 5406816 w 9692568"/>
              <a:gd name="connsiteY3" fmla="*/ 3373232 h 5822878"/>
              <a:gd name="connsiteX4" fmla="*/ 0 w 9692568"/>
              <a:gd name="connsiteY4" fmla="*/ 0 h 5822878"/>
              <a:gd name="connsiteX5" fmla="*/ 9692568 w 9692568"/>
              <a:gd name="connsiteY5" fmla="*/ 0 h 5822878"/>
              <a:gd name="connsiteX6" fmla="*/ 9692568 w 9692568"/>
              <a:gd name="connsiteY6" fmla="*/ 395416 h 5822878"/>
              <a:gd name="connsiteX7" fmla="*/ 4970022 w 9692568"/>
              <a:gd name="connsiteY7" fmla="*/ 395416 h 5822878"/>
              <a:gd name="connsiteX8" fmla="*/ 4970022 w 9692568"/>
              <a:gd name="connsiteY8" fmla="*/ 2202336 h 5822878"/>
              <a:gd name="connsiteX9" fmla="*/ 9692568 w 9692568"/>
              <a:gd name="connsiteY9" fmla="*/ 2202336 h 5822878"/>
              <a:gd name="connsiteX10" fmla="*/ 9692568 w 9692568"/>
              <a:gd name="connsiteY10" fmla="*/ 5822878 h 5822878"/>
              <a:gd name="connsiteX11" fmla="*/ 0 w 9692568"/>
              <a:gd name="connsiteY11" fmla="*/ 5822878 h 582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92568" h="5822878">
                <a:moveTo>
                  <a:pt x="828800" y="3373232"/>
                </a:moveTo>
                <a:lnTo>
                  <a:pt x="828800" y="5472743"/>
                </a:lnTo>
                <a:lnTo>
                  <a:pt x="5406816" y="5472743"/>
                </a:lnTo>
                <a:lnTo>
                  <a:pt x="5406816" y="3373232"/>
                </a:lnTo>
                <a:close/>
                <a:moveTo>
                  <a:pt x="0" y="0"/>
                </a:moveTo>
                <a:lnTo>
                  <a:pt x="9692568" y="0"/>
                </a:lnTo>
                <a:lnTo>
                  <a:pt x="9692568" y="395416"/>
                </a:lnTo>
                <a:lnTo>
                  <a:pt x="4970022" y="395416"/>
                </a:lnTo>
                <a:lnTo>
                  <a:pt x="4970022" y="2202336"/>
                </a:lnTo>
                <a:lnTo>
                  <a:pt x="9692568" y="2202336"/>
                </a:lnTo>
                <a:lnTo>
                  <a:pt x="9692568" y="5822878"/>
                </a:lnTo>
                <a:lnTo>
                  <a:pt x="0" y="5822878"/>
                </a:lnTo>
                <a:close/>
              </a:path>
            </a:pathLst>
          </a:cu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BB9ED335-BFCF-F7C1-9EFF-620BB5D4150E}"/>
              </a:ext>
            </a:extLst>
          </p:cNvPr>
          <p:cNvSpPr/>
          <p:nvPr/>
        </p:nvSpPr>
        <p:spPr>
          <a:xfrm>
            <a:off x="6486893" y="1138020"/>
            <a:ext cx="48206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2021-жылы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Кыргызстандын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экономикасына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төрт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негизги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ККО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топторунун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жалпы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жүгү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29,8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млрд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сомду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түзүп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бул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көрсөткүч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ошол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жылдын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ички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дүң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продукциясын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(ИДП) 4,8%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эквивалент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болгон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4" name="Скругленный прямоугольник 8">
            <a:extLst>
              <a:ext uri="{FF2B5EF4-FFF2-40B4-BE49-F238E27FC236}">
                <a16:creationId xmlns:a16="http://schemas.microsoft.com/office/drawing/2014/main" id="{632D9505-FFC4-CD49-19B5-708DB67E5F27}"/>
              </a:ext>
            </a:extLst>
          </p:cNvPr>
          <p:cNvSpPr/>
          <p:nvPr/>
        </p:nvSpPr>
        <p:spPr>
          <a:xfrm>
            <a:off x="2819267" y="2857120"/>
            <a:ext cx="1076827" cy="4090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A232DFB-AE85-46D8-1817-69B2452CD3DB}"/>
              </a:ext>
            </a:extLst>
          </p:cNvPr>
          <p:cNvSpPr/>
          <p:nvPr/>
        </p:nvSpPr>
        <p:spPr>
          <a:xfrm>
            <a:off x="2636167" y="2770530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29,8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млрд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сом</a:t>
            </a:r>
            <a:endParaRPr lang="ru-RU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(2021 </a:t>
            </a:r>
            <a:r>
              <a:rPr lang="ru-RU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жыл</a:t>
            </a:r>
            <a:r>
              <a:rPr 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Скругленный прямоугольник 10">
            <a:extLst>
              <a:ext uri="{FF2B5EF4-FFF2-40B4-BE49-F238E27FC236}">
                <a16:creationId xmlns:a16="http://schemas.microsoft.com/office/drawing/2014/main" id="{D5CC0665-C950-CD30-14DE-0410C93A1292}"/>
              </a:ext>
            </a:extLst>
          </p:cNvPr>
          <p:cNvSpPr/>
          <p:nvPr/>
        </p:nvSpPr>
        <p:spPr>
          <a:xfrm>
            <a:off x="4858620" y="2941341"/>
            <a:ext cx="1052763" cy="4030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BDAAFD29-7DE2-5ECD-569C-840F33C68346}"/>
              </a:ext>
            </a:extLst>
          </p:cNvPr>
          <p:cNvSpPr/>
          <p:nvPr/>
        </p:nvSpPr>
        <p:spPr>
          <a:xfrm>
            <a:off x="4865467" y="2912037"/>
            <a:ext cx="1039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ИДП</a:t>
            </a:r>
          </a:p>
          <a:p>
            <a:pPr algn="ctr"/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(2021 </a:t>
            </a:r>
            <a:r>
              <a:rPr lang="ru-RU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жыл</a:t>
            </a:r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4415859A-48CF-5541-7566-9D825A76A9CC}"/>
              </a:ext>
            </a:extLst>
          </p:cNvPr>
          <p:cNvSpPr/>
          <p:nvPr/>
        </p:nvSpPr>
        <p:spPr>
          <a:xfrm>
            <a:off x="1224373" y="4063764"/>
            <a:ext cx="55044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Төрт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негизги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ККОго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байланыштуу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түз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чыгымдар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медициналык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чыгымдар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7,9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миллиард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сомду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түздү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Ал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эми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убактылуу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эмгекке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жарамсыздык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жана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жүрөк-кан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тамыр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оорулары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менен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кант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диабети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менен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байланышкан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мезгилсиз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өлүмдөрдөн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улам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болгон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кыйыр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чыгымдар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үч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эсе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жогору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болуп-21,9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миллиард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сомду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түзгөн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35FD756-4EC0-E6D3-1EF7-0653A55C6C98}"/>
              </a:ext>
            </a:extLst>
          </p:cNvPr>
          <p:cNvSpPr/>
          <p:nvPr/>
        </p:nvSpPr>
        <p:spPr>
          <a:xfrm>
            <a:off x="7186731" y="4471785"/>
            <a:ext cx="3603457" cy="298356"/>
          </a:xfrm>
          <a:prstGeom prst="rect">
            <a:avLst/>
          </a:prstGeom>
          <a:solidFill>
            <a:srgbClr val="FE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6D725A5-9054-548B-A11D-6FEF7CA34723}"/>
              </a:ext>
            </a:extLst>
          </p:cNvPr>
          <p:cNvSpPr/>
          <p:nvPr/>
        </p:nvSpPr>
        <p:spPr>
          <a:xfrm>
            <a:off x="7619867" y="4360449"/>
            <a:ext cx="3316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Түз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жана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кыйыр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чыгымдар</a:t>
            </a:r>
            <a:endParaRPr lang="en-US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1DAC117-8CDC-9AA6-8935-57BDEB427C29}"/>
              </a:ext>
            </a:extLst>
          </p:cNvPr>
          <p:cNvSpPr/>
          <p:nvPr/>
        </p:nvSpPr>
        <p:spPr>
          <a:xfrm>
            <a:off x="2590608" y="1310501"/>
            <a:ext cx="2052798" cy="376176"/>
          </a:xfrm>
          <a:prstGeom prst="rect">
            <a:avLst/>
          </a:prstGeom>
          <a:solidFill>
            <a:srgbClr val="FE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1F591E8-C57E-51D2-26C4-B6402E54C08A}"/>
              </a:ext>
            </a:extLst>
          </p:cNvPr>
          <p:cNvSpPr/>
          <p:nvPr/>
        </p:nvSpPr>
        <p:spPr>
          <a:xfrm>
            <a:off x="1788888" y="1260126"/>
            <a:ext cx="4486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ЖҮКТӨМӨ КИРБЕГЕН ООРУЛАР (ККО)</a:t>
            </a:r>
          </a:p>
        </p:txBody>
      </p:sp>
      <p:sp>
        <p:nvSpPr>
          <p:cNvPr id="64" name="Скругленный прямоугольник 20">
            <a:extLst>
              <a:ext uri="{FF2B5EF4-FFF2-40B4-BE49-F238E27FC236}">
                <a16:creationId xmlns:a16="http://schemas.microsoft.com/office/drawing/2014/main" id="{AB9146E5-2018-1475-58D1-A318BD57B724}"/>
              </a:ext>
            </a:extLst>
          </p:cNvPr>
          <p:cNvSpPr/>
          <p:nvPr/>
        </p:nvSpPr>
        <p:spPr>
          <a:xfrm>
            <a:off x="7577035" y="5644757"/>
            <a:ext cx="676656" cy="298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6DEC1337-3605-805B-44B6-137855D7087A}"/>
              </a:ext>
            </a:extLst>
          </p:cNvPr>
          <p:cNvSpPr/>
          <p:nvPr/>
        </p:nvSpPr>
        <p:spPr>
          <a:xfrm>
            <a:off x="7567440" y="5637699"/>
            <a:ext cx="760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Млрд сом</a:t>
            </a:r>
          </a:p>
          <a:p>
            <a:pPr algn="ctr"/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(2021 </a:t>
            </a:r>
            <a:r>
              <a:rPr lang="ru-RU" sz="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жыл</a:t>
            </a:r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Скругленный прямоугольник 21">
            <a:extLst>
              <a:ext uri="{FF2B5EF4-FFF2-40B4-BE49-F238E27FC236}">
                <a16:creationId xmlns:a16="http://schemas.microsoft.com/office/drawing/2014/main" id="{E7635410-325B-A5D4-31E5-BC0A53853E76}"/>
              </a:ext>
            </a:extLst>
          </p:cNvPr>
          <p:cNvSpPr/>
          <p:nvPr/>
        </p:nvSpPr>
        <p:spPr>
          <a:xfrm>
            <a:off x="9320491" y="5644757"/>
            <a:ext cx="658368" cy="2987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B265ACB6-C2A4-5421-283F-C4D04D1D4E51}"/>
              </a:ext>
            </a:extLst>
          </p:cNvPr>
          <p:cNvSpPr/>
          <p:nvPr/>
        </p:nvSpPr>
        <p:spPr>
          <a:xfrm>
            <a:off x="9246598" y="5644757"/>
            <a:ext cx="760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Млрд сом</a:t>
            </a:r>
          </a:p>
          <a:p>
            <a:pPr algn="ctr"/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(2021 </a:t>
            </a:r>
            <a:r>
              <a:rPr lang="ru-RU" sz="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жыл</a:t>
            </a:r>
            <a:r>
              <a:rPr lang="ru-RU" sz="800" b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18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EB4CF17-FB28-C096-AFAF-F7D79A912238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C7A30CB-1326-5AF1-62FB-DCBD2F38C41B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A85EBD2-2F4B-FEF8-E91A-DF36EBBBBE8E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3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542BF74-1E56-DB45-59D2-428E7740E33E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0D84D1FC-FD85-4ED4-EBF6-2B3A9CFC8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B491E7D8-07C4-D639-7291-494457073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663E8502-AEF9-B9B4-C3DE-83B8BBB371CB}"/>
              </a:ext>
            </a:extLst>
          </p:cNvPr>
          <p:cNvSpPr/>
          <p:nvPr/>
        </p:nvSpPr>
        <p:spPr>
          <a:xfrm>
            <a:off x="1363383" y="821026"/>
            <a:ext cx="9668375" cy="5246552"/>
          </a:xfrm>
          <a:prstGeom prst="roundRect">
            <a:avLst>
              <a:gd name="adj" fmla="val 69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5647E97C-5B16-6DC8-BEA5-B7F2B423B9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23" name="Рисунок 22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57C700F-0629-E227-6C26-6C0B3D27A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24" name="Google Shape;568;p2">
            <a:extLst>
              <a:ext uri="{FF2B5EF4-FFF2-40B4-BE49-F238E27FC236}">
                <a16:creationId xmlns:a16="http://schemas.microsoft.com/office/drawing/2014/main" id="{387F0D3B-9C5C-ED44-66CA-CAFBC92B03F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2BCE90F-E356-EC41-A8C4-F5835965B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924" y="964913"/>
            <a:ext cx="10316255" cy="5246552"/>
          </a:xfrm>
          <a:custGeom>
            <a:avLst/>
            <a:gdLst>
              <a:gd name="connsiteX0" fmla="*/ 2016468 w 12196380"/>
              <a:gd name="connsiteY0" fmla="*/ 415541 h 6202730"/>
              <a:gd name="connsiteX1" fmla="*/ 2016468 w 12196380"/>
              <a:gd name="connsiteY1" fmla="*/ 5962098 h 6202730"/>
              <a:gd name="connsiteX2" fmla="*/ 3406116 w 12196380"/>
              <a:gd name="connsiteY2" fmla="*/ 5962098 h 6202730"/>
              <a:gd name="connsiteX3" fmla="*/ 3406116 w 12196380"/>
              <a:gd name="connsiteY3" fmla="*/ 415541 h 6202730"/>
              <a:gd name="connsiteX4" fmla="*/ 0 w 12196380"/>
              <a:gd name="connsiteY4" fmla="*/ 0 h 6202730"/>
              <a:gd name="connsiteX5" fmla="*/ 12196380 w 12196380"/>
              <a:gd name="connsiteY5" fmla="*/ 0 h 6202730"/>
              <a:gd name="connsiteX6" fmla="*/ 12196380 w 12196380"/>
              <a:gd name="connsiteY6" fmla="*/ 6202730 h 6202730"/>
              <a:gd name="connsiteX7" fmla="*/ 0 w 12196380"/>
              <a:gd name="connsiteY7" fmla="*/ 6202730 h 620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6380" h="6202730">
                <a:moveTo>
                  <a:pt x="2016468" y="415541"/>
                </a:moveTo>
                <a:lnTo>
                  <a:pt x="2016468" y="5962098"/>
                </a:lnTo>
                <a:lnTo>
                  <a:pt x="3406116" y="5962098"/>
                </a:lnTo>
                <a:lnTo>
                  <a:pt x="3406116" y="415541"/>
                </a:lnTo>
                <a:close/>
                <a:moveTo>
                  <a:pt x="0" y="0"/>
                </a:moveTo>
                <a:lnTo>
                  <a:pt x="12196380" y="0"/>
                </a:lnTo>
                <a:lnTo>
                  <a:pt x="12196380" y="6202730"/>
                </a:lnTo>
                <a:lnTo>
                  <a:pt x="0" y="6202730"/>
                </a:lnTo>
                <a:close/>
              </a:path>
            </a:pathLst>
          </a:cu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FEE3757-2BCC-DCE8-5BC8-9F2C92DE77A6}"/>
              </a:ext>
            </a:extLst>
          </p:cNvPr>
          <p:cNvSpPr/>
          <p:nvPr/>
        </p:nvSpPr>
        <p:spPr>
          <a:xfrm>
            <a:off x="7895017" y="4250904"/>
            <a:ext cx="469002" cy="4607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F912B2-7E57-AF92-7ED7-2A98F0065421}"/>
              </a:ext>
            </a:extLst>
          </p:cNvPr>
          <p:cNvSpPr txBox="1"/>
          <p:nvPr/>
        </p:nvSpPr>
        <p:spPr>
          <a:xfrm>
            <a:off x="9303857" y="5462708"/>
            <a:ext cx="1727901" cy="312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Изилдөө</a:t>
            </a:r>
            <a:r>
              <a:rPr lang="ru-RU" dirty="0"/>
              <a:t> ВОЗ</a:t>
            </a:r>
            <a:endParaRPr lang="en-US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D8E30E8-9D55-122F-DD96-41825FCB6F49}"/>
              </a:ext>
            </a:extLst>
          </p:cNvPr>
          <p:cNvSpPr/>
          <p:nvPr/>
        </p:nvSpPr>
        <p:spPr>
          <a:xfrm>
            <a:off x="2891945" y="1429883"/>
            <a:ext cx="1283055" cy="5857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err="1"/>
              <a:t>Тузду</a:t>
            </a:r>
            <a:r>
              <a:rPr lang="en-US" sz="1300" b="1" dirty="0"/>
              <a:t> </a:t>
            </a:r>
            <a:r>
              <a:rPr lang="en-US" sz="1300" b="1" dirty="0" err="1"/>
              <a:t>колдонууну</a:t>
            </a:r>
            <a:r>
              <a:rPr lang="en-US" sz="1300" b="1" dirty="0"/>
              <a:t> </a:t>
            </a:r>
            <a:endParaRPr lang="ru-RU" sz="1300" b="1" dirty="0"/>
          </a:p>
          <a:p>
            <a:pPr algn="ctr"/>
            <a:r>
              <a:rPr lang="en-US" sz="1300" b="1" dirty="0" err="1"/>
              <a:t>азайтуу</a:t>
            </a:r>
            <a:r>
              <a:rPr lang="en-US" sz="1300" b="1" dirty="0"/>
              <a:t> </a:t>
            </a:r>
            <a:r>
              <a:rPr lang="en-US" sz="1300" b="1" dirty="0" err="1"/>
              <a:t>боюнча</a:t>
            </a:r>
            <a:r>
              <a:rPr lang="en-US" sz="1300" b="1" dirty="0"/>
              <a:t> </a:t>
            </a:r>
            <a:endParaRPr lang="ru-RU" sz="1300" b="1" dirty="0"/>
          </a:p>
          <a:p>
            <a:pPr algn="ctr"/>
            <a:r>
              <a:rPr lang="en-US" sz="1300" b="1" dirty="0" err="1"/>
              <a:t>чаралар</a:t>
            </a:r>
            <a:endParaRPr lang="en-US" sz="1300" b="1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947DA6E-BA49-807A-2309-419EB89E86BD}"/>
              </a:ext>
            </a:extLst>
          </p:cNvPr>
          <p:cNvSpPr/>
          <p:nvPr/>
        </p:nvSpPr>
        <p:spPr>
          <a:xfrm>
            <a:off x="2968917" y="2495921"/>
            <a:ext cx="1208426" cy="416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err="1"/>
              <a:t>Тамекиге</a:t>
            </a:r>
            <a:r>
              <a:rPr lang="en-US" sz="1300" b="1" dirty="0"/>
              <a:t> </a:t>
            </a:r>
            <a:r>
              <a:rPr lang="en-US" sz="1300" b="1" dirty="0" err="1"/>
              <a:t>каршы</a:t>
            </a:r>
            <a:r>
              <a:rPr lang="en-US" sz="1300" b="1" dirty="0"/>
              <a:t> </a:t>
            </a:r>
            <a:endParaRPr lang="ru-RU" sz="1300" b="1" dirty="0"/>
          </a:p>
          <a:p>
            <a:pPr algn="ctr"/>
            <a:r>
              <a:rPr lang="en-US" sz="1300" b="1" dirty="0" err="1"/>
              <a:t>чаралар</a:t>
            </a:r>
            <a:r>
              <a:rPr lang="en-US" sz="1300" b="1" dirty="0"/>
              <a:t>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9B4FF6F-5C4C-1EFF-E94A-4C8605100C94}"/>
              </a:ext>
            </a:extLst>
          </p:cNvPr>
          <p:cNvSpPr/>
          <p:nvPr/>
        </p:nvSpPr>
        <p:spPr>
          <a:xfrm>
            <a:off x="2968917" y="3367313"/>
            <a:ext cx="1210053" cy="416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err="1"/>
              <a:t>Алкоголь</a:t>
            </a:r>
            <a:r>
              <a:rPr lang="en-US" sz="1300" b="1" dirty="0"/>
              <a:t> </a:t>
            </a:r>
            <a:r>
              <a:rPr lang="en-US" sz="1300" b="1" dirty="0" err="1"/>
              <a:t>каршы</a:t>
            </a:r>
            <a:r>
              <a:rPr lang="en-US" sz="1300" b="1" dirty="0"/>
              <a:t> </a:t>
            </a:r>
            <a:endParaRPr lang="ru-RU" sz="1300" b="1" dirty="0"/>
          </a:p>
          <a:p>
            <a:pPr algn="ctr"/>
            <a:r>
              <a:rPr lang="en-US" sz="1300" b="1" dirty="0" err="1"/>
              <a:t>чаралар</a:t>
            </a:r>
            <a:endParaRPr lang="en-US" sz="1300" b="1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DB6288E-9CAA-7524-8751-13F43B103E99}"/>
              </a:ext>
            </a:extLst>
          </p:cNvPr>
          <p:cNvSpPr/>
          <p:nvPr/>
        </p:nvSpPr>
        <p:spPr>
          <a:xfrm>
            <a:off x="1033121" y="4147228"/>
            <a:ext cx="5156275" cy="7549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300" b="1" dirty="0" err="1"/>
              <a:t>Жүрөк-кан</a:t>
            </a:r>
            <a:r>
              <a:rPr lang="en-US" sz="1300" b="1" dirty="0"/>
              <a:t> </a:t>
            </a:r>
            <a:r>
              <a:rPr lang="en-US" sz="1300" b="1" dirty="0" err="1"/>
              <a:t>тамыр</a:t>
            </a:r>
            <a:endParaRPr lang="ru-RU" sz="1300" b="1" dirty="0"/>
          </a:p>
          <a:p>
            <a:pPr algn="ctr"/>
            <a:r>
              <a:rPr lang="en-US" sz="1300" b="1" dirty="0"/>
              <a:t> </a:t>
            </a:r>
            <a:r>
              <a:rPr lang="en-US" sz="1300" b="1" dirty="0" err="1"/>
              <a:t>оорулары</a:t>
            </a:r>
            <a:r>
              <a:rPr lang="en-US" sz="1300" b="1" dirty="0"/>
              <a:t> </a:t>
            </a:r>
            <a:r>
              <a:rPr lang="en-US" sz="1300" b="1" dirty="0" err="1"/>
              <a:t>жана</a:t>
            </a:r>
            <a:r>
              <a:rPr lang="en-US" sz="1300" b="1" dirty="0"/>
              <a:t> </a:t>
            </a:r>
            <a:r>
              <a:rPr lang="en-US" sz="1300" b="1" dirty="0" err="1"/>
              <a:t>диабет</a:t>
            </a:r>
            <a:r>
              <a:rPr lang="en-US" sz="1300" b="1" dirty="0"/>
              <a:t> </a:t>
            </a:r>
            <a:endParaRPr lang="ru-RU" sz="1300" b="1" dirty="0"/>
          </a:p>
          <a:p>
            <a:pPr algn="ctr"/>
            <a:r>
              <a:rPr lang="en-US" sz="1300" b="1" dirty="0" err="1"/>
              <a:t>боюнча</a:t>
            </a:r>
            <a:r>
              <a:rPr lang="en-US" sz="1300" b="1" dirty="0"/>
              <a:t> </a:t>
            </a:r>
            <a:r>
              <a:rPr lang="en-US" sz="1300" b="1" dirty="0" err="1"/>
              <a:t>клиникалык</a:t>
            </a:r>
            <a:r>
              <a:rPr lang="en-US" sz="1300" b="1" dirty="0"/>
              <a:t> </a:t>
            </a:r>
            <a:endParaRPr lang="ru-RU" sz="1300" b="1" dirty="0"/>
          </a:p>
          <a:p>
            <a:pPr algn="ctr"/>
            <a:r>
              <a:rPr lang="en-US" sz="1300" b="1" dirty="0" err="1"/>
              <a:t>кийлигишүүлөр</a:t>
            </a:r>
            <a:endParaRPr lang="en-US" sz="1300" b="1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1D0E3AF-A97D-47DB-744C-59DF0DF310DD}"/>
              </a:ext>
            </a:extLst>
          </p:cNvPr>
          <p:cNvSpPr/>
          <p:nvPr/>
        </p:nvSpPr>
        <p:spPr>
          <a:xfrm>
            <a:off x="3128885" y="5155949"/>
            <a:ext cx="964745" cy="7549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err="1"/>
              <a:t>Физические</a:t>
            </a:r>
            <a:r>
              <a:rPr lang="en-US" sz="1300" b="1" dirty="0"/>
              <a:t> </a:t>
            </a:r>
            <a:endParaRPr lang="ru-RU" sz="1300" b="1" dirty="0"/>
          </a:p>
          <a:p>
            <a:pPr algn="ctr"/>
            <a:r>
              <a:rPr lang="en-US" sz="1300" b="1" dirty="0" err="1"/>
              <a:t>активдүүлүк</a:t>
            </a:r>
            <a:r>
              <a:rPr lang="en-US" sz="1300" b="1" dirty="0"/>
              <a:t> </a:t>
            </a:r>
            <a:endParaRPr lang="ru-RU" sz="1300" b="1" dirty="0"/>
          </a:p>
          <a:p>
            <a:pPr algn="ctr"/>
            <a:r>
              <a:rPr lang="en-US" sz="1300" b="1" dirty="0" err="1"/>
              <a:t>жаатындагы</a:t>
            </a:r>
            <a:r>
              <a:rPr lang="en-US" sz="1300" b="1" dirty="0"/>
              <a:t> </a:t>
            </a:r>
            <a:endParaRPr lang="ru-RU" sz="1300" b="1" dirty="0"/>
          </a:p>
          <a:p>
            <a:pPr algn="ctr"/>
            <a:r>
              <a:rPr lang="en-US" sz="1300" b="1" dirty="0" err="1"/>
              <a:t>чаралар</a:t>
            </a:r>
            <a:r>
              <a:rPr lang="en-US" sz="1300" b="1" dirty="0"/>
              <a:t>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536ADBD-5AFF-7449-1CBE-DB1113D72195}"/>
              </a:ext>
            </a:extLst>
          </p:cNvPr>
          <p:cNvSpPr/>
          <p:nvPr/>
        </p:nvSpPr>
        <p:spPr>
          <a:xfrm>
            <a:off x="1363383" y="422154"/>
            <a:ext cx="9684626" cy="826038"/>
          </a:xfrm>
          <a:prstGeom prst="rect">
            <a:avLst/>
          </a:prstGeom>
          <a:solidFill>
            <a:srgbClr val="27B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C074094-2899-A140-E239-FF1375BDA616}"/>
              </a:ext>
            </a:extLst>
          </p:cNvPr>
          <p:cNvSpPr/>
          <p:nvPr/>
        </p:nvSpPr>
        <p:spPr>
          <a:xfrm>
            <a:off x="4198972" y="517083"/>
            <a:ext cx="983294" cy="4425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Инвестици</a:t>
            </a:r>
            <a:r>
              <a:rPr lang="ru-RU" sz="1400" b="1" dirty="0">
                <a:solidFill>
                  <a:schemeClr val="bg1"/>
                </a:solidFill>
              </a:rPr>
              <a:t>я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ru-RU" sz="1400" b="1" dirty="0">
              <a:solidFill>
                <a:schemeClr val="bg1"/>
              </a:solidFill>
            </a:endParaRPr>
          </a:p>
          <a:p>
            <a:r>
              <a:rPr lang="en-US" sz="1400" b="1" dirty="0" err="1">
                <a:solidFill>
                  <a:schemeClr val="bg1"/>
                </a:solidFill>
              </a:rPr>
              <a:t>Кайтарымы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42A301C-A691-18C1-42B2-361818BADA28}"/>
              </a:ext>
            </a:extLst>
          </p:cNvPr>
          <p:cNvSpPr/>
          <p:nvPr/>
        </p:nvSpPr>
        <p:spPr>
          <a:xfrm>
            <a:off x="5639667" y="453803"/>
            <a:ext cx="1470059" cy="624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Өндүрүмдүүлүктүн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өсүшү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(</a:t>
            </a:r>
            <a:r>
              <a:rPr lang="en-US" sz="1400" b="1" dirty="0" err="1">
                <a:solidFill>
                  <a:schemeClr val="bg1"/>
                </a:solidFill>
              </a:rPr>
              <a:t>млрд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сом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C9FC6AF6-8646-1A97-9C66-F82972B6F082}"/>
              </a:ext>
            </a:extLst>
          </p:cNvPr>
          <p:cNvSpPr/>
          <p:nvPr/>
        </p:nvSpPr>
        <p:spPr>
          <a:xfrm>
            <a:off x="8070582" y="475230"/>
            <a:ext cx="823298" cy="624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Сакталып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калган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өмүрлөр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04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5ABE7B2-5F6D-4F20-8650-EEC833F3C158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EA3ABBB-AE13-F92C-82FC-DDE6C7FCEC2A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877A44C-A14F-A5BB-C45A-9EE491DA8DC0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9C3BA21-CA4F-5B41-9AAC-1254EDD4F622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8BBE1DE0-7DA1-A66E-5485-E8ACADC6B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490B3F26-653B-3B76-4D30-C36346E6EA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4" name="Рисунок 13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2BFA588-C697-DADD-D1FE-1CA3F3B19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5" name="Рисунок 14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0F2754B-90B8-1A02-65BB-05CD5803E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16" name="Google Shape;568;p2">
            <a:extLst>
              <a:ext uri="{FF2B5EF4-FFF2-40B4-BE49-F238E27FC236}">
                <a16:creationId xmlns:a16="http://schemas.microsoft.com/office/drawing/2014/main" id="{B79C15F9-D7CC-B71D-5B25-7A051D7AB1C7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5394BE8-6822-39FE-BA9B-9BFCD2FEDB96}"/>
              </a:ext>
            </a:extLst>
          </p:cNvPr>
          <p:cNvSpPr/>
          <p:nvPr/>
        </p:nvSpPr>
        <p:spPr>
          <a:xfrm>
            <a:off x="795850" y="2065637"/>
            <a:ext cx="2295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Мамлекеттик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кепилдиктер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программасы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33D5A62-DCFE-F77C-2ED6-E69AB083C47D}"/>
              </a:ext>
            </a:extLst>
          </p:cNvPr>
          <p:cNvSpPr/>
          <p:nvPr/>
        </p:nvSpPr>
        <p:spPr>
          <a:xfrm>
            <a:off x="336721" y="5006606"/>
            <a:ext cx="3237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Медициналык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кызматтардын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пакетин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аныктоочу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социалдык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документ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F282E1D-E49D-F59D-143D-D48358516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95" y="609464"/>
            <a:ext cx="1190262" cy="119026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8A6078-31D2-B242-F16D-38875D91A0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54" y="3947521"/>
            <a:ext cx="1008928" cy="100892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D4B60A-7E8F-36A8-FC24-4B0CFB0C5D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71" y="2688026"/>
            <a:ext cx="1259495" cy="125949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11F30A7-E1D0-C8A1-3C59-7E7114EEFB13}"/>
              </a:ext>
            </a:extLst>
          </p:cNvPr>
          <p:cNvSpPr/>
          <p:nvPr/>
        </p:nvSpPr>
        <p:spPr>
          <a:xfrm>
            <a:off x="5478546" y="355882"/>
            <a:ext cx="6635235" cy="6020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Стационардык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деңгээлде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кардиохирургиялык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адистештирилген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Адистештирилген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психиатриялык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Стационардык жарда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Гемодиализ кызматы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Алгачкы медициналык-санитардык жардам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Шашылыш, медициналык тез жардам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Реабилитациялык жана физиотерапиялык </a:t>
            </a:r>
          </a:p>
          <a:p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жардам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Оорукананы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алмаштыруучу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Стоматологиялык жардам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Дары-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дармек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вакцина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камсыз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кылуу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Жарандарды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жеңилдетилген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дары-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дармек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камсыздоо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Паллиативдик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ky-K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Иммунопрофилактика/вакцинация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Онкологиялык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гематологиялык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Медициналык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жардамдын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жогорку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технологиялуу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кымбат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баалуу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түрлөрүнүн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фондунун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каражаттарынын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эсебинен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көрсөтүлүүчү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медициналык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жардам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Соединительная линия уступом 24">
            <a:extLst>
              <a:ext uri="{FF2B5EF4-FFF2-40B4-BE49-F238E27FC236}">
                <a16:creationId xmlns:a16="http://schemas.microsoft.com/office/drawing/2014/main" id="{A13347E6-4AA7-7113-9B40-CAC30ABAF6B6}"/>
              </a:ext>
            </a:extLst>
          </p:cNvPr>
          <p:cNvCxnSpPr>
            <a:endCxn id="34" idx="1"/>
          </p:cNvCxnSpPr>
          <p:nvPr/>
        </p:nvCxnSpPr>
        <p:spPr>
          <a:xfrm>
            <a:off x="2351682" y="2015480"/>
            <a:ext cx="1360989" cy="1302294"/>
          </a:xfrm>
          <a:prstGeom prst="bentConnector3">
            <a:avLst>
              <a:gd name="adj1" fmla="val 5510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26">
            <a:extLst>
              <a:ext uri="{FF2B5EF4-FFF2-40B4-BE49-F238E27FC236}">
                <a16:creationId xmlns:a16="http://schemas.microsoft.com/office/drawing/2014/main" id="{21F672D2-0C59-8549-8F20-617BE97A01C0}"/>
              </a:ext>
            </a:extLst>
          </p:cNvPr>
          <p:cNvCxnSpPr>
            <a:stCxn id="33" idx="3"/>
          </p:cNvCxnSpPr>
          <p:nvPr/>
        </p:nvCxnSpPr>
        <p:spPr>
          <a:xfrm flipV="1">
            <a:off x="2351682" y="3629530"/>
            <a:ext cx="1360989" cy="822455"/>
          </a:xfrm>
          <a:prstGeom prst="bentConnector3">
            <a:avLst>
              <a:gd name="adj1" fmla="val 53402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трелка вправо 36">
            <a:extLst>
              <a:ext uri="{FF2B5EF4-FFF2-40B4-BE49-F238E27FC236}">
                <a16:creationId xmlns:a16="http://schemas.microsoft.com/office/drawing/2014/main" id="{6B0874CE-AE3A-0841-C70A-7BA68F1400EE}"/>
              </a:ext>
            </a:extLst>
          </p:cNvPr>
          <p:cNvSpPr/>
          <p:nvPr/>
        </p:nvSpPr>
        <p:spPr>
          <a:xfrm>
            <a:off x="4915333" y="3264597"/>
            <a:ext cx="486136" cy="3288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8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1D3897A-275C-715A-B9BB-E10418BFD1C8}"/>
              </a:ext>
            </a:extLst>
          </p:cNvPr>
          <p:cNvGrpSpPr/>
          <p:nvPr/>
        </p:nvGrpSpPr>
        <p:grpSpPr>
          <a:xfrm>
            <a:off x="-16239" y="-62742"/>
            <a:ext cx="12208239" cy="6920742"/>
            <a:chOff x="-16239" y="-62742"/>
            <a:chExt cx="12208239" cy="6920742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E5CB3E0-FC68-A5C3-1D6D-2BEE698D8FBD}"/>
                </a:ext>
              </a:extLst>
            </p:cNvPr>
            <p:cNvSpPr/>
            <p:nvPr/>
          </p:nvSpPr>
          <p:spPr>
            <a:xfrm>
              <a:off x="-16239" y="-33398"/>
              <a:ext cx="12192000" cy="6858000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1EEB1B9-1117-ABF2-E8F4-807458A44FB9}"/>
                </a:ext>
              </a:extLst>
            </p:cNvPr>
            <p:cNvSpPr/>
            <p:nvPr/>
          </p:nvSpPr>
          <p:spPr>
            <a:xfrm>
              <a:off x="0" y="-6274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4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1171945F-39EB-5BDC-800C-C6007571A4DF}"/>
                </a:ext>
              </a:extLst>
            </p:cNvPr>
            <p:cNvGrpSpPr/>
            <p:nvPr/>
          </p:nvGrpSpPr>
          <p:grpSpPr>
            <a:xfrm>
              <a:off x="0" y="0"/>
              <a:ext cx="348269" cy="6858000"/>
              <a:chOff x="-43469" y="-285804"/>
              <a:chExt cx="362783" cy="7143804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F919B8D6-92A0-1B56-F874-F3F230C02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3286098"/>
                <a:ext cx="362783" cy="3571902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E2BEA21F-3BA0-7951-6D9A-14C741069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3469" y="-285804"/>
                <a:ext cx="362783" cy="3571902"/>
              </a:xfrm>
              <a:prstGeom prst="rect">
                <a:avLst/>
              </a:prstGeom>
            </p:spPr>
          </p:pic>
        </p:grpSp>
      </p:grpSp>
      <p:pic>
        <p:nvPicPr>
          <p:cNvPr id="11" name="Рисунок 10" descr="Изображение выглядит как логотип, эмблема, круг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65DBE9D-7C3F-5917-0EB8-3AFD38955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11791" r="28513" b="11809"/>
          <a:stretch>
            <a:fillRect/>
          </a:stretch>
        </p:blipFill>
        <p:spPr>
          <a:xfrm>
            <a:off x="11293067" y="196474"/>
            <a:ext cx="698876" cy="698876"/>
          </a:xfrm>
          <a:custGeom>
            <a:avLst/>
            <a:gdLst>
              <a:gd name="connsiteX0" fmla="*/ 2619751 w 5239502"/>
              <a:gd name="connsiteY0" fmla="*/ 0 h 5239502"/>
              <a:gd name="connsiteX1" fmla="*/ 5239502 w 5239502"/>
              <a:gd name="connsiteY1" fmla="*/ 2619751 h 5239502"/>
              <a:gd name="connsiteX2" fmla="*/ 2619751 w 5239502"/>
              <a:gd name="connsiteY2" fmla="*/ 5239502 h 5239502"/>
              <a:gd name="connsiteX3" fmla="*/ 0 w 5239502"/>
              <a:gd name="connsiteY3" fmla="*/ 2619751 h 5239502"/>
              <a:gd name="connsiteX4" fmla="*/ 2619751 w 5239502"/>
              <a:gd name="connsiteY4" fmla="*/ 0 h 52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502" h="5239502">
                <a:moveTo>
                  <a:pt x="2619751" y="0"/>
                </a:moveTo>
                <a:cubicBezTo>
                  <a:pt x="4066600" y="0"/>
                  <a:pt x="5239502" y="1172902"/>
                  <a:pt x="5239502" y="2619751"/>
                </a:cubicBezTo>
                <a:cubicBezTo>
                  <a:pt x="5239502" y="4066600"/>
                  <a:pt x="4066600" y="5239502"/>
                  <a:pt x="2619751" y="5239502"/>
                </a:cubicBezTo>
                <a:cubicBezTo>
                  <a:pt x="1172902" y="5239502"/>
                  <a:pt x="0" y="4066600"/>
                  <a:pt x="0" y="2619751"/>
                </a:cubicBezTo>
                <a:cubicBezTo>
                  <a:pt x="0" y="1172902"/>
                  <a:pt x="1172902" y="0"/>
                  <a:pt x="2619751" y="0"/>
                </a:cubicBezTo>
                <a:close/>
              </a:path>
            </a:pathLst>
          </a:custGeom>
        </p:spPr>
      </p:pic>
      <p:pic>
        <p:nvPicPr>
          <p:cNvPr id="12" name="Рисунок 11" descr="Изображение выглядит как Прямоугольник, символ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4B3A03D-D67D-7171-E427-87FE810C0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483" y="6163696"/>
            <a:ext cx="525448" cy="486097"/>
          </a:xfrm>
          <a:prstGeom prst="rect">
            <a:avLst/>
          </a:prstGeom>
        </p:spPr>
      </p:pic>
      <p:pic>
        <p:nvPicPr>
          <p:cNvPr id="13" name="Google Shape;568;p2">
            <a:extLst>
              <a:ext uri="{FF2B5EF4-FFF2-40B4-BE49-F238E27FC236}">
                <a16:creationId xmlns:a16="http://schemas.microsoft.com/office/drawing/2014/main" id="{230DE115-319A-B386-A43A-8BC737B6D166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30"/>
          <a:stretch/>
        </p:blipFill>
        <p:spPr bwMode="auto">
          <a:xfrm>
            <a:off x="404434" y="180863"/>
            <a:ext cx="747629" cy="7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4">
            <a:extLst>
              <a:ext uri="{FF2B5EF4-FFF2-40B4-BE49-F238E27FC236}">
                <a16:creationId xmlns:a16="http://schemas.microsoft.com/office/drawing/2014/main" id="{718D80AC-DD2F-E8C9-4BA5-C67EA54CBE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290" t="27695" r="7685" b="15301"/>
          <a:stretch/>
        </p:blipFill>
        <p:spPr>
          <a:xfrm>
            <a:off x="6591300" y="1237857"/>
            <a:ext cx="5352834" cy="2412692"/>
          </a:xfrm>
          <a:prstGeom prst="rect">
            <a:avLst/>
          </a:prstGeom>
        </p:spPr>
      </p:pic>
      <p:pic>
        <p:nvPicPr>
          <p:cNvPr id="17" name="Объект 15">
            <a:extLst>
              <a:ext uri="{FF2B5EF4-FFF2-40B4-BE49-F238E27FC236}">
                <a16:creationId xmlns:a16="http://schemas.microsoft.com/office/drawing/2014/main" id="{6EAD469A-87E9-53DB-E12D-A13948854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97" t="24449" r="4875" b="17084"/>
          <a:stretch/>
        </p:blipFill>
        <p:spPr>
          <a:xfrm>
            <a:off x="3737521" y="4370837"/>
            <a:ext cx="5106801" cy="239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00F63E1-1CB8-7F48-A577-749331EFDC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449" t="38721" r="12440" b="16870"/>
          <a:stretch/>
        </p:blipFill>
        <p:spPr>
          <a:xfrm>
            <a:off x="487132" y="1241259"/>
            <a:ext cx="5872541" cy="2423618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9A23BD3-B12A-33DE-6F76-C519ECFDF3A1}"/>
              </a:ext>
            </a:extLst>
          </p:cNvPr>
          <p:cNvSpPr/>
          <p:nvPr/>
        </p:nvSpPr>
        <p:spPr>
          <a:xfrm>
            <a:off x="938850" y="89584"/>
            <a:ext cx="5330910" cy="1405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y-KG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Адамдын папиллома вирусуна каршы КР эмдөө календарына киргизүү </a:t>
            </a:r>
          </a:p>
          <a:p>
            <a:pPr algn="ctr"/>
            <a:r>
              <a:rPr lang="ky-KG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(ноябрь 2022-ж.)</a:t>
            </a:r>
          </a:p>
          <a:p>
            <a:pPr algn="ctr"/>
            <a:r>
              <a:rPr lang="ky-KG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Жана анын кыздар арасында 11-14 жаштагы пайыздык камтуусу</a:t>
            </a:r>
          </a:p>
          <a:p>
            <a:pPr algn="ctr"/>
            <a:endParaRPr lang="ky-KG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y-KG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 240 287 кыздар ичинде АПВга каршы эмделди 1 доза менен 173 078 (72%), </a:t>
            </a:r>
          </a:p>
          <a:p>
            <a:pPr algn="ctr"/>
            <a:r>
              <a:rPr lang="ky-KG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доза менен – 143 773 (62%)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3D68929-A22B-19E0-1BB3-6EE65E448256}"/>
              </a:ext>
            </a:extLst>
          </p:cNvPr>
          <p:cNvSpPr/>
          <p:nvPr/>
        </p:nvSpPr>
        <p:spPr>
          <a:xfrm>
            <a:off x="7353084" y="546537"/>
            <a:ext cx="3829266" cy="657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y-KG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Жатындын моюнчасынын рагыны оорусунун көрсөткүчтөрү</a:t>
            </a:r>
          </a:p>
          <a:p>
            <a:pPr algn="ctr"/>
            <a:r>
              <a:rPr lang="ky-KG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2020-жыл БДССУнун Европалык региону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FCCB1FB-8623-7A8A-C937-40058B45653B}"/>
              </a:ext>
            </a:extLst>
          </p:cNvPr>
          <p:cNvSpPr/>
          <p:nvPr/>
        </p:nvSpPr>
        <p:spPr>
          <a:xfrm>
            <a:off x="3132276" y="3727243"/>
            <a:ext cx="5885234" cy="657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y-KG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Жатындын моюнчасынын рагыны оорусунун көрсөткүчтөрү</a:t>
            </a:r>
          </a:p>
          <a:p>
            <a:pPr algn="ctr"/>
            <a:r>
              <a:rPr lang="ky-KG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2020-жыл БДССУнун Европалык региону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999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F66B405F29604D8806A89015DAB3D8" ma:contentTypeVersion="15" ma:contentTypeDescription="Create a new document." ma:contentTypeScope="" ma:versionID="06dce7687badabe729269451277cd91c">
  <xsd:schema xmlns:xsd="http://www.w3.org/2001/XMLSchema" xmlns:xs="http://www.w3.org/2001/XMLSchema" xmlns:p="http://schemas.microsoft.com/office/2006/metadata/properties" xmlns:ns2="dee8a1c6-771d-4d9c-9571-8703dcb7a2c8" xmlns:ns3="40a2eef1-ec33-4405-b703-eacbc5b271e1" targetNamespace="http://schemas.microsoft.com/office/2006/metadata/properties" ma:root="true" ma:fieldsID="0d570fd4c31efda56f0a062a70639101" ns2:_="" ns3:_="">
    <xsd:import namespace="dee8a1c6-771d-4d9c-9571-8703dcb7a2c8"/>
    <xsd:import namespace="40a2eef1-ec33-4405-b703-eacbc5b271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8a1c6-771d-4d9c-9571-8703dcb7a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2eef1-ec33-4405-b703-eacbc5b271e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2ce5cb6-c2cd-414f-af3e-463aad50b0ad}" ma:internalName="TaxCatchAll" ma:showField="CatchAllData" ma:web="40a2eef1-ec33-4405-b703-eacbc5b271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e8a1c6-771d-4d9c-9571-8703dcb7a2c8">
      <Terms xmlns="http://schemas.microsoft.com/office/infopath/2007/PartnerControls"/>
    </lcf76f155ced4ddcb4097134ff3c332f>
    <TaxCatchAll xmlns="40a2eef1-ec33-4405-b703-eacbc5b271e1" xsi:nil="true"/>
  </documentManagement>
</p:properties>
</file>

<file path=customXml/itemProps1.xml><?xml version="1.0" encoding="utf-8"?>
<ds:datastoreItem xmlns:ds="http://schemas.openxmlformats.org/officeDocument/2006/customXml" ds:itemID="{8E29A82B-6FF2-4023-A2D5-698BDC01106B}"/>
</file>

<file path=customXml/itemProps2.xml><?xml version="1.0" encoding="utf-8"?>
<ds:datastoreItem xmlns:ds="http://schemas.openxmlformats.org/officeDocument/2006/customXml" ds:itemID="{1560C6B8-C3FE-4B15-9558-A4025E0644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FA917F-D03C-4383-A8A0-134B6E40E74D}">
  <ds:schemaRefs>
    <ds:schemaRef ds:uri="http://schemas.microsoft.com/office/2006/metadata/properties"/>
    <ds:schemaRef ds:uri="http://schemas.microsoft.com/office/infopath/2007/PartnerControls"/>
    <ds:schemaRef ds:uri="c496f761-039d-4a29-bc63-699681ccfb5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2675</TotalTime>
  <Words>2008</Words>
  <Application>Microsoft Office PowerPoint</Application>
  <PresentationFormat>Widescreen</PresentationFormat>
  <Paragraphs>259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Bahnschrift</vt:lpstr>
      <vt:lpstr>Bicubik</vt:lpstr>
      <vt:lpstr>Calibri</vt:lpstr>
      <vt:lpstr>Calibri Light</vt:lpstr>
      <vt:lpstr>inherit</vt:lpstr>
      <vt:lpstr>Montserrat</vt:lpstr>
      <vt:lpstr>Roboto</vt:lpstr>
      <vt:lpstr>Segoe UI</vt:lpstr>
      <vt:lpstr>Terminator Genisys</vt:lpstr>
      <vt:lpstr>Times New Roman</vt:lpstr>
      <vt:lpstr>Wingdings</vt:lpstr>
      <vt:lpstr>Тема Office</vt:lpstr>
      <vt:lpstr>2_Тема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"Кыргыз Республикасынын Саламаттык сактоо инфраструктурасын кардиналдуу реновациялоо " улуттук долбоору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Кыргыз Республикасынын Саламаттык сактоо уюмдарынын 2024-жылдын биринчи жарым жылдыгына карата ишмердүүлүгүнүн жыйынтыгы жөнүндө</dc:title>
  <dc:creator>Учетная запись Майкрософт</dc:creator>
  <cp:lastModifiedBy>Meerim Omurbekova</cp:lastModifiedBy>
  <cp:revision>152</cp:revision>
  <dcterms:created xsi:type="dcterms:W3CDTF">2024-07-29T03:16:13Z</dcterms:created>
  <dcterms:modified xsi:type="dcterms:W3CDTF">2024-11-01T07:08:34Z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0x010100D8F66B405F29604D8806A89015DAB3D8</vt:lpwstr>
  </property>
</Properties>
</file>