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8288000" cy="10287000"/>
  <p:notesSz cx="6858000" cy="9144000"/>
  <p:embeddedFontLst>
    <p:embeddedFont>
      <p:font typeface="Montserrat Bold" charset="-52"/>
      <p:regular r:id="rId18"/>
    </p:embeddedFont>
    <p:embeddedFont>
      <p:font typeface="Montserrat" charset="-52"/>
      <p:regular r:id="rId19"/>
    </p:embeddedFont>
    <p:embeddedFont>
      <p:font typeface="Montserrat Semi-Bold" charset="-52"/>
      <p:regular r:id="rId20"/>
    </p:embeddedFont>
    <p:embeddedFont>
      <p:font typeface="Calibri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78" d="100"/>
          <a:sy n="78" d="100"/>
        </p:scale>
        <p:origin x="-294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386619" y="0"/>
            <a:ext cx="13901381" cy="10287000"/>
          </a:xfrm>
          <a:prstGeom prst="rect">
            <a:avLst/>
          </a:prstGeom>
          <a:solidFill>
            <a:srgbClr val="FDCF60"/>
          </a:solidFill>
        </p:spPr>
      </p:sp>
      <p:sp>
        <p:nvSpPr>
          <p:cNvPr id="3" name="AutoShape 3"/>
          <p:cNvSpPr/>
          <p:nvPr/>
        </p:nvSpPr>
        <p:spPr>
          <a:xfrm>
            <a:off x="572172" y="5019997"/>
            <a:ext cx="2701021" cy="123503"/>
          </a:xfrm>
          <a:prstGeom prst="rect">
            <a:avLst/>
          </a:prstGeom>
          <a:solidFill>
            <a:srgbClr val="0C45A6"/>
          </a:solidFill>
        </p:spPr>
      </p:sp>
      <p:sp>
        <p:nvSpPr>
          <p:cNvPr id="4" name="TextBox 4"/>
          <p:cNvSpPr txBox="1"/>
          <p:nvPr/>
        </p:nvSpPr>
        <p:spPr>
          <a:xfrm>
            <a:off x="572172" y="835809"/>
            <a:ext cx="8742796" cy="3948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60"/>
              </a:lnSpc>
            </a:pPr>
            <a:r>
              <a:rPr lang="en-US" sz="7186" b="1">
                <a:solidFill>
                  <a:srgbClr val="0C45A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СТРЕМЛЕНИЕ </a:t>
            </a:r>
          </a:p>
          <a:p>
            <a:pPr algn="l">
              <a:lnSpc>
                <a:spcPts val="7760"/>
              </a:lnSpc>
            </a:pPr>
            <a:r>
              <a:rPr lang="en-US" sz="7186" b="1">
                <a:solidFill>
                  <a:srgbClr val="0C45A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К ЛИДЕРСТВУ</a:t>
            </a:r>
          </a:p>
          <a:p>
            <a:pPr algn="l">
              <a:lnSpc>
                <a:spcPts val="7760"/>
              </a:lnSpc>
            </a:pPr>
            <a:r>
              <a:rPr lang="en-US" sz="7186" b="1">
                <a:solidFill>
                  <a:srgbClr val="0C45A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В ПОДГОТОВКЕ СПЕЦИАЛИСТОВ</a:t>
            </a:r>
          </a:p>
        </p:txBody>
      </p:sp>
      <p:sp>
        <p:nvSpPr>
          <p:cNvPr id="5" name="Freeform 5"/>
          <p:cNvSpPr/>
          <p:nvPr/>
        </p:nvSpPr>
        <p:spPr>
          <a:xfrm>
            <a:off x="5597932" y="1503490"/>
            <a:ext cx="11661368" cy="7754810"/>
          </a:xfrm>
          <a:custGeom>
            <a:avLst/>
            <a:gdLst/>
            <a:ahLst/>
            <a:cxnLst/>
            <a:rect l="l" t="t" r="r" b="b"/>
            <a:pathLst>
              <a:path w="11661368" h="7754810">
                <a:moveTo>
                  <a:pt x="0" y="0"/>
                </a:moveTo>
                <a:lnTo>
                  <a:pt x="11661368" y="0"/>
                </a:lnTo>
                <a:lnTo>
                  <a:pt x="11661368" y="7754810"/>
                </a:lnTo>
                <a:lnTo>
                  <a:pt x="0" y="77548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70001" y="314147"/>
            <a:ext cx="9373972" cy="8437625"/>
            <a:chOff x="0" y="0"/>
            <a:chExt cx="12498629" cy="11250166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1117801" cy="154468"/>
            </a:xfrm>
            <a:prstGeom prst="rect">
              <a:avLst/>
            </a:prstGeom>
            <a:solidFill>
              <a:srgbClr val="0C45A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1240623"/>
              <a:ext cx="12498629" cy="100095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630"/>
                </a:lnSpc>
              </a:pPr>
              <a:r>
                <a:rPr lang="en-US" sz="3086" b="1">
                  <a:solidFill>
                    <a:srgbClr val="FDCF6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Кыргызская государственная медицинская академия имени И. К. Ахунбаева (КГМА)</a:t>
              </a:r>
              <a:r>
                <a:rPr lang="en-US" sz="3086">
                  <a:solidFill>
                    <a:srgbClr val="16214B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по праву считается лидером в подготовке специалистов в области медицины не только в Кыргызстане, но и в Центральной Азии. С момента своего основания в 1939 году, академия стала важным центром медицинского образования и научных исследований, обеспечивающим высококачественную подготовку медицинских кадров, необходимых для системы здравоохранения страны и за её пределами.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10429325" y="0"/>
            <a:ext cx="7858675" cy="10287000"/>
          </a:xfrm>
          <a:custGeom>
            <a:avLst/>
            <a:gdLst/>
            <a:ahLst/>
            <a:cxnLst/>
            <a:rect l="l" t="t" r="r" b="b"/>
            <a:pathLst>
              <a:path w="7858675" h="10287000">
                <a:moveTo>
                  <a:pt x="0" y="0"/>
                </a:moveTo>
                <a:lnTo>
                  <a:pt x="7858675" y="0"/>
                </a:lnTo>
                <a:lnTo>
                  <a:pt x="785867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6000"/>
            </a:blip>
            <a:stretch>
              <a:fillRect l="-33983" r="-40761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5213" y="4618283"/>
            <a:ext cx="4844715" cy="5449538"/>
            <a:chOff x="0" y="0"/>
            <a:chExt cx="6459620" cy="7266051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1044803" cy="144381"/>
            </a:xfrm>
            <a:prstGeom prst="rect">
              <a:avLst/>
            </a:prstGeom>
            <a:solidFill>
              <a:srgbClr val="0C45A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545243"/>
              <a:ext cx="6459620" cy="60694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47"/>
                </a:lnSpc>
              </a:pPr>
              <a:r>
                <a:rPr lang="en-US" sz="1898" b="1">
                  <a:solidFill>
                    <a:srgbClr val="FDCF6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История лидерства и признание:</a:t>
              </a:r>
              <a:r>
                <a:rPr lang="en-US" sz="1898">
                  <a:solidFill>
                    <a:srgbClr val="16214B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Кыргызская медицинская академия носит имя великого хирурга и основателя медицинского образования в Кыргызстане — Исы Коноевича Ахунбаева, который первым в стране провел ряд уникальных операций и стал пионером в области медицины. Академия продолжает его традиции, готовя специалистов, которые играют ведущую роль в системе здравоохранения Кыргызстана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067285" y="4618283"/>
            <a:ext cx="4844715" cy="5801963"/>
            <a:chOff x="0" y="0"/>
            <a:chExt cx="6459620" cy="7735951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1044803" cy="144381"/>
            </a:xfrm>
            <a:prstGeom prst="rect">
              <a:avLst/>
            </a:prstGeom>
            <a:solidFill>
              <a:srgbClr val="0C45A6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545243"/>
              <a:ext cx="6459620" cy="65393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47"/>
                </a:lnSpc>
              </a:pPr>
              <a:r>
                <a:rPr lang="en-US" sz="1898" b="1">
                  <a:solidFill>
                    <a:srgbClr val="FDCF6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Широкий спектр образовательных программ:</a:t>
              </a:r>
              <a:r>
                <a:rPr lang="en-US" sz="1898">
                  <a:solidFill>
                    <a:srgbClr val="16214B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КГМА предлагает программы по различным медицинским специальностям: от общей медицины до узкопрофильных направлений, таких как хирургия, педиатрия, стоматология, фармация и многие другие.</a:t>
              </a:r>
            </a:p>
            <a:p>
              <a:pPr algn="l">
                <a:lnSpc>
                  <a:spcPts val="2847"/>
                </a:lnSpc>
              </a:pPr>
              <a:r>
                <a:rPr lang="en-US" sz="1898">
                  <a:solidFill>
                    <a:srgbClr val="16214B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Студенты академии получают знания, которые соответствуют международным стандартам, что позволяет им успешно работать как в Кыргызстане, так и за его пределами.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110233" y="4618283"/>
            <a:ext cx="4844715" cy="5801963"/>
            <a:chOff x="0" y="0"/>
            <a:chExt cx="6459620" cy="7735951"/>
          </a:xfrm>
        </p:grpSpPr>
        <p:sp>
          <p:nvSpPr>
            <p:cNvPr id="9" name="AutoShape 9"/>
            <p:cNvSpPr/>
            <p:nvPr/>
          </p:nvSpPr>
          <p:spPr>
            <a:xfrm>
              <a:off x="0" y="0"/>
              <a:ext cx="1044803" cy="144381"/>
            </a:xfrm>
            <a:prstGeom prst="rect">
              <a:avLst/>
            </a:prstGeom>
            <a:solidFill>
              <a:srgbClr val="0C45A6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545243"/>
              <a:ext cx="6459620" cy="65393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47"/>
                </a:lnSpc>
              </a:pPr>
              <a:r>
                <a:rPr lang="en-US" sz="1898" b="1">
                  <a:solidFill>
                    <a:srgbClr val="FDCF6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Поддержка научных исследований:</a:t>
              </a:r>
              <a:r>
                <a:rPr lang="en-US" sz="1898">
                  <a:solidFill>
                    <a:srgbClr val="16214B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КГМА активно продвигает научные исследования в области медицины. Университетские ученые занимаются исследованиями в областях сердечно-сосудистой хирургии, онкологии, гастроэнтерологии, инфекционных болезней и других направлениях. Это позволяет студентам и преподавателям участвовать в передовых медицинских исследованиях и внедрять новые методы диагностики и лечения.</a:t>
              </a:r>
            </a:p>
          </p:txBody>
        </p:sp>
      </p:grpSp>
      <p:sp>
        <p:nvSpPr>
          <p:cNvPr id="11" name="AutoShape 11"/>
          <p:cNvSpPr/>
          <p:nvPr/>
        </p:nvSpPr>
        <p:spPr>
          <a:xfrm>
            <a:off x="0" y="0"/>
            <a:ext cx="18288000" cy="4322252"/>
          </a:xfrm>
          <a:prstGeom prst="rect">
            <a:avLst/>
          </a:prstGeom>
          <a:solidFill>
            <a:srgbClr val="0C45A6"/>
          </a:solidFill>
        </p:spPr>
      </p:sp>
      <p:sp>
        <p:nvSpPr>
          <p:cNvPr id="12" name="Freeform 12"/>
          <p:cNvSpPr/>
          <p:nvPr/>
        </p:nvSpPr>
        <p:spPr>
          <a:xfrm>
            <a:off x="15367294" y="832430"/>
            <a:ext cx="2074617" cy="2443121"/>
          </a:xfrm>
          <a:custGeom>
            <a:avLst/>
            <a:gdLst/>
            <a:ahLst/>
            <a:cxnLst/>
            <a:rect l="l" t="t" r="r" b="b"/>
            <a:pathLst>
              <a:path w="2074617" h="2443121">
                <a:moveTo>
                  <a:pt x="0" y="0"/>
                </a:moveTo>
                <a:lnTo>
                  <a:pt x="2074617" y="0"/>
                </a:lnTo>
                <a:lnTo>
                  <a:pt x="2074617" y="2443121"/>
                </a:lnTo>
                <a:lnTo>
                  <a:pt x="0" y="24431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906959" y="1046701"/>
            <a:ext cx="10815434" cy="2228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13"/>
              </a:lnSpc>
            </a:pPr>
            <a:r>
              <a:rPr lang="en-US" sz="4927" b="1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ПОЧЕМУ </a:t>
            </a:r>
            <a:r>
              <a:rPr lang="en-US" sz="4927" b="1">
                <a:solidFill>
                  <a:srgbClr val="FDCF6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МЕДАКАДЕМИЯ</a:t>
            </a:r>
            <a:r>
              <a:rPr lang="en-US" sz="4927" b="1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ЯВЛЯЕТСЯ ЛИДЕРОМ В ПОДГОТОВКЕ СПЕЦИАЛИСТОВ: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5213" y="4618283"/>
            <a:ext cx="4844715" cy="5097113"/>
            <a:chOff x="0" y="0"/>
            <a:chExt cx="6459620" cy="6796151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1044803" cy="144381"/>
            </a:xfrm>
            <a:prstGeom prst="rect">
              <a:avLst/>
            </a:prstGeom>
            <a:solidFill>
              <a:srgbClr val="0C45A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545243"/>
              <a:ext cx="6459620" cy="55995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47"/>
                </a:lnSpc>
              </a:pPr>
              <a:r>
                <a:rPr lang="en-US" sz="1898" b="1">
                  <a:solidFill>
                    <a:srgbClr val="FDCF6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Внедрение инновационных технологий: </a:t>
              </a:r>
              <a:r>
                <a:rPr lang="en-US" sz="1898">
                  <a:solidFill>
                    <a:srgbClr val="16214B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Академия активно внедряет современные методы обучения и медицинские технологии, включая симуляционные тренажеры, виртуальные операционные и лаборатории. Это позволяет студентам развивать практические навыки до того, как они приступят к лечению пациентов, что улучшает их профессиональную подготовку и снижает риски ошибок.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036850" y="4526977"/>
            <a:ext cx="5209938" cy="4960997"/>
            <a:chOff x="0" y="0"/>
            <a:chExt cx="6946584" cy="6614662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1123567" cy="144381"/>
            </a:xfrm>
            <a:prstGeom prst="rect">
              <a:avLst/>
            </a:prstGeom>
            <a:solidFill>
              <a:srgbClr val="0C45A6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545243"/>
              <a:ext cx="6946584" cy="60694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47"/>
                </a:lnSpc>
              </a:pPr>
              <a:r>
                <a:rPr lang="en-US" sz="1898" b="1">
                  <a:solidFill>
                    <a:srgbClr val="FDCF6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Партнерства с международными организациями:</a:t>
              </a:r>
              <a:r>
                <a:rPr lang="en-US" sz="1898">
                  <a:solidFill>
                    <a:srgbClr val="16214B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КГМА поддерживает тесные связи с зарубежными университетами и медицинскими учреждениями. Международное сотрудничество позволяет внедрять передовые образовательные методики и стандарты, организовывать обмены студентами и преподавателями, а также реализовывать совместные научные проекты. Это усиливает лидерство академии как центра международного медицинского образования.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110233" y="4401975"/>
            <a:ext cx="5346896" cy="4960997"/>
            <a:chOff x="0" y="0"/>
            <a:chExt cx="7129195" cy="6614662"/>
          </a:xfrm>
        </p:grpSpPr>
        <p:sp>
          <p:nvSpPr>
            <p:cNvPr id="9" name="AutoShape 9"/>
            <p:cNvSpPr/>
            <p:nvPr/>
          </p:nvSpPr>
          <p:spPr>
            <a:xfrm>
              <a:off x="0" y="0"/>
              <a:ext cx="1153103" cy="144381"/>
            </a:xfrm>
            <a:prstGeom prst="rect">
              <a:avLst/>
            </a:prstGeom>
            <a:solidFill>
              <a:srgbClr val="0C45A6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545243"/>
              <a:ext cx="7129195" cy="60694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47"/>
                </a:lnSpc>
              </a:pPr>
              <a:r>
                <a:rPr lang="en-US" sz="1898" b="1">
                  <a:solidFill>
                    <a:srgbClr val="FDCF6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Высококвалифицированный преподавательский состав:</a:t>
              </a:r>
              <a:r>
                <a:rPr lang="en-US" sz="1898">
                  <a:solidFill>
                    <a:srgbClr val="16214B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В академии работают ведущие врачи и ученые, многие из которых признаны не только в Кыргызстане, но и за его пределами. Преподавательский состав включает докторов наук, профессоров и опытных клиницистов, что обеспечивает высокий уровень обучения. Преподаватели активно работают над развитием новых учебных программ и методов обучения, стремясь к постоянному улучшению качества образования.</a:t>
              </a:r>
            </a:p>
          </p:txBody>
        </p:sp>
      </p:grpSp>
      <p:sp>
        <p:nvSpPr>
          <p:cNvPr id="11" name="AutoShape 11"/>
          <p:cNvSpPr/>
          <p:nvPr/>
        </p:nvSpPr>
        <p:spPr>
          <a:xfrm>
            <a:off x="0" y="0"/>
            <a:ext cx="18288000" cy="4322252"/>
          </a:xfrm>
          <a:prstGeom prst="rect">
            <a:avLst/>
          </a:prstGeom>
          <a:solidFill>
            <a:srgbClr val="0C45A6"/>
          </a:solidFill>
        </p:spPr>
      </p:sp>
      <p:sp>
        <p:nvSpPr>
          <p:cNvPr id="12" name="TextBox 12"/>
          <p:cNvSpPr txBox="1"/>
          <p:nvPr/>
        </p:nvSpPr>
        <p:spPr>
          <a:xfrm>
            <a:off x="906959" y="1046701"/>
            <a:ext cx="10815434" cy="2228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13"/>
              </a:lnSpc>
            </a:pPr>
            <a:r>
              <a:rPr lang="en-US" sz="4927" b="1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ПОЧЕМУ </a:t>
            </a:r>
            <a:r>
              <a:rPr lang="en-US" sz="4927" b="1">
                <a:solidFill>
                  <a:srgbClr val="FDCF6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МЕДАКАДЕМИЯ</a:t>
            </a:r>
            <a:r>
              <a:rPr lang="en-US" sz="4927" b="1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ЯВЛЯЕТСЯ ЛИДЕРОМ В ПОДГОТОВКЕ СПЕЦИАЛИСТОВ:</a:t>
            </a:r>
          </a:p>
        </p:txBody>
      </p:sp>
      <p:sp>
        <p:nvSpPr>
          <p:cNvPr id="13" name="Freeform 13"/>
          <p:cNvSpPr/>
          <p:nvPr/>
        </p:nvSpPr>
        <p:spPr>
          <a:xfrm>
            <a:off x="15382512" y="832430"/>
            <a:ext cx="2074617" cy="2443121"/>
          </a:xfrm>
          <a:custGeom>
            <a:avLst/>
            <a:gdLst/>
            <a:ahLst/>
            <a:cxnLst/>
            <a:rect l="l" t="t" r="r" b="b"/>
            <a:pathLst>
              <a:path w="2074617" h="2443121">
                <a:moveTo>
                  <a:pt x="0" y="0"/>
                </a:moveTo>
                <a:lnTo>
                  <a:pt x="2074617" y="0"/>
                </a:lnTo>
                <a:lnTo>
                  <a:pt x="2074617" y="2443121"/>
                </a:lnTo>
                <a:lnTo>
                  <a:pt x="0" y="24431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552017" y="4740024"/>
            <a:ext cx="5042544" cy="4461887"/>
            <a:chOff x="0" y="0"/>
            <a:chExt cx="6723392" cy="5949182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1087467" cy="144381"/>
            </a:xfrm>
            <a:prstGeom prst="rect">
              <a:avLst/>
            </a:prstGeom>
            <a:solidFill>
              <a:srgbClr val="0C45A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554768"/>
              <a:ext cx="6723392" cy="53944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97"/>
                </a:lnSpc>
              </a:pPr>
              <a:r>
                <a:rPr lang="en-US" sz="1998" b="1">
                  <a:solidFill>
                    <a:srgbClr val="FDCF6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Акцент на практическую подготовку:</a:t>
              </a:r>
              <a:r>
                <a:rPr lang="en-US" sz="1998">
                  <a:solidFill>
                    <a:srgbClr val="16214B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Студенты КГМА получают не только теоретические знания, но и обширную практическую подготовку в университетских клиниках и больницах. Это даёт им возможность взаимодействовать с пациентами уже на ранних этапах обучения и совершенствовать свои навыки под наблюдением опытных врачей.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812374" y="4740024"/>
            <a:ext cx="6305606" cy="4461887"/>
            <a:chOff x="0" y="0"/>
            <a:chExt cx="8407474" cy="5949182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1359857" cy="144381"/>
            </a:xfrm>
            <a:prstGeom prst="rect">
              <a:avLst/>
            </a:prstGeom>
            <a:solidFill>
              <a:srgbClr val="0C45A6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554768"/>
              <a:ext cx="8407474" cy="53944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97"/>
                </a:lnSpc>
              </a:pPr>
              <a:r>
                <a:rPr lang="en-US" sz="1998" b="1">
                  <a:solidFill>
                    <a:srgbClr val="FDCF6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Поддержка развития студентов и выпускников: </a:t>
              </a:r>
              <a:r>
                <a:rPr lang="en-US" sz="1998">
                  <a:solidFill>
                    <a:srgbClr val="16214B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Академия поддерживает своих студентов и выпускников на всех этапах их профессионального пути. В университете работают различные центры карьерного роста, которые помогают студентам находить возможности для стажировок, научной работы и трудоустройства после окончания обучения. Академия также способствует дальнейшему повышению квалификации врачей через программы постдипломного образования.</a:t>
              </a:r>
            </a:p>
          </p:txBody>
        </p:sp>
      </p:grpSp>
      <p:sp>
        <p:nvSpPr>
          <p:cNvPr id="8" name="AutoShape 8"/>
          <p:cNvSpPr/>
          <p:nvPr/>
        </p:nvSpPr>
        <p:spPr>
          <a:xfrm>
            <a:off x="0" y="0"/>
            <a:ext cx="18288000" cy="4322252"/>
          </a:xfrm>
          <a:prstGeom prst="rect">
            <a:avLst/>
          </a:prstGeom>
          <a:solidFill>
            <a:srgbClr val="0C45A6"/>
          </a:solidFill>
        </p:spPr>
      </p:sp>
      <p:sp>
        <p:nvSpPr>
          <p:cNvPr id="9" name="TextBox 9"/>
          <p:cNvSpPr txBox="1"/>
          <p:nvPr/>
        </p:nvSpPr>
        <p:spPr>
          <a:xfrm>
            <a:off x="906959" y="1046701"/>
            <a:ext cx="10815434" cy="2228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13"/>
              </a:lnSpc>
            </a:pPr>
            <a:r>
              <a:rPr lang="en-US" sz="4927" b="1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ПОЧЕМУ </a:t>
            </a:r>
            <a:r>
              <a:rPr lang="en-US" sz="4927" b="1">
                <a:solidFill>
                  <a:srgbClr val="FDCF6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МЕДАКАДЕМИЯ</a:t>
            </a:r>
            <a:r>
              <a:rPr lang="en-US" sz="4927" b="1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ЯВЛЯЕТСЯ ЛИДЕРОМ В ПОДГОТОВКЕ СПЕЦИАЛИСТОВ:</a:t>
            </a:r>
          </a:p>
        </p:txBody>
      </p:sp>
      <p:sp>
        <p:nvSpPr>
          <p:cNvPr id="10" name="Freeform 10"/>
          <p:cNvSpPr/>
          <p:nvPr/>
        </p:nvSpPr>
        <p:spPr>
          <a:xfrm>
            <a:off x="15429954" y="832430"/>
            <a:ext cx="2074617" cy="2443121"/>
          </a:xfrm>
          <a:custGeom>
            <a:avLst/>
            <a:gdLst/>
            <a:ahLst/>
            <a:cxnLst/>
            <a:rect l="l" t="t" r="r" b="b"/>
            <a:pathLst>
              <a:path w="2074617" h="2443121">
                <a:moveTo>
                  <a:pt x="0" y="0"/>
                </a:moveTo>
                <a:lnTo>
                  <a:pt x="2074617" y="0"/>
                </a:lnTo>
                <a:lnTo>
                  <a:pt x="2074617" y="2443121"/>
                </a:lnTo>
                <a:lnTo>
                  <a:pt x="0" y="24431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F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3723" y="2137813"/>
            <a:ext cx="8704343" cy="5753057"/>
            <a:chOff x="0" y="0"/>
            <a:chExt cx="11605791" cy="7670742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1877165" cy="151469"/>
            </a:xfrm>
            <a:prstGeom prst="rect">
              <a:avLst/>
            </a:prstGeom>
            <a:solidFill>
              <a:srgbClr val="0C45A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546240"/>
              <a:ext cx="11605791" cy="71245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87"/>
                </a:lnSpc>
              </a:pPr>
              <a:r>
                <a:rPr lang="en-US" sz="3191" b="1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Многие выпускники КГМА занимают ведущие должности в медицинских учреждениях Кыргызстана и за рубежом. Они являются примером того, как подготовка в Медакадемии даёт возможность стать лидерами в области здравоохранения, занимаясь как клинической практикой, так и научными</a:t>
              </a:r>
              <a:r>
                <a:rPr lang="en-US" sz="3191" b="1">
                  <a:solidFill>
                    <a:srgbClr val="FDCF6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 </a:t>
              </a:r>
              <a:r>
                <a:rPr lang="en-US" sz="3191" b="1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исследованиями</a:t>
              </a:r>
              <a:r>
                <a:rPr lang="en-US" sz="3191" b="1">
                  <a:solidFill>
                    <a:srgbClr val="FDCF6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.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10782322" y="0"/>
            <a:ext cx="7505678" cy="10287000"/>
          </a:xfrm>
          <a:custGeom>
            <a:avLst/>
            <a:gdLst/>
            <a:ahLst/>
            <a:cxnLst/>
            <a:rect l="l" t="t" r="r" b="b"/>
            <a:pathLst>
              <a:path w="7505678" h="10287000">
                <a:moveTo>
                  <a:pt x="0" y="0"/>
                </a:moveTo>
                <a:lnTo>
                  <a:pt x="7505678" y="0"/>
                </a:lnTo>
                <a:lnTo>
                  <a:pt x="750567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4103" r="-31609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465648" y="168849"/>
            <a:ext cx="7910295" cy="1613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52"/>
              </a:lnSpc>
            </a:pPr>
            <a:r>
              <a:rPr lang="en-US" sz="4963" b="1">
                <a:solidFill>
                  <a:srgbClr val="0C45A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Примеры успеха выпускников: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0526286" cy="10287000"/>
          </a:xfrm>
          <a:prstGeom prst="rect">
            <a:avLst/>
          </a:prstGeom>
          <a:solidFill>
            <a:srgbClr val="FDCF60"/>
          </a:solidFill>
        </p:spPr>
      </p:sp>
      <p:sp>
        <p:nvSpPr>
          <p:cNvPr id="3" name="Freeform 3"/>
          <p:cNvSpPr/>
          <p:nvPr/>
        </p:nvSpPr>
        <p:spPr>
          <a:xfrm>
            <a:off x="0" y="2977478"/>
            <a:ext cx="11140177" cy="7422143"/>
          </a:xfrm>
          <a:custGeom>
            <a:avLst/>
            <a:gdLst/>
            <a:ahLst/>
            <a:cxnLst/>
            <a:rect l="l" t="t" r="r" b="b"/>
            <a:pathLst>
              <a:path w="11140177" h="7422143">
                <a:moveTo>
                  <a:pt x="0" y="0"/>
                </a:moveTo>
                <a:lnTo>
                  <a:pt x="11140177" y="0"/>
                </a:lnTo>
                <a:lnTo>
                  <a:pt x="11140177" y="7422143"/>
                </a:lnTo>
                <a:lnTo>
                  <a:pt x="0" y="74221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1239716" y="964868"/>
            <a:ext cx="6903113" cy="8293432"/>
            <a:chOff x="0" y="0"/>
            <a:chExt cx="9204150" cy="11057909"/>
          </a:xfrm>
        </p:grpSpPr>
        <p:sp>
          <p:nvSpPr>
            <p:cNvPr id="5" name="AutoShape 5"/>
            <p:cNvSpPr/>
            <p:nvPr/>
          </p:nvSpPr>
          <p:spPr>
            <a:xfrm>
              <a:off x="0" y="0"/>
              <a:ext cx="1353587" cy="159001"/>
            </a:xfrm>
            <a:prstGeom prst="rect">
              <a:avLst/>
            </a:prstGeom>
            <a:solidFill>
              <a:srgbClr val="0C45A6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1358566"/>
              <a:ext cx="9204150" cy="96993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11"/>
                </a:lnSpc>
              </a:pPr>
              <a:r>
                <a:rPr lang="en-US" sz="2274" b="1">
                  <a:solidFill>
                    <a:srgbClr val="0C45A6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Кыргызская государственная медицинская академия имени И. К. Ахунбаева</a:t>
              </a:r>
              <a:r>
                <a:rPr lang="en-US" sz="2274">
                  <a:solidFill>
                    <a:srgbClr val="16214B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— это не просто учебное заведение, это лидер в подготовке высококвалифицированных медицинских специалистов, который на протяжении десятилетий задаёт высокие стандарты медицинского образования и науки в Кыргызстане. </a:t>
              </a:r>
            </a:p>
            <a:p>
              <a:pPr algn="l">
                <a:lnSpc>
                  <a:spcPts val="3411"/>
                </a:lnSpc>
              </a:pPr>
              <a:endParaRPr lang="en-US" sz="2274">
                <a:solidFill>
                  <a:srgbClr val="16214B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algn="l">
                <a:lnSpc>
                  <a:spcPts val="3411"/>
                </a:lnSpc>
              </a:pPr>
              <a:r>
                <a:rPr lang="en-US" sz="2274">
                  <a:solidFill>
                    <a:srgbClr val="16214B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Академия способствует не только формированию профессиональных навыков, но и развитию будущих лидеров в области медицины, которые будут определять будущее системы здравоохранения страны и способствовать устойчивому развитию общества.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874493" y="123196"/>
            <a:ext cx="7910295" cy="732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32"/>
              </a:lnSpc>
            </a:pPr>
            <a:r>
              <a:rPr lang="en-US" sz="4563" b="1">
                <a:solidFill>
                  <a:srgbClr val="0C45A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ЗАКЛЮЧЕНИЕ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F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10782322" y="0"/>
            <a:ext cx="7505678" cy="10287000"/>
          </a:xfrm>
          <a:custGeom>
            <a:avLst/>
            <a:gdLst/>
            <a:ahLst/>
            <a:cxnLst/>
            <a:rect l="l" t="t" r="r" b="b"/>
            <a:pathLst>
              <a:path w="7505678" h="10287000">
                <a:moveTo>
                  <a:pt x="0" y="0"/>
                </a:moveTo>
                <a:lnTo>
                  <a:pt x="7505678" y="0"/>
                </a:lnTo>
                <a:lnTo>
                  <a:pt x="750567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4103" r="-31609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667000" y="5753100"/>
            <a:ext cx="15621000" cy="8335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452"/>
              </a:lnSpc>
            </a:pPr>
            <a:r>
              <a:rPr lang="ru-RU" sz="7200" b="1" dirty="0" smtClean="0">
                <a:solidFill>
                  <a:schemeClr val="bg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БЛАГОДАРЮ</a:t>
            </a:r>
            <a:r>
              <a:rPr lang="ru-RU" sz="7200" b="1" dirty="0" smtClean="0">
                <a:solidFill>
                  <a:srgbClr val="0C45A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ЗА ВНИМАНИЕ!</a:t>
            </a:r>
            <a:endParaRPr lang="en-US" sz="7200" b="1" dirty="0">
              <a:solidFill>
                <a:srgbClr val="0C45A6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</p:spTree>
    <p:extLst>
      <p:ext uri="{BB962C8B-B14F-4D97-AF65-F5344CB8AC3E}">
        <p14:creationId xmlns:p14="http://schemas.microsoft.com/office/powerpoint/2010/main" val="3595587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176118" y="171450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289151" y="679026"/>
            <a:ext cx="11586618" cy="80385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29"/>
              </a:lnSpc>
            </a:pPr>
            <a:r>
              <a:rPr lang="en-US" sz="3791" b="1">
                <a:solidFill>
                  <a:srgbClr val="FDCF6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Стремление к лидерству в подготовке специалистов</a:t>
            </a:r>
            <a:r>
              <a:rPr lang="en-US" sz="3791" b="1">
                <a:solidFill>
                  <a:srgbClr val="0C45A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— это процесс, при котором человек или группа людей не только передают знания и навыки, но и вдохновляют, ведут за собой, развивают и внедряют новые подходы к обучению. Лидеры в этой области обладают не только профессиональными знаниями, но и качествами, которые помогают формировать будущие поколения специалистов, способных справляться с вызовами времени и способствовать устойчивому развитию своих отраслей.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F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987378" y="2303527"/>
            <a:ext cx="5316461" cy="3903722"/>
            <a:chOff x="0" y="0"/>
            <a:chExt cx="7088615" cy="5204962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1146539" cy="144381"/>
            </a:xfrm>
            <a:prstGeom prst="rect">
              <a:avLst/>
            </a:prstGeom>
            <a:solidFill>
              <a:srgbClr val="0C45A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545243"/>
              <a:ext cx="7088615" cy="46597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47"/>
                </a:lnSpc>
              </a:pPr>
              <a:r>
                <a:rPr lang="en-US" sz="1898" b="1">
                  <a:solidFill>
                    <a:srgbClr val="16214B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Видение и стратегия: </a:t>
              </a:r>
              <a:r>
                <a:rPr lang="en-US" sz="1898">
                  <a:solidFill>
                    <a:srgbClr val="16214B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Лидеры в подготовке специалистов обладают четким видением того, как должна развиваться их профессия и образование в этой области. Они создают стратегии, направленные на улучшение качества обучения и развитие новых направлений, которые помогают студентам быть готовыми к современным вызовам.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1969678" y="2464234"/>
            <a:ext cx="5012109" cy="3551297"/>
            <a:chOff x="0" y="0"/>
            <a:chExt cx="6682812" cy="4735062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1080903" cy="144381"/>
            </a:xfrm>
            <a:prstGeom prst="rect">
              <a:avLst/>
            </a:prstGeom>
            <a:solidFill>
              <a:srgbClr val="0C45A6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545243"/>
              <a:ext cx="6682812" cy="41898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47"/>
                </a:lnSpc>
              </a:pPr>
              <a:r>
                <a:rPr lang="en-US" sz="1898" b="1">
                  <a:solidFill>
                    <a:srgbClr val="16214B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Создание возможностей для профессионального роста</a:t>
              </a:r>
              <a:r>
                <a:rPr lang="en-US" sz="1898">
                  <a:solidFill>
                    <a:srgbClr val="16214B"/>
                  </a:solidFill>
                  <a:latin typeface="Montserrat"/>
                  <a:ea typeface="Montserrat"/>
                  <a:cs typeface="Montserrat"/>
                  <a:sym typeface="Montserrat"/>
                </a:rPr>
                <a:t>: Лидерство подразумевает не только обучение, но и создание среды, где ученики могут развивать свои навыки. Это может быть организация стажировок, практики, научных исследований или участие в международных программах обмена.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5296365" y="325948"/>
            <a:ext cx="11293227" cy="1943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40"/>
              </a:lnSpc>
            </a:pPr>
            <a:r>
              <a:rPr lang="en-US" sz="4283" b="1">
                <a:solidFill>
                  <a:srgbClr val="0C45A6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ОСНОВНЫЕ ЧЕРТЫ СТРЕМЛЕНИЯ К ЛИДЕРСТВУ В ПОДГОТОВКЕ СПЕЦИАЛИСТОВ:</a:t>
            </a:r>
          </a:p>
        </p:txBody>
      </p:sp>
      <p:sp>
        <p:nvSpPr>
          <p:cNvPr id="9" name="Freeform 9"/>
          <p:cNvSpPr/>
          <p:nvPr/>
        </p:nvSpPr>
        <p:spPr>
          <a:xfrm>
            <a:off x="-350005" y="0"/>
            <a:ext cx="4112240" cy="10287000"/>
          </a:xfrm>
          <a:custGeom>
            <a:avLst/>
            <a:gdLst/>
            <a:ahLst/>
            <a:cxnLst/>
            <a:rect l="l" t="t" r="r" b="b"/>
            <a:pathLst>
              <a:path w="4112240" h="10287000">
                <a:moveTo>
                  <a:pt x="0" y="0"/>
                </a:moveTo>
                <a:lnTo>
                  <a:pt x="4112240" y="0"/>
                </a:lnTo>
                <a:lnTo>
                  <a:pt x="411224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081" r="-42584"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4987378" y="6563142"/>
            <a:ext cx="5316461" cy="3198872"/>
            <a:chOff x="0" y="0"/>
            <a:chExt cx="7088615" cy="4265162"/>
          </a:xfrm>
        </p:grpSpPr>
        <p:sp>
          <p:nvSpPr>
            <p:cNvPr id="11" name="AutoShape 11"/>
            <p:cNvSpPr/>
            <p:nvPr/>
          </p:nvSpPr>
          <p:spPr>
            <a:xfrm>
              <a:off x="0" y="0"/>
              <a:ext cx="1146539" cy="144381"/>
            </a:xfrm>
            <a:prstGeom prst="rect">
              <a:avLst/>
            </a:prstGeom>
            <a:solidFill>
              <a:srgbClr val="0C45A6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545243"/>
              <a:ext cx="7088615" cy="37199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47"/>
                </a:lnSpc>
              </a:pPr>
              <a:r>
                <a:rPr lang="en-US" sz="1898" b="1">
                  <a:solidFill>
                    <a:srgbClr val="16214B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Индивидуальный</a:t>
              </a:r>
              <a:r>
                <a:rPr lang="en-US" sz="1898">
                  <a:solidFill>
                    <a:srgbClr val="16214B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898" b="1">
                  <a:solidFill>
                    <a:srgbClr val="16214B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подход</a:t>
              </a:r>
              <a:r>
                <a:rPr lang="en-US" sz="1898">
                  <a:solidFill>
                    <a:srgbClr val="16214B"/>
                  </a:solidFill>
                  <a:latin typeface="Montserrat"/>
                  <a:ea typeface="Montserrat"/>
                  <a:cs typeface="Montserrat"/>
                  <a:sym typeface="Montserrat"/>
                </a:rPr>
                <a:t>: Лидеры стремятся раскрыть потенциал каждого студента. Они понимают, что каждому требуется индивидуальная поддержка и наставничество. Лидерские качества проявляются в способности вдохновлять и помогать людям расти не только профессионально, но и личностно.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1969678" y="6386929"/>
            <a:ext cx="5499072" cy="3551297"/>
            <a:chOff x="0" y="0"/>
            <a:chExt cx="7332097" cy="4735062"/>
          </a:xfrm>
        </p:grpSpPr>
        <p:sp>
          <p:nvSpPr>
            <p:cNvPr id="14" name="AutoShape 14"/>
            <p:cNvSpPr/>
            <p:nvPr/>
          </p:nvSpPr>
          <p:spPr>
            <a:xfrm>
              <a:off x="0" y="0"/>
              <a:ext cx="1185921" cy="144381"/>
            </a:xfrm>
            <a:prstGeom prst="rect">
              <a:avLst/>
            </a:prstGeom>
            <a:solidFill>
              <a:srgbClr val="0C45A6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545243"/>
              <a:ext cx="7332097" cy="41898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47"/>
                </a:lnSpc>
              </a:pPr>
              <a:r>
                <a:rPr lang="en-US" sz="1898" b="1">
                  <a:solidFill>
                    <a:srgbClr val="16214B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Инновации в обучении</a:t>
              </a:r>
              <a:r>
                <a:rPr lang="en-US" sz="1898">
                  <a:solidFill>
                    <a:srgbClr val="16214B"/>
                  </a:solidFill>
                  <a:latin typeface="Montserrat"/>
                  <a:ea typeface="Montserrat"/>
                  <a:cs typeface="Montserrat"/>
                  <a:sym typeface="Montserrat"/>
                </a:rPr>
                <a:t>: Лидеры в подготовке специалистов внедряют современные методы обучения, включая цифровые технологии, активные методы обучения и развитие критического мышления. Они всегда стремятся к улучшению учебных процессов, находят новые инструменты для более эффективного усвоения знаний.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F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987378" y="2303527"/>
            <a:ext cx="5696901" cy="3903722"/>
            <a:chOff x="0" y="0"/>
            <a:chExt cx="7595868" cy="5204962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1228585" cy="144381"/>
            </a:xfrm>
            <a:prstGeom prst="rect">
              <a:avLst/>
            </a:prstGeom>
            <a:solidFill>
              <a:srgbClr val="0C45A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545243"/>
              <a:ext cx="7595868" cy="46597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47"/>
                </a:lnSpc>
              </a:pPr>
              <a:r>
                <a:rPr lang="en-US" sz="1898" b="1">
                  <a:solidFill>
                    <a:srgbClr val="16214B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Формирование культуры постоянного обучения: </a:t>
              </a:r>
              <a:r>
                <a:rPr lang="en-US" sz="1898">
                  <a:solidFill>
                    <a:srgbClr val="16214B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Лидер в подготовке специалистов понимает, что процесс обучения никогда не останавливается. Он создает условия для того, чтобы специалисты продолжали совершенствоваться на протяжении всей своей карьеры, обучая их методам самообучения и поддерживая идею непрерывного образования.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1878373" y="2483208"/>
            <a:ext cx="5012109" cy="3551297"/>
            <a:chOff x="0" y="0"/>
            <a:chExt cx="6682812" cy="4735062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1080903" cy="144381"/>
            </a:xfrm>
            <a:prstGeom prst="rect">
              <a:avLst/>
            </a:prstGeom>
            <a:solidFill>
              <a:srgbClr val="0C45A6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545243"/>
              <a:ext cx="6682812" cy="41898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47"/>
                </a:lnSpc>
              </a:pPr>
              <a:r>
                <a:rPr lang="en-US" sz="1898" b="1">
                  <a:solidFill>
                    <a:srgbClr val="16214B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Менторство и наставничество: </a:t>
              </a:r>
              <a:r>
                <a:rPr lang="en-US" sz="1898">
                  <a:solidFill>
                    <a:srgbClr val="16214B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Наставники и лидеры играют важную роль в карьерном росте молодых специалистов. Они передают не только технические знания, но и ценные советы по развитию профессиональных качеств, помогая ученикам справляться с трудностями и достигать успеха.</a:t>
              </a:r>
            </a:p>
          </p:txBody>
        </p:sp>
      </p:grpSp>
      <p:sp>
        <p:nvSpPr>
          <p:cNvPr id="8" name="Freeform 8"/>
          <p:cNvSpPr/>
          <p:nvPr/>
        </p:nvSpPr>
        <p:spPr>
          <a:xfrm>
            <a:off x="0" y="0"/>
            <a:ext cx="4661598" cy="10287000"/>
          </a:xfrm>
          <a:custGeom>
            <a:avLst/>
            <a:gdLst/>
            <a:ahLst/>
            <a:cxnLst/>
            <a:rect l="l" t="t" r="r" b="b"/>
            <a:pathLst>
              <a:path w="4661598" h="10287000">
                <a:moveTo>
                  <a:pt x="0" y="0"/>
                </a:moveTo>
                <a:lnTo>
                  <a:pt x="4661598" y="0"/>
                </a:lnTo>
                <a:lnTo>
                  <a:pt x="466159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9282" r="-91980"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4987378" y="6563142"/>
            <a:ext cx="5955601" cy="3551297"/>
            <a:chOff x="0" y="0"/>
            <a:chExt cx="7940801" cy="4735062"/>
          </a:xfrm>
        </p:grpSpPr>
        <p:sp>
          <p:nvSpPr>
            <p:cNvPr id="10" name="AutoShape 10"/>
            <p:cNvSpPr/>
            <p:nvPr/>
          </p:nvSpPr>
          <p:spPr>
            <a:xfrm>
              <a:off x="0" y="0"/>
              <a:ext cx="1284375" cy="144381"/>
            </a:xfrm>
            <a:prstGeom prst="rect">
              <a:avLst/>
            </a:prstGeom>
            <a:solidFill>
              <a:srgbClr val="0C45A6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545243"/>
              <a:ext cx="7940801" cy="41898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47"/>
                </a:lnSpc>
              </a:pPr>
              <a:r>
                <a:rPr lang="en-US" sz="1898" b="1">
                  <a:solidFill>
                    <a:srgbClr val="16214B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Этическое лидерство: </a:t>
              </a:r>
              <a:r>
                <a:rPr lang="en-US" sz="1898">
                  <a:solidFill>
                    <a:srgbClr val="16214B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Лидер в подготовке специалистов также несет ответственность за воспитание моральных и этических принципов у студентов. Важно, чтобы будущие профессионалы не только владели знаниями, но и понимали свою социальную ответственность, действовали в интересах общества и поддерживали высокий уровень профессиональной этики.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1878373" y="6563142"/>
            <a:ext cx="5499072" cy="3198872"/>
            <a:chOff x="0" y="0"/>
            <a:chExt cx="7332097" cy="4265162"/>
          </a:xfrm>
        </p:grpSpPr>
        <p:sp>
          <p:nvSpPr>
            <p:cNvPr id="13" name="AutoShape 13"/>
            <p:cNvSpPr/>
            <p:nvPr/>
          </p:nvSpPr>
          <p:spPr>
            <a:xfrm>
              <a:off x="0" y="0"/>
              <a:ext cx="1185921" cy="144381"/>
            </a:xfrm>
            <a:prstGeom prst="rect">
              <a:avLst/>
            </a:prstGeom>
            <a:solidFill>
              <a:srgbClr val="0C45A6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545243"/>
              <a:ext cx="7332097" cy="37199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47"/>
                </a:lnSpc>
              </a:pPr>
              <a:r>
                <a:rPr lang="en-US" sz="1898" b="1">
                  <a:solidFill>
                    <a:srgbClr val="16214B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Глобальная перспектива: </a:t>
              </a:r>
              <a:r>
                <a:rPr lang="en-US" sz="1898">
                  <a:solidFill>
                    <a:srgbClr val="16214B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В условиях глобализации лидер в подготовке специалистов должен понимать международные тенденции и стандарты. Он обучает студентов мыслить глобально, готовя их к работе в различных международных контекстах и адаптации к быстроменяющимся условиям.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5296365" y="325948"/>
            <a:ext cx="11293227" cy="1943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40"/>
              </a:lnSpc>
            </a:pPr>
            <a:r>
              <a:rPr lang="en-US" sz="4283" b="1">
                <a:solidFill>
                  <a:srgbClr val="0C45A6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ОСНОВНЫЕ ЧЕРТЫ СТРЕМЛЕНИЯ К ЛИДЕРСТВУ В ПОДГОТОВКЕ СПЕЦИАЛИСТОВ: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169213" y="3789185"/>
            <a:ext cx="16451756" cy="6330422"/>
          </a:xfrm>
          <a:prstGeom prst="rect">
            <a:avLst/>
          </a:prstGeom>
          <a:solidFill>
            <a:srgbClr val="0C45A6"/>
          </a:solidFill>
        </p:spPr>
      </p:sp>
      <p:grpSp>
        <p:nvGrpSpPr>
          <p:cNvPr id="3" name="Group 3"/>
          <p:cNvGrpSpPr/>
          <p:nvPr/>
        </p:nvGrpSpPr>
        <p:grpSpPr>
          <a:xfrm>
            <a:off x="267820" y="429053"/>
            <a:ext cx="6318880" cy="916090"/>
            <a:chOff x="0" y="0"/>
            <a:chExt cx="8425173" cy="1221453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1044803" cy="144381"/>
            </a:xfrm>
            <a:prstGeom prst="rect">
              <a:avLst/>
            </a:prstGeom>
            <a:solidFill>
              <a:srgbClr val="0C45A6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701776"/>
              <a:ext cx="8425173" cy="5196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4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457744" y="4145642"/>
            <a:ext cx="15874693" cy="5617508"/>
          </a:xfrm>
          <a:custGeom>
            <a:avLst/>
            <a:gdLst/>
            <a:ahLst/>
            <a:cxnLst/>
            <a:rect l="l" t="t" r="r" b="b"/>
            <a:pathLst>
              <a:path w="15874693" h="5617508">
                <a:moveTo>
                  <a:pt x="0" y="0"/>
                </a:moveTo>
                <a:lnTo>
                  <a:pt x="15874693" y="0"/>
                </a:lnTo>
                <a:lnTo>
                  <a:pt x="15874693" y="5617507"/>
                </a:lnTo>
                <a:lnTo>
                  <a:pt x="0" y="56175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5736" b="-15736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688635" y="877573"/>
            <a:ext cx="16570665" cy="2631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9"/>
              </a:lnSpc>
            </a:pPr>
            <a:r>
              <a:rPr lang="en-US" sz="2876" b="1">
                <a:solidFill>
                  <a:srgbClr val="0C45A6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Стремление к лидерству в подготовке специалистов, например, врача, связано с несколькими ключевыми аспектами, которые обеспечивают не только профессиональный, но и личностный рост. Для врача это особенно важно, поскольку медицинская профессия требует не только знаний и навыков, но и лидерских качеств, таких как способность принимать ответственные решения, работать в команде и эффективно общаться с пациентами и коллегами.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45137" y="0"/>
            <a:ext cx="8095945" cy="10287000"/>
          </a:xfrm>
          <a:prstGeom prst="rect">
            <a:avLst/>
          </a:prstGeom>
          <a:solidFill>
            <a:srgbClr val="FDCF60"/>
          </a:solidFill>
        </p:spPr>
      </p:sp>
      <p:grpSp>
        <p:nvGrpSpPr>
          <p:cNvPr id="3" name="Group 3"/>
          <p:cNvGrpSpPr/>
          <p:nvPr/>
        </p:nvGrpSpPr>
        <p:grpSpPr>
          <a:xfrm>
            <a:off x="8447843" y="581079"/>
            <a:ext cx="9054938" cy="2328944"/>
            <a:chOff x="0" y="0"/>
            <a:chExt cx="12073251" cy="3105259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1146965" cy="144381"/>
            </a:xfrm>
            <a:prstGeom prst="rect">
              <a:avLst/>
            </a:prstGeom>
            <a:solidFill>
              <a:srgbClr val="0C45A6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554768"/>
              <a:ext cx="12073251" cy="25504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96"/>
                </a:lnSpc>
              </a:pPr>
              <a:r>
                <a:rPr lang="en-US" sz="1730" b="1">
                  <a:solidFill>
                    <a:srgbClr val="16214B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П</a:t>
              </a:r>
              <a:r>
                <a:rPr lang="en-US" sz="1730" b="1">
                  <a:solidFill>
                    <a:srgbClr val="0C45A6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рофессиональная компетентность и стремление к непрерывному обучению:</a:t>
              </a:r>
            </a:p>
            <a:p>
              <a:pPr algn="l">
                <a:lnSpc>
                  <a:spcPts val="2596"/>
                </a:lnSpc>
              </a:pPr>
              <a:r>
                <a:rPr lang="en-US" sz="1730">
                  <a:solidFill>
                    <a:srgbClr val="16214B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Лидерство требует глубоких знаний в области медицины, и успешный врач-лидер всегда будет стремиться к совершенствованию своих профессиональных навыков. Это включает как медицинскую практику, так и участие в научных исследованиях, семинарах и конференциях.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218850" y="1634210"/>
            <a:ext cx="5415166" cy="7018581"/>
            <a:chOff x="0" y="0"/>
            <a:chExt cx="7220221" cy="9358107"/>
          </a:xfrm>
        </p:grpSpPr>
        <p:sp>
          <p:nvSpPr>
            <p:cNvPr id="7" name="TextBox 7"/>
            <p:cNvSpPr txBox="1"/>
            <p:nvPr/>
          </p:nvSpPr>
          <p:spPr>
            <a:xfrm>
              <a:off x="0" y="4950954"/>
              <a:ext cx="7220221" cy="44354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280"/>
                </a:lnSpc>
              </a:pPr>
              <a:r>
                <a:rPr lang="en-US" sz="4400" b="1">
                  <a:solidFill>
                    <a:srgbClr val="0C45A6"/>
                  </a:solidFill>
                  <a:latin typeface="Montserrat Semi-Bold"/>
                  <a:ea typeface="Montserrat Semi-Bold"/>
                  <a:cs typeface="Montserrat Semi-Bold"/>
                  <a:sym typeface="Montserrat Semi-Bold"/>
                </a:rPr>
                <a:t>ОСНОВНЫЕ АСПЕКТЫ ЛИДЕРСТВА В ПОДГОТОВКЕ ВРАЧА:</a:t>
              </a:r>
            </a:p>
          </p:txBody>
        </p:sp>
        <p:sp>
          <p:nvSpPr>
            <p:cNvPr id="8" name="Freeform 8"/>
            <p:cNvSpPr/>
            <p:nvPr/>
          </p:nvSpPr>
          <p:spPr>
            <a:xfrm>
              <a:off x="2005456" y="0"/>
              <a:ext cx="3209309" cy="3890071"/>
            </a:xfrm>
            <a:custGeom>
              <a:avLst/>
              <a:gdLst/>
              <a:ahLst/>
              <a:cxnLst/>
              <a:rect l="l" t="t" r="r" b="b"/>
              <a:pathLst>
                <a:path w="3209309" h="3890071">
                  <a:moveTo>
                    <a:pt x="0" y="0"/>
                  </a:moveTo>
                  <a:lnTo>
                    <a:pt x="3209309" y="0"/>
                  </a:lnTo>
                  <a:lnTo>
                    <a:pt x="3209309" y="3890071"/>
                  </a:lnTo>
                  <a:lnTo>
                    <a:pt x="0" y="38900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8356538" y="3168894"/>
            <a:ext cx="9085374" cy="2005094"/>
            <a:chOff x="0" y="0"/>
            <a:chExt cx="12113832" cy="2673459"/>
          </a:xfrm>
        </p:grpSpPr>
        <p:sp>
          <p:nvSpPr>
            <p:cNvPr id="10" name="AutoShape 10"/>
            <p:cNvSpPr/>
            <p:nvPr/>
          </p:nvSpPr>
          <p:spPr>
            <a:xfrm>
              <a:off x="0" y="0"/>
              <a:ext cx="1150820" cy="144381"/>
            </a:xfrm>
            <a:prstGeom prst="rect">
              <a:avLst/>
            </a:prstGeom>
            <a:solidFill>
              <a:srgbClr val="0C45A6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554768"/>
              <a:ext cx="12113832" cy="21186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96"/>
                </a:lnSpc>
              </a:pPr>
              <a:r>
                <a:rPr lang="en-US" sz="1730" b="1">
                  <a:solidFill>
                    <a:srgbClr val="0C45A6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Эффективная коммуникация</a:t>
              </a:r>
              <a:r>
                <a:rPr lang="en-US" sz="1730">
                  <a:solidFill>
                    <a:srgbClr val="16214B"/>
                  </a:solidFill>
                  <a:latin typeface="Montserrat"/>
                  <a:ea typeface="Montserrat"/>
                  <a:cs typeface="Montserrat"/>
                  <a:sym typeface="Montserrat"/>
                </a:rPr>
                <a:t>: Важной составляющей лидерства является умение ясно и убедительно доносить информацию. Врачу необходимо эффективно общаться с пациентами, объясняя диагнозы и план лечения, а также с коллегами, принимая участие в обсуждении сложных клинических случаев.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8447843" y="5719310"/>
            <a:ext cx="8994068" cy="1681244"/>
            <a:chOff x="0" y="0"/>
            <a:chExt cx="11992091" cy="2241659"/>
          </a:xfrm>
        </p:grpSpPr>
        <p:sp>
          <p:nvSpPr>
            <p:cNvPr id="13" name="AutoShape 13"/>
            <p:cNvSpPr/>
            <p:nvPr/>
          </p:nvSpPr>
          <p:spPr>
            <a:xfrm>
              <a:off x="0" y="0"/>
              <a:ext cx="1139255" cy="144381"/>
            </a:xfrm>
            <a:prstGeom prst="rect">
              <a:avLst/>
            </a:prstGeom>
            <a:solidFill>
              <a:srgbClr val="0C45A6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554768"/>
              <a:ext cx="11992091" cy="16868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96"/>
                </a:lnSpc>
              </a:pPr>
              <a:r>
                <a:rPr lang="en-US" sz="1730" b="1">
                  <a:solidFill>
                    <a:srgbClr val="0C45A6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Пример для коллег</a:t>
              </a:r>
              <a:r>
                <a:rPr lang="en-US" sz="1730">
                  <a:solidFill>
                    <a:srgbClr val="16214B"/>
                  </a:solidFill>
                  <a:latin typeface="Montserrat"/>
                  <a:ea typeface="Montserrat"/>
                  <a:cs typeface="Montserrat"/>
                  <a:sym typeface="Montserrat"/>
                </a:rPr>
                <a:t>: Врач-лидер является примером для других врачей и медицинского персонала. Он демонстрирует высокий уровень профессионализма, этики и эмпатии, вдохновляя команду на достижение высоких стандартов в оказании медицинской помощи.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8447843" y="7955423"/>
            <a:ext cx="9085374" cy="1681244"/>
            <a:chOff x="0" y="0"/>
            <a:chExt cx="12113832" cy="2241659"/>
          </a:xfrm>
        </p:grpSpPr>
        <p:sp>
          <p:nvSpPr>
            <p:cNvPr id="16" name="AutoShape 16"/>
            <p:cNvSpPr/>
            <p:nvPr/>
          </p:nvSpPr>
          <p:spPr>
            <a:xfrm>
              <a:off x="0" y="0"/>
              <a:ext cx="1150820" cy="144381"/>
            </a:xfrm>
            <a:prstGeom prst="rect">
              <a:avLst/>
            </a:prstGeom>
            <a:solidFill>
              <a:srgbClr val="0C45A6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554768"/>
              <a:ext cx="12113832" cy="16868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96"/>
                </a:lnSpc>
              </a:pPr>
              <a:r>
                <a:rPr lang="en-US" sz="1730" b="1">
                  <a:solidFill>
                    <a:srgbClr val="0C45A6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Навыки принятия решений в условиях неопределенности:</a:t>
              </a:r>
              <a:r>
                <a:rPr lang="en-US" sz="1730">
                  <a:solidFill>
                    <a:srgbClr val="16214B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Лидеры в медицине часто сталкиваются с ситуациями, где необходимо принимать решения быстро и точно. Способность адекватно оценивать риски и выбирать наилучший путь лечения пациента — важный аспект лидерства.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45137" y="0"/>
            <a:ext cx="8095945" cy="10287000"/>
          </a:xfrm>
          <a:prstGeom prst="rect">
            <a:avLst/>
          </a:prstGeom>
          <a:solidFill>
            <a:srgbClr val="FDCF60"/>
          </a:solidFill>
        </p:spPr>
      </p:sp>
      <p:grpSp>
        <p:nvGrpSpPr>
          <p:cNvPr id="3" name="Group 3"/>
          <p:cNvGrpSpPr/>
          <p:nvPr/>
        </p:nvGrpSpPr>
        <p:grpSpPr>
          <a:xfrm>
            <a:off x="8143491" y="1159349"/>
            <a:ext cx="9115809" cy="1898414"/>
            <a:chOff x="0" y="0"/>
            <a:chExt cx="12154412" cy="2531219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1154675" cy="144381"/>
            </a:xfrm>
            <a:prstGeom prst="rect">
              <a:avLst/>
            </a:prstGeom>
            <a:solidFill>
              <a:srgbClr val="0C45A6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545243"/>
              <a:ext cx="12154412" cy="19859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46"/>
                </a:lnSpc>
              </a:pPr>
              <a:r>
                <a:rPr lang="en-US" sz="2030" b="1">
                  <a:solidFill>
                    <a:srgbClr val="0C45A6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Менторство и наставничество. </a:t>
              </a:r>
              <a:r>
                <a:rPr lang="en-US" sz="2030">
                  <a:solidFill>
                    <a:srgbClr val="16214B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Важно, чтобы опытные врачи помогали молодым специалистам развиваться, передавая знания и опыт. Лидерские качества проявляются в поддержке профессионального роста коллег, обучении и наставничестве.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218850" y="1634210"/>
            <a:ext cx="5415166" cy="7018581"/>
            <a:chOff x="0" y="0"/>
            <a:chExt cx="7220221" cy="9358107"/>
          </a:xfrm>
        </p:grpSpPr>
        <p:sp>
          <p:nvSpPr>
            <p:cNvPr id="7" name="TextBox 7"/>
            <p:cNvSpPr txBox="1"/>
            <p:nvPr/>
          </p:nvSpPr>
          <p:spPr>
            <a:xfrm>
              <a:off x="0" y="4950954"/>
              <a:ext cx="7220221" cy="44354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280"/>
                </a:lnSpc>
              </a:pPr>
              <a:r>
                <a:rPr lang="en-US" sz="4400" b="1">
                  <a:solidFill>
                    <a:srgbClr val="0C45A6"/>
                  </a:solidFill>
                  <a:latin typeface="Montserrat Semi-Bold"/>
                  <a:ea typeface="Montserrat Semi-Bold"/>
                  <a:cs typeface="Montserrat Semi-Bold"/>
                  <a:sym typeface="Montserrat Semi-Bold"/>
                </a:rPr>
                <a:t>ОСНОВНЫЕ АСПЕКТЫ ЛИДЕРСТВА В ПОДГОТОВКЕ ВРАЧА:</a:t>
              </a:r>
            </a:p>
          </p:txBody>
        </p:sp>
        <p:sp>
          <p:nvSpPr>
            <p:cNvPr id="8" name="Freeform 8"/>
            <p:cNvSpPr/>
            <p:nvPr/>
          </p:nvSpPr>
          <p:spPr>
            <a:xfrm>
              <a:off x="2005456" y="0"/>
              <a:ext cx="3209309" cy="3890071"/>
            </a:xfrm>
            <a:custGeom>
              <a:avLst/>
              <a:gdLst/>
              <a:ahLst/>
              <a:cxnLst/>
              <a:rect l="l" t="t" r="r" b="b"/>
              <a:pathLst>
                <a:path w="3209309" h="3890071">
                  <a:moveTo>
                    <a:pt x="0" y="0"/>
                  </a:moveTo>
                  <a:lnTo>
                    <a:pt x="3209309" y="0"/>
                  </a:lnTo>
                  <a:lnTo>
                    <a:pt x="3209309" y="3890071"/>
                  </a:lnTo>
                  <a:lnTo>
                    <a:pt x="0" y="38900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8143491" y="3912487"/>
            <a:ext cx="9085374" cy="2279414"/>
            <a:chOff x="0" y="0"/>
            <a:chExt cx="12113832" cy="3039219"/>
          </a:xfrm>
        </p:grpSpPr>
        <p:sp>
          <p:nvSpPr>
            <p:cNvPr id="10" name="AutoShape 10"/>
            <p:cNvSpPr/>
            <p:nvPr/>
          </p:nvSpPr>
          <p:spPr>
            <a:xfrm>
              <a:off x="0" y="0"/>
              <a:ext cx="1150820" cy="144381"/>
            </a:xfrm>
            <a:prstGeom prst="rect">
              <a:avLst/>
            </a:prstGeom>
            <a:solidFill>
              <a:srgbClr val="0C45A6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545243"/>
              <a:ext cx="12113832" cy="24939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46"/>
                </a:lnSpc>
              </a:pPr>
              <a:r>
                <a:rPr lang="en-US" sz="2030" b="1">
                  <a:solidFill>
                    <a:srgbClr val="0C45A6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Управление командой</a:t>
              </a:r>
              <a:r>
                <a:rPr lang="en-US" sz="2030">
                  <a:solidFill>
                    <a:srgbClr val="16214B"/>
                  </a:solidFill>
                  <a:latin typeface="Montserrat"/>
                  <a:ea typeface="Montserrat"/>
                  <a:cs typeface="Montserrat"/>
                  <a:sym typeface="Montserrat"/>
                </a:rPr>
                <a:t>: Врачи-лидеры часто возглавляют медицинские команды, распределяя обязанности и организуя рабочие процессы таким образом, чтобы максимально эффективно использовать ресурсы и время для оказания качественной медицинской помощи.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8189144" y="6915445"/>
            <a:ext cx="8994068" cy="1517414"/>
            <a:chOff x="0" y="0"/>
            <a:chExt cx="11992091" cy="2023219"/>
          </a:xfrm>
        </p:grpSpPr>
        <p:sp>
          <p:nvSpPr>
            <p:cNvPr id="13" name="AutoShape 13"/>
            <p:cNvSpPr/>
            <p:nvPr/>
          </p:nvSpPr>
          <p:spPr>
            <a:xfrm>
              <a:off x="0" y="0"/>
              <a:ext cx="1139255" cy="144381"/>
            </a:xfrm>
            <a:prstGeom prst="rect">
              <a:avLst/>
            </a:prstGeom>
            <a:solidFill>
              <a:srgbClr val="0C45A6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545243"/>
              <a:ext cx="11992091" cy="14779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46"/>
                </a:lnSpc>
              </a:pPr>
              <a:r>
                <a:rPr lang="en-US" sz="2030" b="1">
                  <a:solidFill>
                    <a:srgbClr val="0C45A6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Инновации и развитие:</a:t>
              </a:r>
              <a:r>
                <a:rPr lang="en-US" sz="2030">
                  <a:solidFill>
                    <a:srgbClr val="16214B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Лидеры стремятся к внедрению новых технологий и методов лечения в медицинскую практику, следя за последними достижениями в области медицины и науки.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855271" y="5511496"/>
            <a:ext cx="12897486" cy="3181344"/>
            <a:chOff x="0" y="0"/>
            <a:chExt cx="17196648" cy="4241792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1744719" cy="144381"/>
            </a:xfrm>
            <a:prstGeom prst="rect">
              <a:avLst/>
            </a:prstGeom>
            <a:solidFill>
              <a:srgbClr val="0C45A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1502553"/>
              <a:ext cx="17196648" cy="27392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148"/>
                </a:lnSpc>
              </a:pPr>
              <a:r>
                <a:rPr lang="en-US" sz="2765">
                  <a:solidFill>
                    <a:srgbClr val="16214B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В целом, лидерство в подготовке врача основывается на профессиональном совершенстве, личной ответственности и стремлении улучшить как собственные навыки, так и качество медицинской помощи для пациентов.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0"/>
            <a:ext cx="18288000" cy="5143500"/>
          </a:xfrm>
          <a:custGeom>
            <a:avLst/>
            <a:gdLst/>
            <a:ahLst/>
            <a:cxnLst/>
            <a:rect l="l" t="t" r="r" b="b"/>
            <a:pathLst>
              <a:path w="18288000" h="5143500">
                <a:moveTo>
                  <a:pt x="0" y="0"/>
                </a:moveTo>
                <a:lnTo>
                  <a:pt x="18288000" y="0"/>
                </a:lnTo>
                <a:lnTo>
                  <a:pt x="182880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0000" b="-50000"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45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6215" y="-380440"/>
            <a:ext cx="9028357" cy="5054003"/>
            <a:chOff x="0" y="0"/>
            <a:chExt cx="12037809" cy="6738670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1162355" cy="144381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2000693"/>
              <a:ext cx="12037809" cy="47379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099"/>
                </a:lnSpc>
              </a:pPr>
              <a:r>
                <a:rPr lang="en-US" sz="2732" b="1">
                  <a:solidFill>
                    <a:srgbClr val="FDCF60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Иса Ахунбаев</a:t>
              </a:r>
              <a:r>
                <a:rPr lang="en-US" sz="2732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— его работа в области хирургии и медицинского образования является примером лидерства в подготовке врачей в Кыргызстане. Он не только обучал студентов, но и внедрял новейшие хирургические методики, создавал новые стандарты в медицине и стал основателем ведущего медицинского вуза.</a:t>
              </a:r>
            </a:p>
          </p:txBody>
        </p:sp>
      </p:grpSp>
      <p:sp>
        <p:nvSpPr>
          <p:cNvPr id="5" name="AutoShape 5"/>
          <p:cNvSpPr/>
          <p:nvPr/>
        </p:nvSpPr>
        <p:spPr>
          <a:xfrm>
            <a:off x="10536261" y="0"/>
            <a:ext cx="7751739" cy="102870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6" name="Freeform 6"/>
          <p:cNvSpPr/>
          <p:nvPr/>
        </p:nvSpPr>
        <p:spPr>
          <a:xfrm flipH="1">
            <a:off x="10536261" y="0"/>
            <a:ext cx="7751739" cy="10287000"/>
          </a:xfrm>
          <a:custGeom>
            <a:avLst/>
            <a:gdLst/>
            <a:ahLst/>
            <a:cxnLst/>
            <a:rect l="l" t="t" r="r" b="b"/>
            <a:pathLst>
              <a:path w="7751739" h="10287000">
                <a:moveTo>
                  <a:pt x="7751739" y="0"/>
                </a:moveTo>
                <a:lnTo>
                  <a:pt x="0" y="0"/>
                </a:lnTo>
                <a:lnTo>
                  <a:pt x="0" y="10287000"/>
                </a:lnTo>
                <a:lnTo>
                  <a:pt x="7751739" y="10287000"/>
                </a:lnTo>
                <a:lnTo>
                  <a:pt x="7751739" y="0"/>
                </a:lnTo>
                <a:close/>
              </a:path>
            </a:pathLst>
          </a:custGeom>
          <a:blipFill>
            <a:blip r:embed="rId2"/>
            <a:stretch>
              <a:fillRect l="-13272" r="-19432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94475" y="5677012"/>
            <a:ext cx="9553092" cy="3407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10"/>
              </a:lnSpc>
            </a:pPr>
            <a:r>
              <a:rPr lang="en-US" sz="2200" b="1">
                <a:solidFill>
                  <a:srgbClr val="FDCF6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СТРЕМЛЕНИЕ К ЛИДЕРСТВУ В ПОДГОТОВКЕ СПЕЦИАЛИСТОВ ОЗНАЧАЕТ ФОРМИРОВАНИЕ НОВОГО ПОКОЛЕНИЯ ПРОФЕССИОНАЛОВ, СПОСОБНЫХ НЕ ТОЛЬКО РЕШАТЬ ТЕКУЩИЕ ЗАДАЧИ, НО И СТАТЬ ЛИДЕРАМИ В СВОИХ ОБЛАСТЯХ. ЛИДЕРЫ В ПОДГОТОВКЕ СПЕЦИАЛИСТОВ — ЭТО ТЕ, КТО НЕ ПРОСТО ПЕРЕДАЮТ ЗНАНИЯ, А ВДОХНОВЛЯЮТ, РАЗВИВАЮТ ИННОВАЦИИ И СОЗДАЮТ УСЛОВИЯ ДЛЯ ДОЛГОСРОЧНОГО РОСТА И РАЗВИТИЯ.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89533" y="231037"/>
            <a:ext cx="10262443" cy="4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  <a:spcBef>
                <a:spcPct val="0"/>
              </a:spcBef>
            </a:pPr>
            <a:r>
              <a:rPr lang="en-US" sz="2700" b="1">
                <a:solidFill>
                  <a:srgbClr val="FDCF60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ПРИМЕРЫ ЛИДЕРОВ В ПОДГОТОВКЕ СПЕЦИАЛИСТОВ: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3947</TotalTime>
  <Words>1532</Words>
  <Application>Microsoft Office PowerPoint</Application>
  <PresentationFormat>Произвольный</PresentationFormat>
  <Paragraphs>49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Montserrat Bold</vt:lpstr>
      <vt:lpstr>Montserrat</vt:lpstr>
      <vt:lpstr>Montserrat Semi-Bold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Желтый и Фиолетовый Корпоративная Командная Работа Основная Мысль Презентация</dc:title>
  <dc:creator>kgma1</dc:creator>
  <cp:lastModifiedBy>kgma1</cp:lastModifiedBy>
  <cp:revision>3</cp:revision>
  <dcterms:created xsi:type="dcterms:W3CDTF">2006-08-16T00:00:00Z</dcterms:created>
  <dcterms:modified xsi:type="dcterms:W3CDTF">2024-11-01T05:22:55Z</dcterms:modified>
  <dc:identifier>DAGUjyvzaG8</dc:identifier>
</cp:coreProperties>
</file>