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Play"/>
      <p:regular r:id="rId14"/>
      <p:bold r:id="rId15"/>
    </p:embeddedFont>
    <p:embeddedFont>
      <p:font typeface="Quattrocento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ViDjJSbiQcg/mWSv3rVdXamVQ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7" Type="http://schemas.openxmlformats.org/officeDocument/2006/relationships/font" Target="fonts/QuattrocentoSans-bold.fntdata"/><Relationship Id="rId16" Type="http://schemas.openxmlformats.org/officeDocument/2006/relationships/font" Target="fonts/Quattrocento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boldItalic.fntdata"/><Relationship Id="rId6" Type="http://schemas.openxmlformats.org/officeDocument/2006/relationships/slide" Target="slides/slide1.xml"/><Relationship Id="rId18" Type="http://schemas.openxmlformats.org/officeDocument/2006/relationships/font" Target="fonts/Quattrocen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86672731645599E-2"/>
          <c:y val="0.10320711717475903"/>
          <c:w val="0.90411632691693133"/>
          <c:h val="0.767486726901653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536660556080551E-2"/>
                  <c:y val="-0.12282096547433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30-4C69-A349-DF216647687C}"/>
                </c:ext>
              </c:extLst>
            </c:dLbl>
            <c:dLbl>
              <c:idx val="1"/>
              <c:layout>
                <c:manualLayout>
                  <c:x val="-4.3788586326689714E-2"/>
                  <c:y val="-0.16524497100933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D-4AE4-B954-3F45920F4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Capital</c:v>
                </c:pt>
                <c:pt idx="1">
                  <c:v>Employment</c:v>
                </c:pt>
                <c:pt idx="2">
                  <c:v>Efficiency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30-4C69-A349-DF2166476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735984"/>
        <c:axId val="438736464"/>
      </c:lineChart>
      <c:catAx>
        <c:axId val="43873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38736464"/>
        <c:crosses val="autoZero"/>
        <c:auto val="1"/>
        <c:lblAlgn val="ctr"/>
        <c:lblOffset val="100"/>
        <c:noMultiLvlLbl val="0"/>
      </c:catAx>
      <c:valAx>
        <c:axId val="43873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3873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85724511708766E-2"/>
          <c:y val="0.12426700380373661"/>
          <c:w val="0.79495100960985454"/>
          <c:h val="0.6822404112672051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0"/>
                  <c:y val="0.11031879525873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86-40FA-B2A1-94CDCDAE2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Capital</c:v>
                </c:pt>
                <c:pt idx="1">
                  <c:v>Employment</c:v>
                </c:pt>
                <c:pt idx="2">
                  <c:v>Efficiency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0.8</c:v>
                </c:pt>
                <c:pt idx="1">
                  <c:v>2.2999999999999998</c:v>
                </c:pt>
                <c:pt idx="2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86-40FA-B2A1-94CDCDAE2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735984"/>
        <c:axId val="438736464"/>
      </c:lineChart>
      <c:catAx>
        <c:axId val="43873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38736464"/>
        <c:crosses val="autoZero"/>
        <c:auto val="1"/>
        <c:lblAlgn val="ctr"/>
        <c:lblOffset val="100"/>
        <c:noMultiLvlLbl val="0"/>
      </c:catAx>
      <c:valAx>
        <c:axId val="43873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3873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86672731645599E-2"/>
          <c:y val="0.10320711717475903"/>
          <c:w val="0.79495100960985454"/>
          <c:h val="0.767486726901653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8046765605117655E-3"/>
                  <c:y val="-0.12214806813361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B1-4E19-A225-B243DC2E6014}"/>
                </c:ext>
              </c:extLst>
            </c:dLbl>
            <c:dLbl>
              <c:idx val="1"/>
              <c:layout>
                <c:manualLayout>
                  <c:x val="-8.5790919904477833E-2"/>
                  <c:y val="-0.13478407518192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1-4E19-A225-B243DC2E6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Capital</c:v>
                </c:pt>
                <c:pt idx="1">
                  <c:v>Employment</c:v>
                </c:pt>
                <c:pt idx="2">
                  <c:v>Efficiency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0.6</c:v>
                </c:pt>
                <c:pt idx="1">
                  <c:v>0.8</c:v>
                </c:pt>
                <c:pt idx="2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57-4179-B3E9-77B36310D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735984"/>
        <c:axId val="438736464"/>
      </c:lineChart>
      <c:catAx>
        <c:axId val="43873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38736464"/>
        <c:crosses val="autoZero"/>
        <c:auto val="1"/>
        <c:lblAlgn val="ctr"/>
        <c:lblOffset val="100"/>
        <c:noMultiLvlLbl val="0"/>
      </c:catAx>
      <c:valAx>
        <c:axId val="43873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3873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86672731645599E-2"/>
          <c:y val="0.10320711717475903"/>
          <c:w val="0.90042703841760219"/>
          <c:h val="0.767486726901653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20242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149302627237617E-2"/>
                  <c:y val="-0.13057207283248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8B-4747-B01E-0B1E425E563A}"/>
                </c:ext>
              </c:extLst>
            </c:dLbl>
            <c:dLbl>
              <c:idx val="1"/>
              <c:layout>
                <c:manualLayout>
                  <c:x val="-8.3901421775184157E-2"/>
                  <c:y val="-0.1474200822302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8B-4747-B01E-0B1E425E56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Capital</c:v>
                </c:pt>
                <c:pt idx="1">
                  <c:v>Employment</c:v>
                </c:pt>
                <c:pt idx="2">
                  <c:v>Efficiency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8B-4747-B01E-0B1E425E5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735984"/>
        <c:axId val="438736464"/>
      </c:lineChart>
      <c:catAx>
        <c:axId val="43873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38736464"/>
        <c:crosses val="autoZero"/>
        <c:auto val="1"/>
        <c:lblAlgn val="ctr"/>
        <c:lblOffset val="100"/>
        <c:noMultiLvlLbl val="0"/>
      </c:catAx>
      <c:valAx>
        <c:axId val="43873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3873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2000" dirty="0"/>
              <a:t>GDP per capita</a:t>
            </a:r>
            <a:r>
              <a:rPr lang="en-US" sz="2000" baseline="0" dirty="0"/>
              <a:t> </a:t>
            </a:r>
            <a:endParaRPr lang="ru-RU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US Dollars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1421.8</c:v>
                </c:pt>
                <c:pt idx="1">
                  <c:v>1230.3</c:v>
                </c:pt>
                <c:pt idx="2">
                  <c:v>1350.7</c:v>
                </c:pt>
                <c:pt idx="3">
                  <c:v>1740.1</c:v>
                </c:pt>
                <c:pt idx="4">
                  <c:v>1969.2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2-4F0C-A551-F06EA928B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49183360"/>
        <c:axId val="449180000"/>
      </c:barChart>
      <c:catAx>
        <c:axId val="44918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49180000"/>
        <c:crosses val="autoZero"/>
        <c:auto val="1"/>
        <c:lblAlgn val="ctr"/>
        <c:lblOffset val="100"/>
        <c:noMultiLvlLbl val="0"/>
      </c:catAx>
      <c:valAx>
        <c:axId val="4491800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4918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dirty="0"/>
              <a:t>GINI</a:t>
            </a:r>
            <a:r>
              <a:rPr lang="en-US" baseline="0" dirty="0"/>
              <a:t> COEFFICIENT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Gini coefficient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0.36399999999999999</c:v>
                </c:pt>
                <c:pt idx="1">
                  <c:v>0.34399999999999997</c:v>
                </c:pt>
                <c:pt idx="2">
                  <c:v>0.372</c:v>
                </c:pt>
                <c:pt idx="3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3-47A4-8D04-26B3B1363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49183360"/>
        <c:axId val="449180000"/>
      </c:barChart>
      <c:catAx>
        <c:axId val="44918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49180000"/>
        <c:crosses val="autoZero"/>
        <c:auto val="1"/>
        <c:lblAlgn val="ctr"/>
        <c:lblOffset val="100"/>
        <c:noMultiLvlLbl val="0"/>
      </c:catAx>
      <c:valAx>
        <c:axId val="4491800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4918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11" Type="http://schemas.openxmlformats.org/officeDocument/2006/relationships/image" Target="../media/image8.png"/><Relationship Id="rId10" Type="http://schemas.openxmlformats.org/officeDocument/2006/relationships/chart" Target="../charts/chart4.xml"/><Relationship Id="rId9" Type="http://schemas.openxmlformats.org/officeDocument/2006/relationships/chart" Target="../charts/chart3.xml"/><Relationship Id="rId5" Type="http://schemas.openxmlformats.org/officeDocument/2006/relationships/image" Target="../media/image4.jpg"/><Relationship Id="rId6" Type="http://schemas.openxmlformats.org/officeDocument/2006/relationships/image" Target="../media/image14.png"/><Relationship Id="rId7" Type="http://schemas.openxmlformats.org/officeDocument/2006/relationships/chart" Target="../charts/chart1.xml"/><Relationship Id="rId8" Type="http://schemas.openxmlformats.org/officeDocument/2006/relationships/chart" Target="../charts/chart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4.png"/><Relationship Id="rId7" Type="http://schemas.openxmlformats.org/officeDocument/2006/relationships/chart" Target="../charts/chart5.xml"/><Relationship Id="rId8" Type="http://schemas.openxmlformats.org/officeDocument/2006/relationships/chart" Target="../charts/chart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11" Type="http://schemas.openxmlformats.org/officeDocument/2006/relationships/image" Target="../media/image8.png"/><Relationship Id="rId10" Type="http://schemas.openxmlformats.org/officeDocument/2006/relationships/image" Target="../media/image9.png"/><Relationship Id="rId9" Type="http://schemas.openxmlformats.org/officeDocument/2006/relationships/image" Target="../media/image11.png"/><Relationship Id="rId5" Type="http://schemas.openxmlformats.org/officeDocument/2006/relationships/image" Target="../media/image4.jp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4.png"/><Relationship Id="rId7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543116" y="895350"/>
            <a:ext cx="10223500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-14190816" y="660400"/>
            <a:ext cx="11664060" cy="6057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 sz="3200"/>
              <a:t>Улуттук өнүгүү форуму 2024: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 sz="3200"/>
              <a:t>Адам капиталы жана туруктуу өнүгүү</a:t>
            </a:r>
            <a:endParaRPr b="1" sz="32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1" sz="12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1" sz="1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ru-RU" sz="3600"/>
              <a:t>Стратегия-2030: Кыргыз Республикасын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ru-RU" sz="3600"/>
              <a:t>өзгөртүүдө адам капиталынын жаңы сапаты</a:t>
            </a:r>
            <a:endParaRPr sz="4800"/>
          </a:p>
          <a:p>
            <a:pPr indent="0" lvl="0" marL="2778125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/>
          </a:p>
          <a:p>
            <a:pPr indent="0" lvl="0" marL="2778125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/>
          </a:p>
          <a:p>
            <a:pPr indent="0" lvl="0" marL="2778125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/>
          </a:p>
          <a:p>
            <a:pPr indent="0" lvl="0" marL="2778125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/>
              <a:t>Амангельдиев Д.Дж.</a:t>
            </a:r>
            <a:endParaRPr/>
          </a:p>
          <a:p>
            <a:pPr indent="0" lvl="0" marL="2778125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/>
              <a:t>Кыргыз Республикасынын </a:t>
            </a:r>
            <a:endParaRPr/>
          </a:p>
          <a:p>
            <a:pPr indent="0" lvl="0" marL="2778125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/>
              <a:t>Экономика жана коммерция</a:t>
            </a:r>
            <a:endParaRPr/>
          </a:p>
          <a:p>
            <a:pPr indent="0" lvl="0" marL="2778125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/>
              <a:t> министри</a:t>
            </a:r>
            <a:endParaRPr b="1"/>
          </a:p>
          <a:p>
            <a:pPr indent="0" lvl="0" marL="2778125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/>
          </a:p>
          <a:p>
            <a:pPr indent="0" lvl="0" marL="27781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ru-RU" sz="2000"/>
              <a:t>		2024-ж 4-ноябры</a:t>
            </a:r>
            <a:endParaRPr b="1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417595" y="93988"/>
            <a:ext cx="3464014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92" name="Google Shape;92;p1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5">
                <a:alphaModFix amt="4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1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95" name="Google Shape;95;p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Изображение выглядит как логотип, эмблема, круг, символ&#10;&#10;Автоматически созданное описание" id="97" name="Google Shape;97;p1"/>
          <p:cNvPicPr preferRelativeResize="0"/>
          <p:nvPr/>
        </p:nvPicPr>
        <p:blipFill rotWithShape="1">
          <a:blip r:embed="rId7">
            <a:alphaModFix/>
          </a:blip>
          <a:srcRect b="11809" l="28512" r="28512" t="11791"/>
          <a:stretch/>
        </p:blipFill>
        <p:spPr>
          <a:xfrm>
            <a:off x="11293067" y="196474"/>
            <a:ext cx="698876" cy="698876"/>
          </a:xfrm>
          <a:custGeom>
            <a:rect b="b" l="l" r="r" t="t"/>
            <a:pathLst>
              <a:path extrusionOk="0" h="5239502" w="5239502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152070" y="2111374"/>
            <a:ext cx="1166406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778125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899680" y="249019"/>
            <a:ext cx="52095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National Development Forum 2024: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Human Capital and Sustainable Development</a:t>
            </a:r>
            <a:endParaRPr b="1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759570" y="4078420"/>
            <a:ext cx="70516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778125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Amangeldiev D.Dzh.      </a:t>
            </a:r>
            <a:endParaRPr b="1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2778125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Minister of Economy and Commerce of the Kyrgyz Republic</a:t>
            </a:r>
            <a:endParaRPr b="1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345632" y="2305597"/>
            <a:ext cx="64307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STRATEGY-2030: </a:t>
            </a:r>
            <a:endParaRPr b="1" i="0" sz="4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new quality of human capital in transforming the Kyrgyz Republic</a:t>
            </a:r>
            <a:r>
              <a:rPr b="0" i="0" lang="ru-RU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5067830" y="6287303"/>
            <a:ext cx="23489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November 4, 2024</a:t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7938" y="260215"/>
            <a:ext cx="34640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Прямоугольник, символ, Графика, дизайн&#10;&#10;Автоматически созданное описание" id="104" name="Google Shape;10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110" name="Google Shape;110;p2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113" name="Google Shape;113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Изображение выглядит как логотип, эмблема, круг, символ&#10;&#10;Автоматически созданное описание" id="115" name="Google Shape;115;p2"/>
          <p:cNvPicPr preferRelativeResize="0"/>
          <p:nvPr/>
        </p:nvPicPr>
        <p:blipFill rotWithShape="1">
          <a:blip r:embed="rId5">
            <a:alphaModFix/>
          </a:blip>
          <a:srcRect b="11809" l="28512" r="28512" t="11791"/>
          <a:stretch/>
        </p:blipFill>
        <p:spPr>
          <a:xfrm>
            <a:off x="11293067" y="196474"/>
            <a:ext cx="698876" cy="698876"/>
          </a:xfrm>
          <a:custGeom>
            <a:rect b="b" l="l" r="r" t="t"/>
            <a:pathLst>
              <a:path extrusionOk="0" h="5239502" w="5239502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Прямоугольник, символ, Графика, дизайн&#10;&#10;Автоматически созданное описание" id="117" name="Google Shape;11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3397550" y="1435650"/>
            <a:ext cx="85944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«Human resources are our greatest wealth... Investments in human capital will yield dividends in the future not just tenfold, but at least a hundredfold»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Sadyr Japarov</a:t>
            </a:r>
            <a:endParaRPr i="1" sz="30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175" y="1085350"/>
            <a:ext cx="2911775" cy="32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"/>
          <p:cNvGrpSpPr/>
          <p:nvPr/>
        </p:nvGrpSpPr>
        <p:grpSpPr>
          <a:xfrm>
            <a:off x="0" y="-62742"/>
            <a:ext cx="12208239" cy="6920742"/>
            <a:chOff x="-16239" y="-62742"/>
            <a:chExt cx="12208239" cy="6920742"/>
          </a:xfrm>
        </p:grpSpPr>
        <p:sp>
          <p:nvSpPr>
            <p:cNvPr id="125" name="Google Shape;125;p3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" name="Google Shape;127;p3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128" name="Google Shape;128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Изображение выглядит как логотип, эмблема, круг, символ&#10;&#10;Автоматически созданное описание" id="130" name="Google Shape;130;p3"/>
          <p:cNvPicPr preferRelativeResize="0"/>
          <p:nvPr/>
        </p:nvPicPr>
        <p:blipFill rotWithShape="1">
          <a:blip r:embed="rId5">
            <a:alphaModFix/>
          </a:blip>
          <a:srcRect b="11809" l="28512" r="28512" t="11791"/>
          <a:stretch/>
        </p:blipFill>
        <p:spPr>
          <a:xfrm>
            <a:off x="11293067" y="196474"/>
            <a:ext cx="698876" cy="698876"/>
          </a:xfrm>
          <a:custGeom>
            <a:rect b="b" l="l" r="r" t="t"/>
            <a:pathLst>
              <a:path extrusionOk="0" h="5239502" w="5239502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4542114" y="288535"/>
            <a:ext cx="6567135" cy="658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attrocento Sans"/>
              <a:buNone/>
            </a:pPr>
            <a:r>
              <a:rPr b="1" lang="ru-RU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MACROECONOMIC INDICATORS</a:t>
            </a:r>
            <a:endParaRPr b="1"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519625" y="2754550"/>
            <a:ext cx="2752200" cy="1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ECONOMIC GROWTH FROM 2021 TO 2024 (9 MONTHS) INCREASED BY AN AVERAGE OF 6.9%</a:t>
            </a:r>
            <a:endParaRPr b="1" sz="21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Изображение выглядит как Прямоугольник, символ, Графика, дизайн&#10;&#10;Автоматически созданное описание" id="134" name="Google Shape;13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6546900" y="2139100"/>
            <a:ext cx="338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Economic Growth Rate</a:t>
            </a: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9600" y="2088275"/>
            <a:ext cx="8108327" cy="45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142" name="Google Shape;142;p4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" name="Google Shape;144;p4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145" name="Google Shape;145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Google Shape;146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Изображение выглядит как логотип, эмблема, круг, символ&#10;&#10;Автоматически созданное описание" id="147" name="Google Shape;147;p4"/>
          <p:cNvPicPr preferRelativeResize="0"/>
          <p:nvPr/>
        </p:nvPicPr>
        <p:blipFill rotWithShape="1">
          <a:blip r:embed="rId5">
            <a:alphaModFix/>
          </a:blip>
          <a:srcRect b="11809" l="28512" r="28512" t="11791"/>
          <a:stretch/>
        </p:blipFill>
        <p:spPr>
          <a:xfrm>
            <a:off x="11293067" y="196474"/>
            <a:ext cx="698876" cy="698876"/>
          </a:xfrm>
          <a:custGeom>
            <a:rect b="b" l="l" r="r" t="t"/>
            <a:pathLst>
              <a:path extrusionOk="0" h="5239502" w="5239502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4667250" y="345322"/>
            <a:ext cx="64419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CONTRIBUTION OF LABOR AND CAPITAL</a:t>
            </a:r>
            <a:endParaRPr b="1"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150" name="Google Shape;150;p4"/>
          <p:cNvGraphicFramePr/>
          <p:nvPr/>
        </p:nvGraphicFramePr>
        <p:xfrm>
          <a:off x="7309484" y="1116288"/>
          <a:ext cx="4682459" cy="2247252"/>
        </p:xfrm>
        <a:graphic>
          <a:graphicData uri="http://schemas.openxmlformats.org/drawingml/2006/chart">
            <c:chart r:id="rId7"/>
          </a:graphicData>
        </a:graphic>
      </p:graphicFrame>
      <p:graphicFrame>
        <p:nvGraphicFramePr>
          <p:cNvPr id="151" name="Google Shape;151;p4"/>
          <p:cNvGraphicFramePr/>
          <p:nvPr/>
        </p:nvGraphicFramePr>
        <p:xfrm>
          <a:off x="1015916" y="1013290"/>
          <a:ext cx="5459808" cy="2293434"/>
        </p:xfrm>
        <a:graphic>
          <a:graphicData uri="http://schemas.openxmlformats.org/drawingml/2006/chart">
            <c:chart r:id="rId8"/>
          </a:graphicData>
        </a:graphic>
      </p:graphicFrame>
      <p:graphicFrame>
        <p:nvGraphicFramePr>
          <p:cNvPr id="152" name="Google Shape;152;p4"/>
          <p:cNvGraphicFramePr/>
          <p:nvPr/>
        </p:nvGraphicFramePr>
        <p:xfrm>
          <a:off x="1221220" y="3513028"/>
          <a:ext cx="5422084" cy="2730389"/>
        </p:xfrm>
        <a:graphic>
          <a:graphicData uri="http://schemas.openxmlformats.org/drawingml/2006/chart">
            <c:chart r:id="rId9"/>
          </a:graphicData>
        </a:graphic>
      </p:graphicFrame>
      <p:graphicFrame>
        <p:nvGraphicFramePr>
          <p:cNvPr id="153" name="Google Shape;153;p4"/>
          <p:cNvGraphicFramePr/>
          <p:nvPr/>
        </p:nvGraphicFramePr>
        <p:xfrm>
          <a:off x="7324169" y="3513027"/>
          <a:ext cx="4738546" cy="2730389"/>
        </p:xfrm>
        <a:graphic>
          <a:graphicData uri="http://schemas.openxmlformats.org/drawingml/2006/chart">
            <c:chart r:id="rId10"/>
          </a:graphicData>
        </a:graphic>
      </p:graphicFrame>
      <p:sp>
        <p:nvSpPr>
          <p:cNvPr id="154" name="Google Shape;154;p4"/>
          <p:cNvSpPr txBox="1"/>
          <p:nvPr/>
        </p:nvSpPr>
        <p:spPr>
          <a:xfrm rot="-5400000">
            <a:off x="261616" y="1791789"/>
            <a:ext cx="10118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 rot="-5400000">
            <a:off x="261616" y="4616611"/>
            <a:ext cx="10118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2022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 rot="-5400000">
            <a:off x="6415245" y="1791790"/>
            <a:ext cx="10118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2023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 rot="-5400000">
            <a:off x="6415245" y="4616612"/>
            <a:ext cx="10118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2024</a:t>
            </a:r>
            <a:endParaRPr/>
          </a:p>
        </p:txBody>
      </p:sp>
      <p:pic>
        <p:nvPicPr>
          <p:cNvPr descr="Изображение выглядит как Прямоугольник, символ, Графика, дизайн&#10;&#10;Автоматически созданное описание" id="158" name="Google Shape;158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472483" y="6244272"/>
            <a:ext cx="525448" cy="48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164" name="Google Shape;164;p5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" name="Google Shape;166;p5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167" name="Google Shape;167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Изображение выглядит как логотип, эмблема, круг, символ&#10;&#10;Автоматически созданное описание" id="169" name="Google Shape;169;p5"/>
          <p:cNvPicPr preferRelativeResize="0"/>
          <p:nvPr/>
        </p:nvPicPr>
        <p:blipFill rotWithShape="1">
          <a:blip r:embed="rId5">
            <a:alphaModFix/>
          </a:blip>
          <a:srcRect b="11809" l="28512" r="28512" t="11791"/>
          <a:stretch/>
        </p:blipFill>
        <p:spPr>
          <a:xfrm>
            <a:off x="11293067" y="196474"/>
            <a:ext cx="698876" cy="698876"/>
          </a:xfrm>
          <a:custGeom>
            <a:rect b="b" l="l" r="r" t="t"/>
            <a:pathLst>
              <a:path extrusionOk="0" h="5239502" w="5239502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" name="Google Shape;171;p5"/>
          <p:cNvGraphicFramePr/>
          <p:nvPr/>
        </p:nvGraphicFramePr>
        <p:xfrm>
          <a:off x="583099" y="1473596"/>
          <a:ext cx="5291284" cy="5135053"/>
        </p:xfrm>
        <a:graphic>
          <a:graphicData uri="http://schemas.openxmlformats.org/drawingml/2006/chart">
            <c:chart r:id="rId7"/>
          </a:graphicData>
        </a:graphic>
      </p:graphicFrame>
      <p:graphicFrame>
        <p:nvGraphicFramePr>
          <p:cNvPr id="172" name="Google Shape;172;p5"/>
          <p:cNvGraphicFramePr/>
          <p:nvPr/>
        </p:nvGraphicFramePr>
        <p:xfrm>
          <a:off x="6371771" y="1371599"/>
          <a:ext cx="5237130" cy="5237051"/>
        </p:xfrm>
        <a:graphic>
          <a:graphicData uri="http://schemas.openxmlformats.org/drawingml/2006/chart">
            <c:chart r:id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6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179" name="Google Shape;179;p6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" name="Google Shape;181;p6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182" name="Google Shape;182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Изображение выглядит как логотип, эмблема, круг, символ&#10;&#10;Автоматически созданное описание" id="184" name="Google Shape;184;p6"/>
          <p:cNvPicPr preferRelativeResize="0"/>
          <p:nvPr/>
        </p:nvPicPr>
        <p:blipFill rotWithShape="1">
          <a:blip r:embed="rId5">
            <a:alphaModFix/>
          </a:blip>
          <a:srcRect b="11809" l="28512" r="28512" t="11791"/>
          <a:stretch/>
        </p:blipFill>
        <p:spPr>
          <a:xfrm>
            <a:off x="11293067" y="196474"/>
            <a:ext cx="698876" cy="698876"/>
          </a:xfrm>
          <a:custGeom>
            <a:rect b="b" l="l" r="r" t="t"/>
            <a:pathLst>
              <a:path extrusionOk="0" h="5239502" w="5239502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/>
          <p:nvPr/>
        </p:nvSpPr>
        <p:spPr>
          <a:xfrm>
            <a:off x="4277199" y="222746"/>
            <a:ext cx="68961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NATIONAL DEVELOPMENT PROGRAMME OF THE               KYRGYZ REPUBLIC UNTIL 2030 </a:t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8087435" y="1966399"/>
            <a:ext cx="2370393" cy="411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Goals:</a:t>
            </a:r>
            <a:endParaRPr/>
          </a:p>
        </p:txBody>
      </p:sp>
      <p:grpSp>
        <p:nvGrpSpPr>
          <p:cNvPr id="188" name="Google Shape;188;p6"/>
          <p:cNvGrpSpPr/>
          <p:nvPr/>
        </p:nvGrpSpPr>
        <p:grpSpPr>
          <a:xfrm>
            <a:off x="1718615" y="1863182"/>
            <a:ext cx="3685162" cy="4395086"/>
            <a:chOff x="724876" y="2676049"/>
            <a:chExt cx="2414764" cy="4395086"/>
          </a:xfrm>
        </p:grpSpPr>
        <p:sp>
          <p:nvSpPr>
            <p:cNvPr id="189" name="Google Shape;189;p6"/>
            <p:cNvSpPr/>
            <p:nvPr/>
          </p:nvSpPr>
          <p:spPr>
            <a:xfrm>
              <a:off x="724876" y="3797497"/>
              <a:ext cx="2395524" cy="1028905"/>
            </a:xfrm>
            <a:custGeom>
              <a:rect b="b" l="l" r="r" t="t"/>
              <a:pathLst>
                <a:path extrusionOk="0" h="1028905" w="2395524">
                  <a:moveTo>
                    <a:pt x="0" y="171488"/>
                  </a:moveTo>
                  <a:cubicBezTo>
                    <a:pt x="0" y="76778"/>
                    <a:pt x="76778" y="0"/>
                    <a:pt x="171488" y="0"/>
                  </a:cubicBezTo>
                  <a:lnTo>
                    <a:pt x="2224036" y="0"/>
                  </a:lnTo>
                  <a:cubicBezTo>
                    <a:pt x="2318746" y="0"/>
                    <a:pt x="2395524" y="76778"/>
                    <a:pt x="2395524" y="171488"/>
                  </a:cubicBezTo>
                  <a:lnTo>
                    <a:pt x="2395524" y="857417"/>
                  </a:lnTo>
                  <a:cubicBezTo>
                    <a:pt x="2395524" y="952127"/>
                    <a:pt x="2318746" y="1028905"/>
                    <a:pt x="2224036" y="1028905"/>
                  </a:cubicBezTo>
                  <a:lnTo>
                    <a:pt x="171488" y="1028905"/>
                  </a:lnTo>
                  <a:cubicBezTo>
                    <a:pt x="76778" y="1028905"/>
                    <a:pt x="0" y="952127"/>
                    <a:pt x="0" y="857417"/>
                  </a:cubicBezTo>
                  <a:lnTo>
                    <a:pt x="0" y="17148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80700" lIns="111175" spcFirstLastPara="1" rIns="111175" wrap="square" tIns="80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r>
                <a:rPr b="1" lang="ru-RU"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Export</a:t>
              </a:r>
              <a:endParaRPr b="1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90" name="Google Shape;190;p6"/>
            <p:cNvGrpSpPr/>
            <p:nvPr/>
          </p:nvGrpSpPr>
          <p:grpSpPr>
            <a:xfrm>
              <a:off x="724876" y="2676049"/>
              <a:ext cx="2414764" cy="4395086"/>
              <a:chOff x="724876" y="2676049"/>
              <a:chExt cx="2414764" cy="4395086"/>
            </a:xfrm>
          </p:grpSpPr>
          <p:sp>
            <p:nvSpPr>
              <p:cNvPr id="191" name="Google Shape;191;p6"/>
              <p:cNvSpPr/>
              <p:nvPr/>
            </p:nvSpPr>
            <p:spPr>
              <a:xfrm>
                <a:off x="724876" y="2676049"/>
                <a:ext cx="2395524" cy="1028905"/>
              </a:xfrm>
              <a:custGeom>
                <a:rect b="b" l="l" r="r" t="t"/>
                <a:pathLst>
                  <a:path extrusionOk="0" h="1028905" w="2395524">
                    <a:moveTo>
                      <a:pt x="0" y="171488"/>
                    </a:moveTo>
                    <a:cubicBezTo>
                      <a:pt x="0" y="76778"/>
                      <a:pt x="76778" y="0"/>
                      <a:pt x="171488" y="0"/>
                    </a:cubicBezTo>
                    <a:lnTo>
                      <a:pt x="2224036" y="0"/>
                    </a:lnTo>
                    <a:cubicBezTo>
                      <a:pt x="2318746" y="0"/>
                      <a:pt x="2395524" y="76778"/>
                      <a:pt x="2395524" y="171488"/>
                    </a:cubicBezTo>
                    <a:lnTo>
                      <a:pt x="2395524" y="857417"/>
                    </a:lnTo>
                    <a:cubicBezTo>
                      <a:pt x="2395524" y="952127"/>
                      <a:pt x="2318746" y="1028905"/>
                      <a:pt x="2224036" y="1028905"/>
                    </a:cubicBezTo>
                    <a:lnTo>
                      <a:pt x="171488" y="1028905"/>
                    </a:lnTo>
                    <a:cubicBezTo>
                      <a:pt x="76778" y="1028905"/>
                      <a:pt x="0" y="952127"/>
                      <a:pt x="0" y="857417"/>
                    </a:cubicBezTo>
                    <a:lnTo>
                      <a:pt x="0" y="171488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80700" lIns="111175" spcFirstLastPara="1" rIns="111175" wrap="square" tIns="80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Quattrocento Sans"/>
                  <a:buNone/>
                </a:pPr>
                <a:r>
                  <a:rPr b="1" lang="ru-RU"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Industrialization</a:t>
                </a:r>
                <a:endParaRPr b="1"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744116" y="6042230"/>
                <a:ext cx="2395524" cy="1028905"/>
              </a:xfrm>
              <a:custGeom>
                <a:rect b="b" l="l" r="r" t="t"/>
                <a:pathLst>
                  <a:path extrusionOk="0" h="1028905" w="2395524">
                    <a:moveTo>
                      <a:pt x="0" y="171488"/>
                    </a:moveTo>
                    <a:cubicBezTo>
                      <a:pt x="0" y="76778"/>
                      <a:pt x="76778" y="0"/>
                      <a:pt x="171488" y="0"/>
                    </a:cubicBezTo>
                    <a:lnTo>
                      <a:pt x="2224036" y="0"/>
                    </a:lnTo>
                    <a:cubicBezTo>
                      <a:pt x="2318746" y="0"/>
                      <a:pt x="2395524" y="76778"/>
                      <a:pt x="2395524" y="171488"/>
                    </a:cubicBezTo>
                    <a:lnTo>
                      <a:pt x="2395524" y="857417"/>
                    </a:lnTo>
                    <a:cubicBezTo>
                      <a:pt x="2395524" y="952127"/>
                      <a:pt x="2318746" y="1028905"/>
                      <a:pt x="2224036" y="1028905"/>
                    </a:cubicBezTo>
                    <a:lnTo>
                      <a:pt x="171488" y="1028905"/>
                    </a:lnTo>
                    <a:cubicBezTo>
                      <a:pt x="76778" y="1028905"/>
                      <a:pt x="0" y="952127"/>
                      <a:pt x="0" y="857417"/>
                    </a:cubicBezTo>
                    <a:lnTo>
                      <a:pt x="0" y="171488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80700" lIns="111175" spcFirstLastPara="1" rIns="111175" wrap="square" tIns="80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Quattrocento Sans"/>
                  <a:buNone/>
                </a:pPr>
                <a:r>
                  <a:rPr b="1" lang="ru-RU"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China-Kyrgyzstan-Uzbekistan Railway</a:t>
                </a:r>
                <a:endParaRPr b="1"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744116" y="4920782"/>
                <a:ext cx="2395524" cy="1028905"/>
              </a:xfrm>
              <a:custGeom>
                <a:rect b="b" l="l" r="r" t="t"/>
                <a:pathLst>
                  <a:path extrusionOk="0" h="1028905" w="2395524">
                    <a:moveTo>
                      <a:pt x="0" y="171488"/>
                    </a:moveTo>
                    <a:cubicBezTo>
                      <a:pt x="0" y="76778"/>
                      <a:pt x="76778" y="0"/>
                      <a:pt x="171488" y="0"/>
                    </a:cubicBezTo>
                    <a:lnTo>
                      <a:pt x="2224036" y="0"/>
                    </a:lnTo>
                    <a:cubicBezTo>
                      <a:pt x="2318746" y="0"/>
                      <a:pt x="2395524" y="76778"/>
                      <a:pt x="2395524" y="171488"/>
                    </a:cubicBezTo>
                    <a:lnTo>
                      <a:pt x="2395524" y="857417"/>
                    </a:lnTo>
                    <a:cubicBezTo>
                      <a:pt x="2395524" y="952127"/>
                      <a:pt x="2318746" y="1028905"/>
                      <a:pt x="2224036" y="1028905"/>
                    </a:cubicBezTo>
                    <a:lnTo>
                      <a:pt x="171488" y="1028905"/>
                    </a:lnTo>
                    <a:cubicBezTo>
                      <a:pt x="76778" y="1028905"/>
                      <a:pt x="0" y="952127"/>
                      <a:pt x="0" y="857417"/>
                    </a:cubicBezTo>
                    <a:lnTo>
                      <a:pt x="0" y="171488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80700" lIns="111175" spcFirstLastPara="1" rIns="111175" wrap="square" tIns="80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Quattrocento Sans"/>
                  <a:buNone/>
                </a:pPr>
                <a:r>
                  <a:rPr b="1" lang="ru-RU"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Kambar-Ata-1</a:t>
                </a:r>
                <a:endParaRPr b="1"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pic>
        <p:nvPicPr>
          <p:cNvPr descr="Изображение выглядит как черный, темнота&#10;&#10;Автоматически созданное описание" id="194" name="Google Shape;19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5679" y="1907885"/>
            <a:ext cx="700938" cy="700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черный, темнота&#10;&#10;Автоматически созданное описание" id="195" name="Google Shape;19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1904" y="3099794"/>
            <a:ext cx="767356" cy="767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черный, темнота&#10;&#10;Автоматически созданное описание" id="196" name="Google Shape;196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5452" y="4256713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черный, темнота&#10;&#10;Автоматически созданное описание" id="197" name="Google Shape;197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8034" y="5340762"/>
            <a:ext cx="704440" cy="70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/>
          <p:nvPr/>
        </p:nvSpPr>
        <p:spPr>
          <a:xfrm>
            <a:off x="7131299" y="2640760"/>
            <a:ext cx="4282667" cy="85585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9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7066551" y="3663410"/>
            <a:ext cx="4282667" cy="85585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9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7131299" y="4588235"/>
            <a:ext cx="4282667" cy="85585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9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7131299" y="5564489"/>
            <a:ext cx="4282667" cy="85585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9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7379807" y="3640843"/>
            <a:ext cx="3793492" cy="664083"/>
          </a:xfrm>
          <a:custGeom>
            <a:rect b="b" l="l" r="r" t="t"/>
            <a:pathLst>
              <a:path extrusionOk="0" h="4433906" w="664082">
                <a:moveTo>
                  <a:pt x="664082" y="739002"/>
                </a:moveTo>
                <a:lnTo>
                  <a:pt x="664082" y="3694904"/>
                </a:lnTo>
                <a:cubicBezTo>
                  <a:pt x="664082" y="4103047"/>
                  <a:pt x="656660" y="4433906"/>
                  <a:pt x="647505" y="4433906"/>
                </a:cubicBezTo>
                <a:lnTo>
                  <a:pt x="0" y="4433906"/>
                </a:lnTo>
                <a:lnTo>
                  <a:pt x="0" y="4433906"/>
                </a:lnTo>
                <a:lnTo>
                  <a:pt x="0" y="0"/>
                </a:lnTo>
                <a:lnTo>
                  <a:pt x="0" y="0"/>
                </a:lnTo>
                <a:lnTo>
                  <a:pt x="647505" y="0"/>
                </a:lnTo>
                <a:cubicBezTo>
                  <a:pt x="656660" y="0"/>
                  <a:pt x="664082" y="330859"/>
                  <a:pt x="664082" y="739002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100" lIns="142225" spcFirstLastPara="1" rIns="45100" wrap="square" tIns="45100">
            <a:noAutofit/>
          </a:bodyPr>
          <a:lstStyle/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323F4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budget deficit is no more than 3%</a:t>
            </a:r>
            <a:endParaRPr b="1" i="0" sz="2000" u="none" cap="none" strike="noStrike">
              <a:solidFill>
                <a:srgbClr val="323F4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7043757" y="4622318"/>
            <a:ext cx="4433907" cy="731820"/>
          </a:xfrm>
          <a:custGeom>
            <a:rect b="b" l="l" r="r" t="t"/>
            <a:pathLst>
              <a:path extrusionOk="0" h="4433906" w="731819">
                <a:moveTo>
                  <a:pt x="731819" y="738999"/>
                </a:moveTo>
                <a:lnTo>
                  <a:pt x="731819" y="3694907"/>
                </a:lnTo>
                <a:cubicBezTo>
                  <a:pt x="731819" y="4103041"/>
                  <a:pt x="722806" y="4433903"/>
                  <a:pt x="711687" y="4433903"/>
                </a:cubicBezTo>
                <a:lnTo>
                  <a:pt x="0" y="4433903"/>
                </a:lnTo>
                <a:lnTo>
                  <a:pt x="0" y="4433903"/>
                </a:lnTo>
                <a:lnTo>
                  <a:pt x="0" y="3"/>
                </a:lnTo>
                <a:lnTo>
                  <a:pt x="0" y="3"/>
                </a:lnTo>
                <a:lnTo>
                  <a:pt x="711687" y="3"/>
                </a:lnTo>
                <a:cubicBezTo>
                  <a:pt x="722806" y="3"/>
                  <a:pt x="731819" y="330865"/>
                  <a:pt x="731819" y="738999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8425" lIns="142225" spcFirstLastPara="1" rIns="48400" wrap="square" tIns="48400">
            <a:noAutofit/>
          </a:bodyPr>
          <a:lstStyle/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323F4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 be in the top 30 countries in SDG implementation</a:t>
            </a:r>
            <a:endParaRPr b="1" i="0" sz="2000" u="none" cap="none" strike="noStrike">
              <a:solidFill>
                <a:srgbClr val="323F4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7520627" y="5626505"/>
            <a:ext cx="3504010" cy="731820"/>
          </a:xfrm>
          <a:custGeom>
            <a:rect b="b" l="l" r="r" t="t"/>
            <a:pathLst>
              <a:path extrusionOk="0" h="4433906" w="731819">
                <a:moveTo>
                  <a:pt x="731819" y="738999"/>
                </a:moveTo>
                <a:lnTo>
                  <a:pt x="731819" y="3694907"/>
                </a:lnTo>
                <a:cubicBezTo>
                  <a:pt x="731819" y="4103041"/>
                  <a:pt x="722806" y="4433903"/>
                  <a:pt x="711687" y="4433903"/>
                </a:cubicBezTo>
                <a:lnTo>
                  <a:pt x="0" y="4433903"/>
                </a:lnTo>
                <a:lnTo>
                  <a:pt x="0" y="4433903"/>
                </a:lnTo>
                <a:lnTo>
                  <a:pt x="0" y="3"/>
                </a:lnTo>
                <a:lnTo>
                  <a:pt x="0" y="3"/>
                </a:lnTo>
                <a:lnTo>
                  <a:pt x="711687" y="3"/>
                </a:lnTo>
                <a:cubicBezTo>
                  <a:pt x="722806" y="3"/>
                  <a:pt x="731819" y="330865"/>
                  <a:pt x="731819" y="738999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8425" lIns="142225" spcFirstLastPara="1" rIns="48400" wrap="square" tIns="48400">
            <a:noAutofit/>
          </a:bodyPr>
          <a:lstStyle/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323F4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Financial-industrial clusters</a:t>
            </a:r>
            <a:endParaRPr b="1" i="0" sz="2000" u="none" cap="none" strike="noStrike">
              <a:solidFill>
                <a:srgbClr val="323F4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6844724" y="2728313"/>
            <a:ext cx="4504494" cy="734454"/>
          </a:xfrm>
          <a:custGeom>
            <a:rect b="b" l="l" r="r" t="t"/>
            <a:pathLst>
              <a:path extrusionOk="0" h="4504494" w="734454">
                <a:moveTo>
                  <a:pt x="734454" y="750761"/>
                </a:moveTo>
                <a:lnTo>
                  <a:pt x="734454" y="3753733"/>
                </a:lnTo>
                <a:cubicBezTo>
                  <a:pt x="734454" y="4168368"/>
                  <a:pt x="725518" y="4504494"/>
                  <a:pt x="714495" y="4504494"/>
                </a:cubicBezTo>
                <a:lnTo>
                  <a:pt x="0" y="4504494"/>
                </a:lnTo>
                <a:lnTo>
                  <a:pt x="0" y="4504494"/>
                </a:lnTo>
                <a:lnTo>
                  <a:pt x="0" y="0"/>
                </a:lnTo>
                <a:lnTo>
                  <a:pt x="0" y="0"/>
                </a:lnTo>
                <a:lnTo>
                  <a:pt x="714495" y="0"/>
                </a:lnTo>
                <a:cubicBezTo>
                  <a:pt x="725518" y="0"/>
                  <a:pt x="734454" y="336126"/>
                  <a:pt x="734454" y="75076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8550" lIns="142225" spcFirstLastPara="1" rIns="48550" wrap="square" tIns="48550">
            <a:noAutofit/>
          </a:bodyPr>
          <a:lstStyle/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323F4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To increase GDP to 30 billion US dollars</a:t>
            </a:r>
            <a:endParaRPr b="1" i="0" sz="2000" u="none" cap="none" strike="noStrike">
              <a:solidFill>
                <a:srgbClr val="323F4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323F4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6" name="Google Shape;206;p6"/>
          <p:cNvSpPr/>
          <p:nvPr/>
        </p:nvSpPr>
        <p:spPr>
          <a:xfrm rot="10800000">
            <a:off x="5849715" y="1503861"/>
            <a:ext cx="1990015" cy="515316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  <a:effectLst>
            <a:outerShdw blurRad="3810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Прямоугольник, символ, Графика, дизайн&#10;&#10;Автоматически созданное описание" id="207" name="Google Shape;207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7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213" name="Google Shape;213;p7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7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216" name="Google Shape;216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Google Shape;217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Изображение выглядит как логотип, эмблема, круг, символ&#10;&#10;Автоматически созданное описание" id="218" name="Google Shape;218;p7"/>
          <p:cNvPicPr preferRelativeResize="0"/>
          <p:nvPr/>
        </p:nvPicPr>
        <p:blipFill rotWithShape="1">
          <a:blip r:embed="rId5">
            <a:alphaModFix/>
          </a:blip>
          <a:srcRect b="11809" l="28512" r="28512" t="11791"/>
          <a:stretch/>
        </p:blipFill>
        <p:spPr>
          <a:xfrm>
            <a:off x="11293067" y="196474"/>
            <a:ext cx="698876" cy="698876"/>
          </a:xfrm>
          <a:custGeom>
            <a:rect b="b" l="l" r="r" t="t"/>
            <a:pathLst>
              <a:path extrusionOk="0" h="5239502" w="5239502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19" name="Google Shape;21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Прямоугольник, символ, Графика, дизайн&#10;&#10;Автоматически созданное описание" id="220" name="Google Shape;22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7"/>
          <p:cNvSpPr txBox="1"/>
          <p:nvPr/>
        </p:nvSpPr>
        <p:spPr>
          <a:xfrm>
            <a:off x="7532537" y="361246"/>
            <a:ext cx="35767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FURTHER PLANS</a:t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661315" y="1701412"/>
            <a:ext cx="7821612" cy="82391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7CA8"/>
              </a:gs>
              <a:gs pos="4000">
                <a:srgbClr val="007CA8"/>
              </a:gs>
              <a:gs pos="100000">
                <a:srgbClr val="0020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1780966" y="2839709"/>
            <a:ext cx="7821612" cy="82391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7CA8"/>
              </a:gs>
              <a:gs pos="4000">
                <a:srgbClr val="007CA8"/>
              </a:gs>
              <a:gs pos="100000">
                <a:srgbClr val="0020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3023515" y="3896046"/>
            <a:ext cx="7821612" cy="82391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7CA8"/>
              </a:gs>
              <a:gs pos="4000">
                <a:srgbClr val="007CA8"/>
              </a:gs>
              <a:gs pos="100000">
                <a:srgbClr val="0020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4041103" y="4996855"/>
            <a:ext cx="7821612" cy="82391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7CA8"/>
              </a:gs>
              <a:gs pos="4000">
                <a:srgbClr val="007CA8"/>
              </a:gs>
              <a:gs pos="100000">
                <a:srgbClr val="0020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 txBox="1"/>
          <p:nvPr>
            <p:ph idx="1" type="body"/>
          </p:nvPr>
        </p:nvSpPr>
        <p:spPr>
          <a:xfrm>
            <a:off x="792680" y="1835564"/>
            <a:ext cx="7558882" cy="566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Qualification development and retraining programme</a:t>
            </a:r>
            <a:endParaRPr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1821380" y="2918931"/>
            <a:ext cx="7558882" cy="566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Entrepreneurship Development Support Fund</a:t>
            </a:r>
            <a:endParaRPr b="1"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3227507" y="4041215"/>
            <a:ext cx="7558882" cy="566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Attracting qualified personnel</a:t>
            </a:r>
            <a:endParaRPr b="1"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4172468" y="5120698"/>
            <a:ext cx="7558882" cy="566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Migration policy</a:t>
            </a:r>
            <a:endParaRPr b="1"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8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235" name="Google Shape;235;p8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7" name="Google Shape;237;p8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238" name="Google Shape;238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40" name="Google Shape;24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938" y="260215"/>
            <a:ext cx="4368855" cy="1362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Прямоугольник, символ, Графика, дизайн&#10;&#10;Автоматически созданное описание" id="241" name="Google Shape;24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8"/>
          <p:cNvSpPr txBox="1"/>
          <p:nvPr/>
        </p:nvSpPr>
        <p:spPr>
          <a:xfrm>
            <a:off x="2129572" y="2686136"/>
            <a:ext cx="8257302" cy="1501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THANK YOU FOR YOUR ATTENTION!</a:t>
            </a:r>
            <a:endParaRPr sz="4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2023-10-31T14:19:50Z</dcterms:created>
  <dc:creator>Seyitov Choro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0x010100D8F66B405F29604D8806A89015DAB3D8</vt:lpwstr>
  </property>
</Properties>
</file>