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92" r:id="rId3"/>
    <p:sldId id="279" r:id="rId4"/>
    <p:sldId id="291" r:id="rId5"/>
    <p:sldId id="290" r:id="rId6"/>
    <p:sldId id="267" r:id="rId7"/>
    <p:sldId id="289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50" autoAdjust="0"/>
  </p:normalViewPr>
  <p:slideViewPr>
    <p:cSldViewPr snapToGrid="0">
      <p:cViewPr varScale="1">
        <p:scale>
          <a:sx n="79" d="100"/>
          <a:sy n="79" d="100"/>
        </p:scale>
        <p:origin x="638" y="43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tani\Desktop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Youth unemployment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Youth!$R$4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Youth!$S$3:$U$3</c:f>
              <c:strCache>
                <c:ptCount val="3"/>
                <c:pt idx="0">
                  <c:v>Kyrgyz Republic (2022)</c:v>
                </c:pt>
                <c:pt idx="1">
                  <c:v>Central and western Asia (2023)</c:v>
                </c:pt>
                <c:pt idx="2">
                  <c:v>World (2023)</c:v>
                </c:pt>
              </c:strCache>
            </c:strRef>
          </c:cat>
          <c:val>
            <c:numRef>
              <c:f>Youth!$S$4:$U$4</c:f>
              <c:numCache>
                <c:formatCode>General</c:formatCode>
                <c:ptCount val="3"/>
                <c:pt idx="0">
                  <c:v>7.4</c:v>
                </c:pt>
                <c:pt idx="1">
                  <c:v>13.8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E-49C4-BB50-690960CFD4C4}"/>
            </c:ext>
          </c:extLst>
        </c:ser>
        <c:ser>
          <c:idx val="1"/>
          <c:order val="1"/>
          <c:tx>
            <c:strRef>
              <c:f>Youth!$R$5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99CC"/>
              </a:solidFill>
            </a:ln>
            <a:effectLst/>
          </c:spPr>
          <c:invertIfNegative val="0"/>
          <c:cat>
            <c:strRef>
              <c:f>Youth!$S$3:$U$3</c:f>
              <c:strCache>
                <c:ptCount val="3"/>
                <c:pt idx="0">
                  <c:v>Kyrgyz Republic (2022)</c:v>
                </c:pt>
                <c:pt idx="1">
                  <c:v>Central and western Asia (2023)</c:v>
                </c:pt>
                <c:pt idx="2">
                  <c:v>World (2023)</c:v>
                </c:pt>
              </c:strCache>
            </c:strRef>
          </c:cat>
          <c:val>
            <c:numRef>
              <c:f>Youth!$S$5:$U$5</c:f>
              <c:numCache>
                <c:formatCode>General</c:formatCode>
                <c:ptCount val="3"/>
                <c:pt idx="0">
                  <c:v>10</c:v>
                </c:pt>
                <c:pt idx="1">
                  <c:v>16.8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E-49C4-BB50-690960CFD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713759"/>
        <c:axId val="588718559"/>
      </c:barChart>
      <c:catAx>
        <c:axId val="58871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18559"/>
        <c:crosses val="autoZero"/>
        <c:auto val="1"/>
        <c:lblAlgn val="ctr"/>
        <c:lblOffset val="100"/>
        <c:noMultiLvlLbl val="0"/>
      </c:catAx>
      <c:valAx>
        <c:axId val="58871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1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561729"/>
            <a:ext cx="7200000" cy="608525"/>
          </a:xfrm>
        </p:spPr>
        <p:txBody>
          <a:bodyPr/>
          <a:lstStyle/>
          <a:p>
            <a:r>
              <a:rPr lang="en-GB" dirty="0"/>
              <a:t>Global Trends, Risks and Opportunities for </a:t>
            </a:r>
            <a:br>
              <a:rPr lang="en-GB" dirty="0"/>
            </a:br>
            <a:r>
              <a:rPr lang="en-GB" dirty="0"/>
              <a:t>the Kyrgyz Republic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4186214"/>
            <a:ext cx="7200000" cy="1531855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sz="1800" b="1" dirty="0"/>
              <a:t>Kazutoshi CHATANI</a:t>
            </a:r>
          </a:p>
          <a:p>
            <a:pPr lvl="1"/>
            <a:r>
              <a:rPr lang="en-GB" sz="1600" dirty="0"/>
              <a:t>Senior Employment Specialist, ILO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04 / November /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14250" r="5700" b="6072"/>
          <a:stretch/>
        </p:blipFill>
        <p:spPr/>
      </p:pic>
    </p:spTree>
    <p:extLst>
      <p:ext uri="{BB962C8B-B14F-4D97-AF65-F5344CB8AC3E}">
        <p14:creationId xmlns:p14="http://schemas.microsoft.com/office/powerpoint/2010/main" val="368494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F7BD5-EF20-CD2A-A8E9-1FA733AF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5CB5-6339-6DE0-3449-4D0C370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AB79-F3E1-A20D-D92B-74C0C206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96E9C9-C0AE-7B93-F5FA-C76C68FEB84B}"/>
              </a:ext>
            </a:extLst>
          </p:cNvPr>
          <p:cNvSpPr txBox="1">
            <a:spLocks/>
          </p:cNvSpPr>
          <p:nvPr/>
        </p:nvSpPr>
        <p:spPr>
          <a:xfrm>
            <a:off x="2515280" y="508186"/>
            <a:ext cx="7154014" cy="5809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Global trends in the world of work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11B54-342B-FEA7-1F57-4B8871837EF1}"/>
              </a:ext>
            </a:extLst>
          </p:cNvPr>
          <p:cNvSpPr txBox="1">
            <a:spLocks/>
          </p:cNvSpPr>
          <p:nvPr/>
        </p:nvSpPr>
        <p:spPr>
          <a:xfrm>
            <a:off x="490538" y="1442263"/>
            <a:ext cx="10995447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Patchy recovery from the pandemic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59ED-0308-4F24-D8FE-2C2BBBB29081}"/>
              </a:ext>
            </a:extLst>
          </p:cNvPr>
          <p:cNvSpPr txBox="1">
            <a:spLocks/>
          </p:cNvSpPr>
          <p:nvPr/>
        </p:nvSpPr>
        <p:spPr>
          <a:xfrm>
            <a:off x="490538" y="2037794"/>
            <a:ext cx="5394696" cy="3946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b="1" dirty="0"/>
              <a:t>A recovery with widening income gaps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The global unemployment rate is projected at 4.9 % in 2024, slightly lower than in 2023 (5.0%)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The global labour income share, which represents the portion of total income earned by workers, fell by 0.6 percentage points from 2019 to 2022 and has since remained flat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While technological innovations enhance labour productivity and output, they can also reduce the labour income share</a:t>
            </a:r>
          </a:p>
          <a:p>
            <a:pPr lvl="2"/>
            <a:r>
              <a:rPr lang="en-GB" sz="1800" b="1" dirty="0"/>
              <a:t>Protection of gig-/platform-works is a subject of global debate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57917E-4544-7941-E1B2-97C2911E580F}"/>
              </a:ext>
            </a:extLst>
          </p:cNvPr>
          <p:cNvSpPr txBox="1">
            <a:spLocks/>
          </p:cNvSpPr>
          <p:nvPr/>
        </p:nvSpPr>
        <p:spPr>
          <a:xfrm>
            <a:off x="6181219" y="2037794"/>
            <a:ext cx="5394696" cy="35902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b="1" dirty="0"/>
              <a:t>Persistent gender gaps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The female youth NEET rate at 28.2 % in 2024 – is more than double that faced by young men at 13.1%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69.2% of men (age 15+) are employed, but only 45.6% for women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Women's earning is 73% of men in high-income countries, 43% in low-income countries </a:t>
            </a:r>
          </a:p>
          <a:p>
            <a:pPr lvl="2"/>
            <a:r>
              <a:rPr lang="en-GB" b="1" dirty="0"/>
              <a:t>Despite solid economic growth, informal employment has increased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 Informal employment has grown from about 1.7 billion in 2005 to 2.0 billion in 2024</a:t>
            </a:r>
          </a:p>
        </p:txBody>
      </p:sp>
    </p:spTree>
    <p:extLst>
      <p:ext uri="{BB962C8B-B14F-4D97-AF65-F5344CB8AC3E}">
        <p14:creationId xmlns:p14="http://schemas.microsoft.com/office/powerpoint/2010/main" val="173625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F4DC9-914E-EE56-1EC9-C2579785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5FFB6-518B-D786-6012-109DDE71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D8CE-5D07-C2E4-8288-E4CDCE7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017958-FF86-3936-EF92-14510DAABA08}"/>
              </a:ext>
            </a:extLst>
          </p:cNvPr>
          <p:cNvSpPr txBox="1">
            <a:spLocks/>
          </p:cNvSpPr>
          <p:nvPr/>
        </p:nvSpPr>
        <p:spPr>
          <a:xfrm>
            <a:off x="2672962" y="314730"/>
            <a:ext cx="8488499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Top risk to the Kyrgyz Republic: Decent work deficit for the growing educated youth population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E46FC-BAA9-7F0B-3A96-7B7AD3EE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7" y="1934480"/>
            <a:ext cx="5831822" cy="3503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9EB8F-8C7F-7F2A-4C6F-46A9C3EFCA9B}"/>
              </a:ext>
            </a:extLst>
          </p:cNvPr>
          <p:cNvSpPr txBox="1"/>
          <p:nvPr/>
        </p:nvSpPr>
        <p:spPr>
          <a:xfrm>
            <a:off x="6624735" y="5583106"/>
            <a:ext cx="5241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Source: ILO (2024) </a:t>
            </a:r>
            <a:r>
              <a:rPr lang="en-GB" sz="1100" i="1" dirty="0"/>
              <a:t>Global Employment Trends for Youth 2024, </a:t>
            </a:r>
            <a:r>
              <a:rPr lang="en-GB" sz="1100" dirty="0"/>
              <a:t>ILO STAT</a:t>
            </a:r>
          </a:p>
          <a:p>
            <a:r>
              <a:rPr lang="en-GB" sz="1100" dirty="0"/>
              <a:t>Note: Central and Western Asia include Armenia, Azerbaijan, Cyprus, Georgia, Israel, Kazakhstan, Kyrgyzstan, Tajikistan, Türkiye, Turkmenistan, and Uzbekistan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2E283-396A-2339-6366-0A1B2BA3C4C5}"/>
              </a:ext>
            </a:extLst>
          </p:cNvPr>
          <p:cNvSpPr txBox="1"/>
          <p:nvPr/>
        </p:nvSpPr>
        <p:spPr>
          <a:xfrm>
            <a:off x="1036647" y="5614819"/>
            <a:ext cx="52413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Source: EBRD (2024) </a:t>
            </a:r>
            <a:r>
              <a:rPr lang="en-GB" sz="1100" i="1" dirty="0"/>
              <a:t>Regional Development Prospect May 2024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438947-508F-4D37-48A0-F92B19A49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054340"/>
              </p:ext>
            </p:extLst>
          </p:nvPr>
        </p:nvGraphicFramePr>
        <p:xfrm>
          <a:off x="6096001" y="1933787"/>
          <a:ext cx="5241390" cy="32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9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F4DC9-914E-EE56-1EC9-C2579785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5FFB6-518B-D786-6012-109DDE71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D8CE-5D07-C2E4-8288-E4CDCE7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F0B54-5135-E23E-B8B6-418FE41CE8F7}"/>
              </a:ext>
            </a:extLst>
          </p:cNvPr>
          <p:cNvSpPr/>
          <p:nvPr/>
        </p:nvSpPr>
        <p:spPr>
          <a:xfrm>
            <a:off x="3233738" y="1080830"/>
            <a:ext cx="1459560" cy="700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Investment,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expansion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8F278-EDA7-DE0A-F466-D5378ACB3985}"/>
              </a:ext>
            </a:extLst>
          </p:cNvPr>
          <p:cNvSpPr/>
          <p:nvPr/>
        </p:nvSpPr>
        <p:spPr>
          <a:xfrm>
            <a:off x="3245930" y="4534005"/>
            <a:ext cx="1459559" cy="700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Labour mobility, migration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C7DED-674F-E070-E763-163D38DCCFE6}"/>
              </a:ext>
            </a:extLst>
          </p:cNvPr>
          <p:cNvSpPr/>
          <p:nvPr/>
        </p:nvSpPr>
        <p:spPr>
          <a:xfrm>
            <a:off x="10479152" y="2388637"/>
            <a:ext cx="1222310" cy="2080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Creation of 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Decent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71B0A-FC72-E59A-A95C-E15EB2C2A2E5}"/>
              </a:ext>
            </a:extLst>
          </p:cNvPr>
          <p:cNvSpPr txBox="1"/>
          <p:nvPr/>
        </p:nvSpPr>
        <p:spPr>
          <a:xfrm>
            <a:off x="3387575" y="2365212"/>
            <a:ext cx="202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Labour demand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EFE5C-4E47-D5BA-6722-B2F742E2CDA0}"/>
              </a:ext>
            </a:extLst>
          </p:cNvPr>
          <p:cNvSpPr txBox="1"/>
          <p:nvPr/>
        </p:nvSpPr>
        <p:spPr>
          <a:xfrm>
            <a:off x="3431520" y="4011984"/>
            <a:ext cx="1651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Labour supply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9B1E5-3C4F-C443-19B7-45137C4B7E66}"/>
              </a:ext>
            </a:extLst>
          </p:cNvPr>
          <p:cNvSpPr/>
          <p:nvPr/>
        </p:nvSpPr>
        <p:spPr>
          <a:xfrm>
            <a:off x="4914990" y="1092656"/>
            <a:ext cx="1459560" cy="700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Income effect on aggregate demand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9F18F-39A9-A047-D576-425BFE5E5026}"/>
              </a:ext>
            </a:extLst>
          </p:cNvPr>
          <p:cNvSpPr txBox="1"/>
          <p:nvPr/>
        </p:nvSpPr>
        <p:spPr>
          <a:xfrm>
            <a:off x="2217132" y="2983109"/>
            <a:ext cx="124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Inter-</a:t>
            </a:r>
          </a:p>
          <a:p>
            <a:r>
              <a:rPr lang="en-GB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mediation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BEA86-C0D4-29DB-3DAE-1A9D79995CA1}"/>
              </a:ext>
            </a:extLst>
          </p:cNvPr>
          <p:cNvSpPr/>
          <p:nvPr/>
        </p:nvSpPr>
        <p:spPr>
          <a:xfrm>
            <a:off x="3245930" y="5358511"/>
            <a:ext cx="1459559" cy="700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Sector shift, Churning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F08E98-F8B0-9C6D-7498-DD0A9C942750}"/>
              </a:ext>
            </a:extLst>
          </p:cNvPr>
          <p:cNvSpPr/>
          <p:nvPr/>
        </p:nvSpPr>
        <p:spPr>
          <a:xfrm>
            <a:off x="3470547" y="2956985"/>
            <a:ext cx="1459560" cy="700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Job matching efficiency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DD95AD-0EDB-932A-9AC9-F2143155E566}"/>
              </a:ext>
            </a:extLst>
          </p:cNvPr>
          <p:cNvSpPr/>
          <p:nvPr/>
        </p:nvSpPr>
        <p:spPr>
          <a:xfrm>
            <a:off x="5012272" y="2956985"/>
            <a:ext cx="1459560" cy="700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Skills mismatch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38C18F-003E-21E4-4751-7CDB80924B66}"/>
              </a:ext>
            </a:extLst>
          </p:cNvPr>
          <p:cNvSpPr/>
          <p:nvPr/>
        </p:nvSpPr>
        <p:spPr>
          <a:xfrm>
            <a:off x="6556281" y="2956985"/>
            <a:ext cx="1459560" cy="700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Unequal access to jobs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2C4D2D-7884-4D88-12F8-1FD043EEB67A}"/>
              </a:ext>
            </a:extLst>
          </p:cNvPr>
          <p:cNvSpPr/>
          <p:nvPr/>
        </p:nvSpPr>
        <p:spPr>
          <a:xfrm>
            <a:off x="4804144" y="4534005"/>
            <a:ext cx="1459559" cy="700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Activation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306503-6085-5C81-3254-4CB53F3C5982}"/>
              </a:ext>
            </a:extLst>
          </p:cNvPr>
          <p:cNvSpPr/>
          <p:nvPr/>
        </p:nvSpPr>
        <p:spPr>
          <a:xfrm>
            <a:off x="4804144" y="5358511"/>
            <a:ext cx="1459559" cy="700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Skills development</a:t>
            </a:r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E5AACDD4-2B28-63AC-20D5-108A6075D2FD}"/>
              </a:ext>
            </a:extLst>
          </p:cNvPr>
          <p:cNvSpPr/>
          <p:nvPr/>
        </p:nvSpPr>
        <p:spPr>
          <a:xfrm rot="5400000">
            <a:off x="4678181" y="1216638"/>
            <a:ext cx="251926" cy="42920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7591172-E4E6-DD88-F4CF-0FE4970D7BAE}"/>
              </a:ext>
            </a:extLst>
          </p:cNvPr>
          <p:cNvSpPr/>
          <p:nvPr/>
        </p:nvSpPr>
        <p:spPr>
          <a:xfrm>
            <a:off x="3176732" y="1784454"/>
            <a:ext cx="251926" cy="64194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F4BF1-1172-A805-5403-5755A009CCCA}"/>
              </a:ext>
            </a:extLst>
          </p:cNvPr>
          <p:cNvSpPr txBox="1"/>
          <p:nvPr/>
        </p:nvSpPr>
        <p:spPr>
          <a:xfrm>
            <a:off x="3387575" y="1820918"/>
            <a:ext cx="1222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Technologies, productivity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2DACC-15F2-64A4-1266-59C6DD57DCBB}"/>
              </a:ext>
            </a:extLst>
          </p:cNvPr>
          <p:cNvSpPr/>
          <p:nvPr/>
        </p:nvSpPr>
        <p:spPr>
          <a:xfrm>
            <a:off x="881487" y="2388637"/>
            <a:ext cx="1222310" cy="20807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Economic growth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E02926A-323E-F22C-B185-B1ADA963BD26}"/>
              </a:ext>
            </a:extLst>
          </p:cNvPr>
          <p:cNvSpPr/>
          <p:nvPr/>
        </p:nvSpPr>
        <p:spPr>
          <a:xfrm rot="13973559">
            <a:off x="2349245" y="1539309"/>
            <a:ext cx="251926" cy="114860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BBB09BFC-1613-D890-60B2-5DCB7D33E993}"/>
              </a:ext>
            </a:extLst>
          </p:cNvPr>
          <p:cNvSpPr/>
          <p:nvPr/>
        </p:nvSpPr>
        <p:spPr>
          <a:xfrm flipV="1">
            <a:off x="3188925" y="3874093"/>
            <a:ext cx="251926" cy="65991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0CF6FC7-B119-D48B-B752-918A71C72D39}"/>
              </a:ext>
            </a:extLst>
          </p:cNvPr>
          <p:cNvSpPr/>
          <p:nvPr/>
        </p:nvSpPr>
        <p:spPr>
          <a:xfrm rot="5400000" flipV="1">
            <a:off x="9155294" y="2189989"/>
            <a:ext cx="228903" cy="2249119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A0BBBA-AB08-07EC-C88E-98DB433FD5A7}"/>
              </a:ext>
            </a:extLst>
          </p:cNvPr>
          <p:cNvSpPr/>
          <p:nvPr/>
        </p:nvSpPr>
        <p:spPr>
          <a:xfrm>
            <a:off x="8636342" y="2388637"/>
            <a:ext cx="1222309" cy="20807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Informality</a:t>
            </a:r>
          </a:p>
        </p:txBody>
      </p:sp>
    </p:spTree>
    <p:extLst>
      <p:ext uri="{BB962C8B-B14F-4D97-AF65-F5344CB8AC3E}">
        <p14:creationId xmlns:p14="http://schemas.microsoft.com/office/powerpoint/2010/main" val="17587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4" grpId="0" animBg="1"/>
      <p:bldP spid="27" grpId="0"/>
      <p:bldP spid="28" grpId="0" animBg="1"/>
      <p:bldP spid="29" grpId="0" animBg="1"/>
      <p:bldP spid="3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F7BD5-EF20-CD2A-A8E9-1FA733AF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5CB5-6339-6DE0-3449-4D0C370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AB79-F3E1-A20D-D92B-74C0C206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96E9C9-C0AE-7B93-F5FA-C76C68FEB84B}"/>
              </a:ext>
            </a:extLst>
          </p:cNvPr>
          <p:cNvSpPr txBox="1">
            <a:spLocks/>
          </p:cNvSpPr>
          <p:nvPr/>
        </p:nvSpPr>
        <p:spPr>
          <a:xfrm>
            <a:off x="2515279" y="357944"/>
            <a:ext cx="7124831" cy="731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Opportunities: </a:t>
            </a:r>
          </a:p>
          <a:p>
            <a:r>
              <a:rPr lang="en-GB" sz="2800" dirty="0"/>
              <a:t>Improving income distribution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11B54-342B-FEA7-1F57-4B8871837EF1}"/>
              </a:ext>
            </a:extLst>
          </p:cNvPr>
          <p:cNvSpPr txBox="1">
            <a:spLocks/>
          </p:cNvSpPr>
          <p:nvPr/>
        </p:nvSpPr>
        <p:spPr>
          <a:xfrm>
            <a:off x="490538" y="1299174"/>
            <a:ext cx="10995447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dirty="0"/>
              <a:t>Minimum wage could be used to improve income distribution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and support the aggregate demand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59ED-0308-4F24-D8FE-2C2BBBB29081}"/>
              </a:ext>
            </a:extLst>
          </p:cNvPr>
          <p:cNvSpPr txBox="1">
            <a:spLocks/>
          </p:cNvSpPr>
          <p:nvPr/>
        </p:nvSpPr>
        <p:spPr>
          <a:xfrm>
            <a:off x="383917" y="2339016"/>
            <a:ext cx="5503699" cy="35902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dirty="0"/>
              <a:t>Real wage growth was negative due to high inflation in most countries in 2022, which affected lower-income earners in particular</a:t>
            </a:r>
          </a:p>
          <a:p>
            <a:pPr lvl="2"/>
            <a:r>
              <a:rPr lang="en-GB" dirty="0"/>
              <a:t>Minimum wage, progressive tax, social protection and other social policies can reduce income inequality</a:t>
            </a:r>
          </a:p>
          <a:p>
            <a:pPr lvl="2"/>
            <a:r>
              <a:rPr lang="en-GB" dirty="0"/>
              <a:t>Minimum wages in the region are kept low relative to the average earnings</a:t>
            </a:r>
          </a:p>
          <a:p>
            <a:pPr lvl="2"/>
            <a:r>
              <a:rPr lang="en-GB" dirty="0"/>
              <a:t>Minimum wages are often above 35% of the median wage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FBB075-567D-6934-1EF8-E3952654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15" y="1617631"/>
            <a:ext cx="5104298" cy="4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8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281151" y="1370272"/>
            <a:ext cx="3498178" cy="4649790"/>
          </a:xfrm>
        </p:spPr>
        <p:txBody>
          <a:bodyPr/>
          <a:lstStyle/>
          <a:p>
            <a:r>
              <a:rPr lang="en-GB" dirty="0"/>
              <a:t>19%</a:t>
            </a:r>
            <a:endParaRPr lang="en-GB" sz="3600" dirty="0"/>
          </a:p>
          <a:p>
            <a:pPr lvl="1"/>
            <a:r>
              <a:rPr lang="en-GB" sz="1600" dirty="0"/>
              <a:t>Return on investment achieved at the third year</a:t>
            </a:r>
          </a:p>
          <a:p>
            <a:pPr lvl="1"/>
            <a:r>
              <a:rPr lang="en-GB" sz="1200" dirty="0"/>
              <a:t>Source: Rothboeck (2014) </a:t>
            </a:r>
            <a:r>
              <a:rPr lang="en-GB" sz="1200" i="1" dirty="0"/>
              <a:t>Using Benefit Cost Calculations to Assess Returns from Apprenticeship Investment in India: Selected SME Case studies</a:t>
            </a:r>
          </a:p>
          <a:p>
            <a:pPr lvl="1"/>
            <a:endParaRPr lang="en-GB" sz="1200" dirty="0"/>
          </a:p>
          <a:p>
            <a:r>
              <a:rPr lang="en-GB" sz="6000" dirty="0"/>
              <a:t>£</a:t>
            </a:r>
            <a:r>
              <a:rPr lang="en-GB" dirty="0"/>
              <a:t>16-2</a:t>
            </a:r>
            <a:r>
              <a:rPr lang="en-GB" sz="6000" dirty="0"/>
              <a:t>1</a:t>
            </a:r>
            <a:endParaRPr lang="en-GB" dirty="0"/>
          </a:p>
          <a:p>
            <a:pPr lvl="1"/>
            <a:r>
              <a:rPr lang="en-GB" sz="1600" dirty="0"/>
              <a:t>The net present value to the economy per £1 of government spending on apprenticeships.</a:t>
            </a:r>
          </a:p>
          <a:p>
            <a:pPr lvl="1"/>
            <a:r>
              <a:rPr lang="en-GB" sz="1200" dirty="0"/>
              <a:t>Source: National Audit Office (2012) </a:t>
            </a:r>
            <a:r>
              <a:rPr lang="en-GB" sz="1200" i="1" dirty="0"/>
              <a:t>Adult apprenticeships: Estimating economic benefits from apprenticeships –Technical paper</a:t>
            </a:r>
            <a:endParaRPr lang="en-GB" sz="1200" dirty="0"/>
          </a:p>
          <a:p>
            <a:pPr lvl="1"/>
            <a:r>
              <a:rPr lang="en-GB" sz="1200" dirty="0"/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8F583A-C675-46B7-1C97-94B3EBD1DF62}"/>
              </a:ext>
            </a:extLst>
          </p:cNvPr>
          <p:cNvSpPr txBox="1">
            <a:spLocks/>
          </p:cNvSpPr>
          <p:nvPr/>
        </p:nvSpPr>
        <p:spPr>
          <a:xfrm>
            <a:off x="490539" y="1442263"/>
            <a:ext cx="7067258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Engage enterprises in the governance and delivery of skills development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B889CB-126A-F857-08CF-B7BF878E4543}"/>
              </a:ext>
            </a:extLst>
          </p:cNvPr>
          <p:cNvSpPr txBox="1">
            <a:spLocks/>
          </p:cNvSpPr>
          <p:nvPr/>
        </p:nvSpPr>
        <p:spPr>
          <a:xfrm>
            <a:off x="517179" y="2278751"/>
            <a:ext cx="7040617" cy="35902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ts val="2500"/>
              </a:lnSpc>
            </a:pPr>
            <a:r>
              <a:rPr lang="en-GB" dirty="0"/>
              <a:t>Fiscal space for skills development faces constraints. Optimise responsibilities for skills development and cost distribution among the government, employers and workers. </a:t>
            </a:r>
          </a:p>
          <a:p>
            <a:pPr lvl="2">
              <a:lnSpc>
                <a:spcPts val="2500"/>
              </a:lnSpc>
            </a:pPr>
            <a:r>
              <a:rPr lang="en-GB" dirty="0"/>
              <a:t>In this light, consider skills councils and work-based learning (WBL), especially apprenticeships.</a:t>
            </a:r>
          </a:p>
          <a:p>
            <a:pPr lvl="2">
              <a:lnSpc>
                <a:spcPts val="2500"/>
              </a:lnSpc>
            </a:pPr>
            <a:r>
              <a:rPr lang="en-GB" dirty="0"/>
              <a:t>WBL is known to help school-to-work transition of youth and brings a high return on investment, but it has not taken root yet in this region</a:t>
            </a:r>
          </a:p>
          <a:p>
            <a:pPr lvl="2">
              <a:lnSpc>
                <a:spcPts val="2500"/>
              </a:lnSpc>
            </a:pPr>
            <a:r>
              <a:rPr lang="en-GB" dirty="0"/>
              <a:t>ILO Recommendation concerning quality apprenticeships (No. 208) sets key principles and provide guidelines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94ABD-54DC-6A12-45F9-D91C5B885634}"/>
              </a:ext>
            </a:extLst>
          </p:cNvPr>
          <p:cNvSpPr txBox="1">
            <a:spLocks/>
          </p:cNvSpPr>
          <p:nvPr/>
        </p:nvSpPr>
        <p:spPr>
          <a:xfrm>
            <a:off x="2515279" y="357944"/>
            <a:ext cx="8646183" cy="731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Opportunities: </a:t>
            </a:r>
          </a:p>
          <a:p>
            <a:r>
              <a:rPr lang="en-GB" sz="2800" dirty="0"/>
              <a:t>Skills development capacity of the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125845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F7BD5-EF20-CD2A-A8E9-1FA733AF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538" y="6858000"/>
            <a:ext cx="2743200" cy="216000"/>
          </a:xfrm>
        </p:spPr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5CB5-6339-6DE0-3449-4D0C370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7" y="6513907"/>
            <a:ext cx="5605462" cy="180000"/>
          </a:xfrm>
        </p:spPr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AB79-F3E1-A20D-D92B-74C0C206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11B54-342B-FEA7-1F57-4B8871837EF1}"/>
              </a:ext>
            </a:extLst>
          </p:cNvPr>
          <p:cNvSpPr txBox="1">
            <a:spLocks/>
          </p:cNvSpPr>
          <p:nvPr/>
        </p:nvSpPr>
        <p:spPr>
          <a:xfrm>
            <a:off x="490538" y="1235450"/>
            <a:ext cx="6293720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Actions to improve equality in the labour market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59ED-0308-4F24-D8FE-2C2BBBB29081}"/>
              </a:ext>
            </a:extLst>
          </p:cNvPr>
          <p:cNvSpPr txBox="1">
            <a:spLocks/>
          </p:cNvSpPr>
          <p:nvPr/>
        </p:nvSpPr>
        <p:spPr>
          <a:xfrm>
            <a:off x="276837" y="1679671"/>
            <a:ext cx="6853357" cy="45461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dirty="0"/>
              <a:t>Challenge deep-rooted social norms and practices that prevent women from reaching their full potential</a:t>
            </a:r>
          </a:p>
          <a:p>
            <a:pPr lvl="2"/>
            <a:r>
              <a:rPr lang="en-GB" dirty="0"/>
              <a:t>Invest in the care economy and leave policies (paternity leave) </a:t>
            </a:r>
          </a:p>
          <a:p>
            <a:pPr lvl="2"/>
            <a:r>
              <a:rPr lang="en-GB" dirty="0"/>
              <a:t>Encourage a fair and equal distribution of care responsibilities between men and women</a:t>
            </a:r>
          </a:p>
          <a:p>
            <a:pPr lvl="2"/>
            <a:r>
              <a:rPr lang="en-GB" dirty="0"/>
              <a:t>Address gender pay gap between men and women, high level informality, discrimination and V&amp;H in the world of work  </a:t>
            </a:r>
          </a:p>
          <a:p>
            <a:pPr lvl="2"/>
            <a:r>
              <a:rPr lang="en-GB" dirty="0"/>
              <a:t>Address occupational segregation by gender</a:t>
            </a:r>
          </a:p>
          <a:p>
            <a:pPr lvl="2"/>
            <a:r>
              <a:rPr lang="en-GB" dirty="0"/>
              <a:t>The UN Convention on the Rights of Persons with Disabilities upholds the right of </a:t>
            </a:r>
            <a:r>
              <a:rPr lang="en-GB" dirty="0" err="1"/>
              <a:t>PwD</a:t>
            </a:r>
            <a:r>
              <a:rPr lang="en-GB" dirty="0"/>
              <a:t> to work, on an equal basis with others, including equal treatment and reasonable accommodation (Article 27) </a:t>
            </a:r>
          </a:p>
          <a:p>
            <a:pPr lvl="2"/>
            <a:r>
              <a:rPr lang="en-GB" dirty="0"/>
              <a:t>Build capacity of public employment services and promote partnerships with NGOs for labour market integration of </a:t>
            </a:r>
            <a:r>
              <a:rPr lang="en-GB" dirty="0" err="1"/>
              <a:t>PwD</a:t>
            </a:r>
            <a:r>
              <a:rPr lang="en-GB" dirty="0"/>
              <a:t> and women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B28189-88A3-F636-DAEA-CEED37E8B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94" y="1434484"/>
            <a:ext cx="4469219" cy="4371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6E0B5D-7696-99B9-B055-E663F635D6E1}"/>
              </a:ext>
            </a:extLst>
          </p:cNvPr>
          <p:cNvSpPr txBox="1"/>
          <p:nvPr/>
        </p:nvSpPr>
        <p:spPr>
          <a:xfrm>
            <a:off x="7353471" y="5964247"/>
            <a:ext cx="44692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Source: ILO STAT, the latest available data (2016-2022)</a:t>
            </a:r>
            <a:endParaRPr lang="en-GB" sz="11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715041-7501-D72B-5245-3CA182D3E13F}"/>
              </a:ext>
            </a:extLst>
          </p:cNvPr>
          <p:cNvSpPr txBox="1">
            <a:spLocks/>
          </p:cNvSpPr>
          <p:nvPr/>
        </p:nvSpPr>
        <p:spPr>
          <a:xfrm>
            <a:off x="2515279" y="357944"/>
            <a:ext cx="8646183" cy="731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Opportunities: </a:t>
            </a:r>
          </a:p>
          <a:p>
            <a:r>
              <a:rPr lang="en-GB" sz="2800" dirty="0"/>
              <a:t>Tapping under-utilised women’s potential</a:t>
            </a:r>
          </a:p>
        </p:txBody>
      </p:sp>
    </p:spTree>
    <p:extLst>
      <p:ext uri="{BB962C8B-B14F-4D97-AF65-F5344CB8AC3E}">
        <p14:creationId xmlns:p14="http://schemas.microsoft.com/office/powerpoint/2010/main" val="299864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F7BD5-EF20-CD2A-A8E9-1FA733AF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5CB5-6339-6DE0-3449-4D0C370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AB79-F3E1-A20D-D92B-74C0C206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11B54-342B-FEA7-1F57-4B8871837EF1}"/>
              </a:ext>
            </a:extLst>
          </p:cNvPr>
          <p:cNvSpPr txBox="1">
            <a:spLocks/>
          </p:cNvSpPr>
          <p:nvPr/>
        </p:nvSpPr>
        <p:spPr>
          <a:xfrm>
            <a:off x="490538" y="1442263"/>
            <a:ext cx="10995447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Tap opportunities for e-formality and broaden tax-base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59ED-0308-4F24-D8FE-2C2BBBB29081}"/>
              </a:ext>
            </a:extLst>
          </p:cNvPr>
          <p:cNvSpPr txBox="1">
            <a:spLocks/>
          </p:cNvSpPr>
          <p:nvPr/>
        </p:nvSpPr>
        <p:spPr>
          <a:xfrm>
            <a:off x="490538" y="2037794"/>
            <a:ext cx="7057636" cy="35902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dirty="0"/>
              <a:t>Despite solid GDP growth, informal employment rates remained stable in many countries</a:t>
            </a:r>
          </a:p>
          <a:p>
            <a:pPr lvl="2"/>
            <a:r>
              <a:rPr lang="en-GB" dirty="0"/>
              <a:t>First informal job increases the probability of staying in informal employment. School-to-work transition matters</a:t>
            </a:r>
          </a:p>
          <a:p>
            <a:pPr lvl="2"/>
            <a:r>
              <a:rPr lang="en-GB" dirty="0"/>
              <a:t>The utilization of digital technologies can facilitate the transition to formality by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/>
              <a:t>simplifying registration of enterprises and employment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/>
              <a:t>facilitating access to social security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/>
              <a:t>supporting compliance with laws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/>
              <a:t>integrating government databases (e.g., tax, social security, worker registration) and planning targeted interventions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/>
              <a:t>improving access to markets and skills development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B1F756-7EF7-245B-15BA-E5087CBF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74" y="1611695"/>
            <a:ext cx="3883288" cy="4313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82B2B4-CAFE-33C7-982A-8F5D196C51E9}"/>
              </a:ext>
            </a:extLst>
          </p:cNvPr>
          <p:cNvSpPr txBox="1"/>
          <p:nvPr/>
        </p:nvSpPr>
        <p:spPr>
          <a:xfrm>
            <a:off x="7353471" y="5964247"/>
            <a:ext cx="22104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Source: ILO STAT</a:t>
            </a:r>
            <a:endParaRPr lang="en-GB" sz="11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53C006-FBA6-E4E3-6FAE-42E8BE90921F}"/>
              </a:ext>
            </a:extLst>
          </p:cNvPr>
          <p:cNvSpPr txBox="1">
            <a:spLocks/>
          </p:cNvSpPr>
          <p:nvPr/>
        </p:nvSpPr>
        <p:spPr>
          <a:xfrm>
            <a:off x="2515279" y="357944"/>
            <a:ext cx="8646183" cy="731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Opportunities: </a:t>
            </a:r>
          </a:p>
          <a:p>
            <a:r>
              <a:rPr lang="en-GB" sz="2800" dirty="0"/>
              <a:t>Addressing informality</a:t>
            </a:r>
          </a:p>
        </p:txBody>
      </p:sp>
    </p:spTree>
    <p:extLst>
      <p:ext uri="{BB962C8B-B14F-4D97-AF65-F5344CB8AC3E}">
        <p14:creationId xmlns:p14="http://schemas.microsoft.com/office/powerpoint/2010/main" val="1484556400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62EB787C-0B74-4310-840D-EF9A7ED49B2F}"/>
</file>

<file path=customXml/itemProps2.xml><?xml version="1.0" encoding="utf-8"?>
<ds:datastoreItem xmlns:ds="http://schemas.openxmlformats.org/officeDocument/2006/customXml" ds:itemID="{D1644E54-C8F7-4340-AF35-BBDAB4401807}"/>
</file>

<file path=customXml/itemProps3.xml><?xml version="1.0" encoding="utf-8"?>
<ds:datastoreItem xmlns:ds="http://schemas.openxmlformats.org/officeDocument/2006/customXml" ds:itemID="{72FE9BCC-6ACB-4325-8AC2-A017E98ED150}"/>
</file>

<file path=docProps/app.xml><?xml version="1.0" encoding="utf-8"?>
<Properties xmlns="http://schemas.openxmlformats.org/officeDocument/2006/extended-properties" xmlns:vt="http://schemas.openxmlformats.org/officeDocument/2006/docPropsVTypes">
  <Template>English PowerPoint Presentation</Template>
  <TotalTime>0</TotalTime>
  <Words>951</Words>
  <Application>Microsoft Office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</vt:lpstr>
      <vt:lpstr>Wingdings</vt:lpstr>
      <vt:lpstr>Wingdings 3</vt:lpstr>
      <vt:lpstr>ILO 2020</vt:lpstr>
      <vt:lpstr>Global Trends, Risks and Opportunities for  the Kyrgyz Republic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Employment and Social Prospects</dc:title>
  <dc:creator>Chatani, Kazutoshi</dc:creator>
  <cp:lastModifiedBy>Chatani, Kazutoshi</cp:lastModifiedBy>
  <cp:revision>34</cp:revision>
  <dcterms:created xsi:type="dcterms:W3CDTF">2023-10-06T14:11:50Z</dcterms:created>
  <dcterms:modified xsi:type="dcterms:W3CDTF">2024-10-30T16:48:39Z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</Properties>
</file>