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12" r:id="rId18"/>
    <p:sldId id="308" r:id="rId19"/>
    <p:sldId id="309" r:id="rId20"/>
    <p:sldId id="310" r:id="rId21"/>
    <p:sldId id="311" r:id="rId22"/>
    <p:sldId id="30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5C803-1079-4C48-BB36-0C94728E8A5E}" v="14" dt="2024-11-01T06:39:52.456"/>
  </p1510:revLst>
</p1510:revInfo>
</file>

<file path=ppt/tableStyles.xml><?xml version="1.0" encoding="utf-8"?>
<a:tblStyleLst xmlns:a="http://schemas.openxmlformats.org/drawingml/2006/main" def="{A9B55D13-E7A0-4C21-A865-475B1C6F6171}">
  <a:tblStyle styleId="{A9B55D13-E7A0-4C21-A865-475B1C6F61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B3CF49-5960-4D86-912A-769A8AAFC4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az Sultanov" userId="5bc01da9-2ffa-449b-802a-4dc79466b345" providerId="ADAL" clId="{6EB5C803-1079-4C48-BB36-0C94728E8A5E}"/>
    <pc:docChg chg="undo custSel addSld modSld modMainMaster">
      <pc:chgData name="Oraz Sultanov" userId="5bc01da9-2ffa-449b-802a-4dc79466b345" providerId="ADAL" clId="{6EB5C803-1079-4C48-BB36-0C94728E8A5E}" dt="2024-11-01T06:42:20.487" v="227" actId="179"/>
      <pc:docMkLst>
        <pc:docMk/>
      </pc:docMkLst>
      <pc:sldChg chg="addSp delSp modSp mod">
        <pc:chgData name="Oraz Sultanov" userId="5bc01da9-2ffa-449b-802a-4dc79466b345" providerId="ADAL" clId="{6EB5C803-1079-4C48-BB36-0C94728E8A5E}" dt="2024-10-31T13:07:00.959" v="27" actId="404"/>
        <pc:sldMkLst>
          <pc:docMk/>
          <pc:sldMk cId="0" sldId="256"/>
        </pc:sldMkLst>
        <pc:spChg chg="mod">
          <ac:chgData name="Oraz Sultanov" userId="5bc01da9-2ffa-449b-802a-4dc79466b345" providerId="ADAL" clId="{6EB5C803-1079-4C48-BB36-0C94728E8A5E}" dt="2024-10-31T13:06:15.175" v="11" actId="1076"/>
          <ac:spMkLst>
            <pc:docMk/>
            <pc:sldMk cId="0" sldId="256"/>
            <ac:spMk id="4" creationId="{2989DEBE-F9CE-B27B-02AF-A11F17BA29DB}"/>
          </ac:spMkLst>
        </pc:spChg>
        <pc:spChg chg="mod">
          <ac:chgData name="Oraz Sultanov" userId="5bc01da9-2ffa-449b-802a-4dc79466b345" providerId="ADAL" clId="{6EB5C803-1079-4C48-BB36-0C94728E8A5E}" dt="2024-10-31T13:07:00.959" v="27" actId="404"/>
          <ac:spMkLst>
            <pc:docMk/>
            <pc:sldMk cId="0" sldId="256"/>
            <ac:spMk id="100" creationId="{00000000-0000-0000-0000-000000000000}"/>
          </ac:spMkLst>
        </pc:spChg>
        <pc:picChg chg="del">
          <ac:chgData name="Oraz Sultanov" userId="5bc01da9-2ffa-449b-802a-4dc79466b345" providerId="ADAL" clId="{6EB5C803-1079-4C48-BB36-0C94728E8A5E}" dt="2024-10-31T13:05:48.059" v="0" actId="478"/>
          <ac:picMkLst>
            <pc:docMk/>
            <pc:sldMk cId="0" sldId="256"/>
            <ac:picMk id="2" creationId="{6CFB2168-EA16-43D7-F8CA-5284BD63CA79}"/>
          </ac:picMkLst>
        </pc:picChg>
        <pc:picChg chg="add mod ord">
          <ac:chgData name="Oraz Sultanov" userId="5bc01da9-2ffa-449b-802a-4dc79466b345" providerId="ADAL" clId="{6EB5C803-1079-4C48-BB36-0C94728E8A5E}" dt="2024-10-31T13:05:59.859" v="4" actId="167"/>
          <ac:picMkLst>
            <pc:docMk/>
            <pc:sldMk cId="0" sldId="256"/>
            <ac:picMk id="6" creationId="{D1D26DAD-F551-5CBA-6536-340A1F975D42}"/>
          </ac:picMkLst>
        </pc:picChg>
        <pc:picChg chg="add mod">
          <ac:chgData name="Oraz Sultanov" userId="5bc01da9-2ffa-449b-802a-4dc79466b345" providerId="ADAL" clId="{6EB5C803-1079-4C48-BB36-0C94728E8A5E}" dt="2024-10-31T13:06:48.609" v="14"/>
          <ac:picMkLst>
            <pc:docMk/>
            <pc:sldMk cId="0" sldId="256"/>
            <ac:picMk id="7" creationId="{270240C3-CFC0-3B26-1049-45C55D718EEB}"/>
          </ac:picMkLst>
        </pc:picChg>
      </pc:sldChg>
      <pc:sldChg chg="modSp mod">
        <pc:chgData name="Oraz Sultanov" userId="5bc01da9-2ffa-449b-802a-4dc79466b345" providerId="ADAL" clId="{6EB5C803-1079-4C48-BB36-0C94728E8A5E}" dt="2024-10-31T13:25:22.238" v="118" actId="20577"/>
        <pc:sldMkLst>
          <pc:docMk/>
          <pc:sldMk cId="1929622671" sldId="291"/>
        </pc:sldMkLst>
        <pc:spChg chg="mod">
          <ac:chgData name="Oraz Sultanov" userId="5bc01da9-2ffa-449b-802a-4dc79466b345" providerId="ADAL" clId="{6EB5C803-1079-4C48-BB36-0C94728E8A5E}" dt="2024-10-31T13:25:22.238" v="118" actId="20577"/>
          <ac:spMkLst>
            <pc:docMk/>
            <pc:sldMk cId="1929622671" sldId="291"/>
            <ac:spMk id="16" creationId="{82158CCF-49EE-BAE3-570A-391273EBDD9D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2:12.328" v="108" actId="1076"/>
        <pc:sldMkLst>
          <pc:docMk/>
          <pc:sldMk cId="3796891357" sldId="292"/>
        </pc:sldMkLst>
        <pc:spChg chg="del">
          <ac:chgData name="Oraz Sultanov" userId="5bc01da9-2ffa-449b-802a-4dc79466b345" providerId="ADAL" clId="{6EB5C803-1079-4C48-BB36-0C94728E8A5E}" dt="2024-10-31T13:12:08.303" v="106" actId="478"/>
          <ac:spMkLst>
            <pc:docMk/>
            <pc:sldMk cId="3796891357" sldId="292"/>
            <ac:spMk id="18" creationId="{970A2449-CFDE-EB99-08E4-4B84E61545E2}"/>
          </ac:spMkLst>
        </pc:spChg>
        <pc:spChg chg="add mod">
          <ac:chgData name="Oraz Sultanov" userId="5bc01da9-2ffa-449b-802a-4dc79466b345" providerId="ADAL" clId="{6EB5C803-1079-4C48-BB36-0C94728E8A5E}" dt="2024-10-31T13:12:12.328" v="108" actId="1076"/>
          <ac:spMkLst>
            <pc:docMk/>
            <pc:sldMk cId="3796891357" sldId="292"/>
            <ac:spMk id="19" creationId="{E6BD4540-B004-CD71-557B-4C4763DD4F30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2:04.304" v="105" actId="1076"/>
        <pc:sldMkLst>
          <pc:docMk/>
          <pc:sldMk cId="3017095443" sldId="293"/>
        </pc:sldMkLst>
        <pc:spChg chg="add mod">
          <ac:chgData name="Oraz Sultanov" userId="5bc01da9-2ffa-449b-802a-4dc79466b345" providerId="ADAL" clId="{6EB5C803-1079-4C48-BB36-0C94728E8A5E}" dt="2024-10-31T13:12:04.304" v="105" actId="1076"/>
          <ac:spMkLst>
            <pc:docMk/>
            <pc:sldMk cId="3017095443" sldId="293"/>
            <ac:spMk id="3" creationId="{BD9EEF75-8688-8B7B-7691-2192E7E0BD06}"/>
          </ac:spMkLst>
        </pc:spChg>
        <pc:spChg chg="del">
          <ac:chgData name="Oraz Sultanov" userId="5bc01da9-2ffa-449b-802a-4dc79466b345" providerId="ADAL" clId="{6EB5C803-1079-4C48-BB36-0C94728E8A5E}" dt="2024-10-31T13:12:01.397" v="103" actId="478"/>
          <ac:spMkLst>
            <pc:docMk/>
            <pc:sldMk cId="3017095443" sldId="293"/>
            <ac:spMk id="18" creationId="{970A2449-CFDE-EB99-08E4-4B84E61545E2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1:51.205" v="102" actId="1076"/>
        <pc:sldMkLst>
          <pc:docMk/>
          <pc:sldMk cId="2212725404" sldId="294"/>
        </pc:sldMkLst>
        <pc:spChg chg="del">
          <ac:chgData name="Oraz Sultanov" userId="5bc01da9-2ffa-449b-802a-4dc79466b345" providerId="ADAL" clId="{6EB5C803-1079-4C48-BB36-0C94728E8A5E}" dt="2024-10-31T13:11:32.350" v="99" actId="478"/>
          <ac:spMkLst>
            <pc:docMk/>
            <pc:sldMk cId="2212725404" sldId="294"/>
            <ac:spMk id="6" creationId="{99CDFB90-9E89-5436-4CEB-B50E55BD5728}"/>
          </ac:spMkLst>
        </pc:spChg>
        <pc:spChg chg="add mod">
          <ac:chgData name="Oraz Sultanov" userId="5bc01da9-2ffa-449b-802a-4dc79466b345" providerId="ADAL" clId="{6EB5C803-1079-4C48-BB36-0C94728E8A5E}" dt="2024-10-31T13:11:51.205" v="102" actId="1076"/>
          <ac:spMkLst>
            <pc:docMk/>
            <pc:sldMk cId="2212725404" sldId="294"/>
            <ac:spMk id="7" creationId="{73EC7F9D-DC17-8457-B14B-216DBA12BB3B}"/>
          </ac:spMkLst>
        </pc:spChg>
        <pc:spChg chg="add mod">
          <ac:chgData name="Oraz Sultanov" userId="5bc01da9-2ffa-449b-802a-4dc79466b345" providerId="ADAL" clId="{6EB5C803-1079-4C48-BB36-0C94728E8A5E}" dt="2024-10-31T13:11:51.205" v="102" actId="1076"/>
          <ac:spMkLst>
            <pc:docMk/>
            <pc:sldMk cId="2212725404" sldId="294"/>
            <ac:spMk id="8" creationId="{68088D24-F66C-CA44-E27D-DF92A59F2B82}"/>
          </ac:spMkLst>
        </pc:spChg>
        <pc:spChg chg="del">
          <ac:chgData name="Oraz Sultanov" userId="5bc01da9-2ffa-449b-802a-4dc79466b345" providerId="ADAL" clId="{6EB5C803-1079-4C48-BB36-0C94728E8A5E}" dt="2024-10-31T13:11:33.679" v="100" actId="478"/>
          <ac:spMkLst>
            <pc:docMk/>
            <pc:sldMk cId="2212725404" sldId="294"/>
            <ac:spMk id="18" creationId="{970A2449-CFDE-EB99-08E4-4B84E61545E2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1:21.583" v="98" actId="478"/>
        <pc:sldMkLst>
          <pc:docMk/>
          <pc:sldMk cId="3116110711" sldId="295"/>
        </pc:sldMkLst>
        <pc:spChg chg="add mod">
          <ac:chgData name="Oraz Sultanov" userId="5bc01da9-2ffa-449b-802a-4dc79466b345" providerId="ADAL" clId="{6EB5C803-1079-4C48-BB36-0C94728E8A5E}" dt="2024-10-31T13:11:20.361" v="97" actId="1076"/>
          <ac:spMkLst>
            <pc:docMk/>
            <pc:sldMk cId="3116110711" sldId="295"/>
            <ac:spMk id="7" creationId="{09396B29-61AC-55EC-2726-10D89A7183ED}"/>
          </ac:spMkLst>
        </pc:spChg>
        <pc:spChg chg="del">
          <ac:chgData name="Oraz Sultanov" userId="5bc01da9-2ffa-449b-802a-4dc79466b345" providerId="ADAL" clId="{6EB5C803-1079-4C48-BB36-0C94728E8A5E}" dt="2024-10-31T13:11:21.583" v="98" actId="478"/>
          <ac:spMkLst>
            <pc:docMk/>
            <pc:sldMk cId="3116110711" sldId="295"/>
            <ac:spMk id="18" creationId="{970A2449-CFDE-EB99-08E4-4B84E61545E2}"/>
          </ac:spMkLst>
        </pc:spChg>
        <pc:picChg chg="mod">
          <ac:chgData name="Oraz Sultanov" userId="5bc01da9-2ffa-449b-802a-4dc79466b345" providerId="ADAL" clId="{6EB5C803-1079-4C48-BB36-0C94728E8A5E}" dt="2024-10-31T13:11:16.771" v="96" actId="14100"/>
          <ac:picMkLst>
            <pc:docMk/>
            <pc:sldMk cId="3116110711" sldId="295"/>
            <ac:picMk id="2" creationId="{01F2FA1B-9F61-0C39-E8ED-A2EB50E840AF}"/>
          </ac:picMkLst>
        </pc:picChg>
      </pc:sldChg>
      <pc:sldChg chg="addSp delSp modSp mod">
        <pc:chgData name="Oraz Sultanov" userId="5bc01da9-2ffa-449b-802a-4dc79466b345" providerId="ADAL" clId="{6EB5C803-1079-4C48-BB36-0C94728E8A5E}" dt="2024-10-31T13:11:10.398" v="94" actId="1076"/>
        <pc:sldMkLst>
          <pc:docMk/>
          <pc:sldMk cId="3504867321" sldId="296"/>
        </pc:sldMkLst>
        <pc:spChg chg="mod">
          <ac:chgData name="Oraz Sultanov" userId="5bc01da9-2ffa-449b-802a-4dc79466b345" providerId="ADAL" clId="{6EB5C803-1079-4C48-BB36-0C94728E8A5E}" dt="2024-10-31T13:11:05.568" v="91" actId="1076"/>
          <ac:spMkLst>
            <pc:docMk/>
            <pc:sldMk cId="3504867321" sldId="296"/>
            <ac:spMk id="6" creationId="{99CDFB90-9E89-5436-4CEB-B50E55BD5728}"/>
          </ac:spMkLst>
        </pc:spChg>
        <pc:spChg chg="add mod">
          <ac:chgData name="Oraz Sultanov" userId="5bc01da9-2ffa-449b-802a-4dc79466b345" providerId="ADAL" clId="{6EB5C803-1079-4C48-BB36-0C94728E8A5E}" dt="2024-10-31T13:11:10.398" v="94" actId="1076"/>
          <ac:spMkLst>
            <pc:docMk/>
            <pc:sldMk cId="3504867321" sldId="296"/>
            <ac:spMk id="8" creationId="{9205FEAC-0A2A-CA69-29C2-487B77B825A6}"/>
          </ac:spMkLst>
        </pc:spChg>
        <pc:spChg chg="del">
          <ac:chgData name="Oraz Sultanov" userId="5bc01da9-2ffa-449b-802a-4dc79466b345" providerId="ADAL" clId="{6EB5C803-1079-4C48-BB36-0C94728E8A5E}" dt="2024-10-31T13:11:07.230" v="92" actId="478"/>
          <ac:spMkLst>
            <pc:docMk/>
            <pc:sldMk cId="3504867321" sldId="296"/>
            <ac:spMk id="18" creationId="{970A2449-CFDE-EB99-08E4-4B84E61545E2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0:56.334" v="89" actId="1076"/>
        <pc:sldMkLst>
          <pc:docMk/>
          <pc:sldMk cId="3455619677" sldId="297"/>
        </pc:sldMkLst>
        <pc:spChg chg="add mod">
          <ac:chgData name="Oraz Sultanov" userId="5bc01da9-2ffa-449b-802a-4dc79466b345" providerId="ADAL" clId="{6EB5C803-1079-4C48-BB36-0C94728E8A5E}" dt="2024-10-31T13:10:51.042" v="87"/>
          <ac:spMkLst>
            <pc:docMk/>
            <pc:sldMk cId="3455619677" sldId="297"/>
            <ac:spMk id="5" creationId="{28B79925-9E2A-CD4E-4188-B5A0EFA0614A}"/>
          </ac:spMkLst>
        </pc:spChg>
        <pc:spChg chg="del">
          <ac:chgData name="Oraz Sultanov" userId="5bc01da9-2ffa-449b-802a-4dc79466b345" providerId="ADAL" clId="{6EB5C803-1079-4C48-BB36-0C94728E8A5E}" dt="2024-10-31T13:10:50.680" v="86" actId="478"/>
          <ac:spMkLst>
            <pc:docMk/>
            <pc:sldMk cId="3455619677" sldId="297"/>
            <ac:spMk id="18" creationId="{970A2449-CFDE-EB99-08E4-4B84E61545E2}"/>
          </ac:spMkLst>
        </pc:spChg>
        <pc:picChg chg="mod">
          <ac:chgData name="Oraz Sultanov" userId="5bc01da9-2ffa-449b-802a-4dc79466b345" providerId="ADAL" clId="{6EB5C803-1079-4C48-BB36-0C94728E8A5E}" dt="2024-10-31T13:10:56.334" v="89" actId="1076"/>
          <ac:picMkLst>
            <pc:docMk/>
            <pc:sldMk cId="3455619677" sldId="297"/>
            <ac:picMk id="4" creationId="{B348B8E9-6F37-9F45-EED2-0534CDBBE63D}"/>
          </ac:picMkLst>
        </pc:picChg>
      </pc:sldChg>
      <pc:sldChg chg="addSp delSp modSp mod">
        <pc:chgData name="Oraz Sultanov" userId="5bc01da9-2ffa-449b-802a-4dc79466b345" providerId="ADAL" clId="{6EB5C803-1079-4C48-BB36-0C94728E8A5E}" dt="2024-10-31T13:10:46.779" v="85" actId="1076"/>
        <pc:sldMkLst>
          <pc:docMk/>
          <pc:sldMk cId="3530664845" sldId="298"/>
        </pc:sldMkLst>
        <pc:spChg chg="mod">
          <ac:chgData name="Oraz Sultanov" userId="5bc01da9-2ffa-449b-802a-4dc79466b345" providerId="ADAL" clId="{6EB5C803-1079-4C48-BB36-0C94728E8A5E}" dt="2024-10-31T13:10:42.089" v="82" actId="1076"/>
          <ac:spMkLst>
            <pc:docMk/>
            <pc:sldMk cId="3530664845" sldId="298"/>
            <ac:spMk id="6" creationId="{99CDFB90-9E89-5436-4CEB-B50E55BD5728}"/>
          </ac:spMkLst>
        </pc:spChg>
        <pc:spChg chg="add mod">
          <ac:chgData name="Oraz Sultanov" userId="5bc01da9-2ffa-449b-802a-4dc79466b345" providerId="ADAL" clId="{6EB5C803-1079-4C48-BB36-0C94728E8A5E}" dt="2024-10-31T13:10:46.779" v="85" actId="1076"/>
          <ac:spMkLst>
            <pc:docMk/>
            <pc:sldMk cId="3530664845" sldId="298"/>
            <ac:spMk id="8" creationId="{5E340778-FE1B-8ADE-86F0-903498830A9D}"/>
          </ac:spMkLst>
        </pc:spChg>
        <pc:spChg chg="del mod">
          <ac:chgData name="Oraz Sultanov" userId="5bc01da9-2ffa-449b-802a-4dc79466b345" providerId="ADAL" clId="{6EB5C803-1079-4C48-BB36-0C94728E8A5E}" dt="2024-10-31T13:10:44.160" v="83" actId="478"/>
          <ac:spMkLst>
            <pc:docMk/>
            <pc:sldMk cId="3530664845" sldId="298"/>
            <ac:spMk id="18" creationId="{970A2449-CFDE-EB99-08E4-4B84E61545E2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0:31.645" v="79" actId="1076"/>
        <pc:sldMkLst>
          <pc:docMk/>
          <pc:sldMk cId="1543978244" sldId="299"/>
        </pc:sldMkLst>
        <pc:spChg chg="add mod">
          <ac:chgData name="Oraz Sultanov" userId="5bc01da9-2ffa-449b-802a-4dc79466b345" providerId="ADAL" clId="{6EB5C803-1079-4C48-BB36-0C94728E8A5E}" dt="2024-10-31T13:10:31.645" v="79" actId="1076"/>
          <ac:spMkLst>
            <pc:docMk/>
            <pc:sldMk cId="1543978244" sldId="299"/>
            <ac:spMk id="5" creationId="{6AD29CA7-1895-E648-A35C-8DDCA55893D0}"/>
          </ac:spMkLst>
        </pc:spChg>
        <pc:spChg chg="del">
          <ac:chgData name="Oraz Sultanov" userId="5bc01da9-2ffa-449b-802a-4dc79466b345" providerId="ADAL" clId="{6EB5C803-1079-4C48-BB36-0C94728E8A5E}" dt="2024-10-31T13:10:29.487" v="77" actId="478"/>
          <ac:spMkLst>
            <pc:docMk/>
            <pc:sldMk cId="1543978244" sldId="299"/>
            <ac:spMk id="18" creationId="{970A2449-CFDE-EB99-08E4-4B84E61545E2}"/>
          </ac:spMkLst>
        </pc:spChg>
      </pc:sldChg>
      <pc:sldChg chg="addSp delSp modSp mod">
        <pc:chgData name="Oraz Sultanov" userId="5bc01da9-2ffa-449b-802a-4dc79466b345" providerId="ADAL" clId="{6EB5C803-1079-4C48-BB36-0C94728E8A5E}" dt="2024-10-31T13:10:24.957" v="76" actId="1076"/>
        <pc:sldMkLst>
          <pc:docMk/>
          <pc:sldMk cId="2179140366" sldId="300"/>
        </pc:sldMkLst>
        <pc:spChg chg="add mod">
          <ac:chgData name="Oraz Sultanov" userId="5bc01da9-2ffa-449b-802a-4dc79466b345" providerId="ADAL" clId="{6EB5C803-1079-4C48-BB36-0C94728E8A5E}" dt="2024-10-31T13:10:24.957" v="76" actId="1076"/>
          <ac:spMkLst>
            <pc:docMk/>
            <pc:sldMk cId="2179140366" sldId="300"/>
            <ac:spMk id="4" creationId="{673B0554-031D-E386-D87C-BDD1AE553E8B}"/>
          </ac:spMkLst>
        </pc:spChg>
        <pc:spChg chg="del">
          <ac:chgData name="Oraz Sultanov" userId="5bc01da9-2ffa-449b-802a-4dc79466b345" providerId="ADAL" clId="{6EB5C803-1079-4C48-BB36-0C94728E8A5E}" dt="2024-10-31T13:10:17.614" v="73" actId="478"/>
          <ac:spMkLst>
            <pc:docMk/>
            <pc:sldMk cId="2179140366" sldId="300"/>
            <ac:spMk id="18" creationId="{970A2449-CFDE-EB99-08E4-4B84E61545E2}"/>
          </ac:spMkLst>
        </pc:spChg>
        <pc:picChg chg="mod">
          <ac:chgData name="Oraz Sultanov" userId="5bc01da9-2ffa-449b-802a-4dc79466b345" providerId="ADAL" clId="{6EB5C803-1079-4C48-BB36-0C94728E8A5E}" dt="2024-10-31T13:10:20.358" v="74" actId="14100"/>
          <ac:picMkLst>
            <pc:docMk/>
            <pc:sldMk cId="2179140366" sldId="300"/>
            <ac:picMk id="3" creationId="{FB080AE2-D34B-6156-FD68-D2DDFFA30AAA}"/>
          </ac:picMkLst>
        </pc:picChg>
      </pc:sldChg>
      <pc:sldChg chg="addSp delSp modSp mod">
        <pc:chgData name="Oraz Sultanov" userId="5bc01da9-2ffa-449b-802a-4dc79466b345" providerId="ADAL" clId="{6EB5C803-1079-4C48-BB36-0C94728E8A5E}" dt="2024-10-31T13:10:12.396" v="72" actId="1038"/>
        <pc:sldMkLst>
          <pc:docMk/>
          <pc:sldMk cId="3932355970" sldId="301"/>
        </pc:sldMkLst>
        <pc:spChg chg="add mod">
          <ac:chgData name="Oraz Sultanov" userId="5bc01da9-2ffa-449b-802a-4dc79466b345" providerId="ADAL" clId="{6EB5C803-1079-4C48-BB36-0C94728E8A5E}" dt="2024-10-31T13:10:12.396" v="72" actId="1038"/>
          <ac:spMkLst>
            <pc:docMk/>
            <pc:sldMk cId="3932355970" sldId="301"/>
            <ac:spMk id="4" creationId="{0F6928E4-EBDD-D8E5-55B0-DB0FBFF48E4F}"/>
          </ac:spMkLst>
        </pc:spChg>
        <pc:spChg chg="del">
          <ac:chgData name="Oraz Sultanov" userId="5bc01da9-2ffa-449b-802a-4dc79466b345" providerId="ADAL" clId="{6EB5C803-1079-4C48-BB36-0C94728E8A5E}" dt="2024-10-31T13:09:58.198" v="67" actId="478"/>
          <ac:spMkLst>
            <pc:docMk/>
            <pc:sldMk cId="3932355970" sldId="301"/>
            <ac:spMk id="18" creationId="{970A2449-CFDE-EB99-08E4-4B84E61545E2}"/>
          </ac:spMkLst>
        </pc:spChg>
        <pc:picChg chg="mod">
          <ac:chgData name="Oraz Sultanov" userId="5bc01da9-2ffa-449b-802a-4dc79466b345" providerId="ADAL" clId="{6EB5C803-1079-4C48-BB36-0C94728E8A5E}" dt="2024-10-31T13:10:07.199" v="70" actId="1076"/>
          <ac:picMkLst>
            <pc:docMk/>
            <pc:sldMk cId="3932355970" sldId="301"/>
            <ac:picMk id="2" creationId="{39BDF119-03BD-A195-0E88-AE8E955BD04A}"/>
          </ac:picMkLst>
        </pc:picChg>
      </pc:sldChg>
      <pc:sldChg chg="modSp mod">
        <pc:chgData name="Oraz Sultanov" userId="5bc01da9-2ffa-449b-802a-4dc79466b345" providerId="ADAL" clId="{6EB5C803-1079-4C48-BB36-0C94728E8A5E}" dt="2024-10-31T13:09:50.450" v="65" actId="404"/>
        <pc:sldMkLst>
          <pc:docMk/>
          <pc:sldMk cId="3220426057" sldId="302"/>
        </pc:sldMkLst>
        <pc:spChg chg="mod">
          <ac:chgData name="Oraz Sultanov" userId="5bc01da9-2ffa-449b-802a-4dc79466b345" providerId="ADAL" clId="{6EB5C803-1079-4C48-BB36-0C94728E8A5E}" dt="2024-10-31T13:09:50.450" v="65" actId="404"/>
          <ac:spMkLst>
            <pc:docMk/>
            <pc:sldMk cId="3220426057" sldId="302"/>
            <ac:spMk id="18" creationId="{970A2449-CFDE-EB99-08E4-4B84E61545E2}"/>
          </ac:spMkLst>
        </pc:spChg>
      </pc:sldChg>
      <pc:sldChg chg="modSp mod">
        <pc:chgData name="Oraz Sultanov" userId="5bc01da9-2ffa-449b-802a-4dc79466b345" providerId="ADAL" clId="{6EB5C803-1079-4C48-BB36-0C94728E8A5E}" dt="2024-10-31T13:09:31.549" v="48" actId="404"/>
        <pc:sldMkLst>
          <pc:docMk/>
          <pc:sldMk cId="143061470" sldId="303"/>
        </pc:sldMkLst>
        <pc:spChg chg="mod">
          <ac:chgData name="Oraz Sultanov" userId="5bc01da9-2ffa-449b-802a-4dc79466b345" providerId="ADAL" clId="{6EB5C803-1079-4C48-BB36-0C94728E8A5E}" dt="2024-10-31T13:09:31.549" v="48" actId="404"/>
          <ac:spMkLst>
            <pc:docMk/>
            <pc:sldMk cId="143061470" sldId="303"/>
            <ac:spMk id="11" creationId="{7DE90F7E-1CE9-8600-0773-264BEE8006D7}"/>
          </ac:spMkLst>
        </pc:spChg>
      </pc:sldChg>
      <pc:sldChg chg="modSp mod">
        <pc:chgData name="Oraz Sultanov" userId="5bc01da9-2ffa-449b-802a-4dc79466b345" providerId="ADAL" clId="{6EB5C803-1079-4C48-BB36-0C94728E8A5E}" dt="2024-11-01T06:41:22.616" v="220" actId="20577"/>
        <pc:sldMkLst>
          <pc:docMk/>
          <pc:sldMk cId="2379829776" sldId="304"/>
        </pc:sldMkLst>
        <pc:spChg chg="mod">
          <ac:chgData name="Oraz Sultanov" userId="5bc01da9-2ffa-449b-802a-4dc79466b345" providerId="ADAL" clId="{6EB5C803-1079-4C48-BB36-0C94728E8A5E}" dt="2024-11-01T06:40:15.048" v="133" actId="20577"/>
          <ac:spMkLst>
            <pc:docMk/>
            <pc:sldMk cId="2379829776" sldId="304"/>
            <ac:spMk id="15" creationId="{D517A428-8AE9-E11B-3609-CA372850BEE9}"/>
          </ac:spMkLst>
        </pc:spChg>
        <pc:spChg chg="mod">
          <ac:chgData name="Oraz Sultanov" userId="5bc01da9-2ffa-449b-802a-4dc79466b345" providerId="ADAL" clId="{6EB5C803-1079-4C48-BB36-0C94728E8A5E}" dt="2024-11-01T06:41:22.616" v="220" actId="20577"/>
          <ac:spMkLst>
            <pc:docMk/>
            <pc:sldMk cId="2379829776" sldId="304"/>
            <ac:spMk id="16" creationId="{82158CCF-49EE-BAE3-570A-391273EBDD9D}"/>
          </ac:spMkLst>
        </pc:spChg>
        <pc:spChg chg="mod">
          <ac:chgData name="Oraz Sultanov" userId="5bc01da9-2ffa-449b-802a-4dc79466b345" providerId="ADAL" clId="{6EB5C803-1079-4C48-BB36-0C94728E8A5E}" dt="2024-11-01T06:41:00.395" v="205" actId="122"/>
          <ac:spMkLst>
            <pc:docMk/>
            <pc:sldMk cId="2379829776" sldId="304"/>
            <ac:spMk id="17" creationId="{C51D3FD1-BBEF-4D31-1900-8C84B788CA82}"/>
          </ac:spMkLst>
        </pc:spChg>
      </pc:sldChg>
      <pc:sldChg chg="modSp mod">
        <pc:chgData name="Oraz Sultanov" userId="5bc01da9-2ffa-449b-802a-4dc79466b345" providerId="ADAL" clId="{6EB5C803-1079-4C48-BB36-0C94728E8A5E}" dt="2024-11-01T06:42:20.487" v="227" actId="179"/>
        <pc:sldMkLst>
          <pc:docMk/>
          <pc:sldMk cId="2726190103" sldId="309"/>
        </pc:sldMkLst>
        <pc:spChg chg="mod">
          <ac:chgData name="Oraz Sultanov" userId="5bc01da9-2ffa-449b-802a-4dc79466b345" providerId="ADAL" clId="{6EB5C803-1079-4C48-BB36-0C94728E8A5E}" dt="2024-11-01T06:42:20.487" v="227" actId="179"/>
          <ac:spMkLst>
            <pc:docMk/>
            <pc:sldMk cId="2726190103" sldId="309"/>
            <ac:spMk id="16" creationId="{82158CCF-49EE-BAE3-570A-391273EBDD9D}"/>
          </ac:spMkLst>
        </pc:spChg>
      </pc:sldChg>
      <pc:sldChg chg="add">
        <pc:chgData name="Oraz Sultanov" userId="5bc01da9-2ffa-449b-802a-4dc79466b345" providerId="ADAL" clId="{6EB5C803-1079-4C48-BB36-0C94728E8A5E}" dt="2024-11-01T06:39:52.450" v="119"/>
        <pc:sldMkLst>
          <pc:docMk/>
          <pc:sldMk cId="2435492523" sldId="312"/>
        </pc:sldMkLst>
      </pc:sldChg>
      <pc:sldMasterChg chg="modSldLayout">
        <pc:chgData name="Oraz Sultanov" userId="5bc01da9-2ffa-449b-802a-4dc79466b345" providerId="ADAL" clId="{6EB5C803-1079-4C48-BB36-0C94728E8A5E}" dt="2024-10-31T13:12:29.445" v="112" actId="404"/>
        <pc:sldMasterMkLst>
          <pc:docMk/>
          <pc:sldMasterMk cId="0" sldId="2147483660"/>
        </pc:sldMasterMkLst>
        <pc:sldLayoutChg chg="addSp modSp mod">
          <pc:chgData name="Oraz Sultanov" userId="5bc01da9-2ffa-449b-802a-4dc79466b345" providerId="ADAL" clId="{6EB5C803-1079-4C48-BB36-0C94728E8A5E}" dt="2024-10-31T13:12:29.445" v="112" actId="404"/>
          <pc:sldLayoutMkLst>
            <pc:docMk/>
            <pc:sldMasterMk cId="0" sldId="2147483660"/>
            <pc:sldLayoutMk cId="0" sldId="2147483650"/>
          </pc:sldLayoutMkLst>
          <pc:spChg chg="add mod">
            <ac:chgData name="Oraz Sultanov" userId="5bc01da9-2ffa-449b-802a-4dc79466b345" providerId="ADAL" clId="{6EB5C803-1079-4C48-BB36-0C94728E8A5E}" dt="2024-10-31T13:12:29.445" v="112" actId="404"/>
            <ac:spMkLst>
              <pc:docMk/>
              <pc:sldMasterMk cId="0" sldId="2147483660"/>
              <pc:sldLayoutMk cId="0" sldId="2147483650"/>
              <ac:spMk id="3" creationId="{9B8270CC-8D6C-09C5-DF39-F8147DFB7DCB}"/>
            </ac:spMkLst>
          </pc:spChg>
          <pc:picChg chg="mod">
            <ac:chgData name="Oraz Sultanov" userId="5bc01da9-2ffa-449b-802a-4dc79466b345" providerId="ADAL" clId="{6EB5C803-1079-4C48-BB36-0C94728E8A5E}" dt="2024-10-31T13:09:09.718" v="45" actId="1076"/>
            <ac:picMkLst>
              <pc:docMk/>
              <pc:sldMasterMk cId="0" sldId="2147483660"/>
              <pc:sldLayoutMk cId="0" sldId="2147483650"/>
              <ac:picMk id="2" creationId="{0D0FB87A-64E3-191A-C628-37CE817AA3F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551B3C-5445-7529-7BD7-CAB2EF151F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911F6-B188-EEE2-2B4A-EFEF1BEBA6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B01E9-4B99-4358-958B-93EC0EE376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91B7A-CA0D-296C-B503-93BF1ADCFD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42F0E-CFB9-BE89-B802-E3089961A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222D-41E7-4498-9B5A-A1B3EC0A2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ddc1581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ddc1581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17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297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53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24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538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51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98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89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021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31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610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183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78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91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86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00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72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11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87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225" y="3523025"/>
            <a:ext cx="4583100" cy="40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078200"/>
            <a:ext cx="4583100" cy="23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2" name="Google Shape;12;p2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386475" y="1588900"/>
            <a:ext cx="6371100" cy="2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40664" y="466344"/>
            <a:ext cx="7662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100"/>
            </a:lvl9pPr>
          </a:lstStyle>
          <a:p>
            <a:endParaRPr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D0FB87A-64E3-191A-C628-37CE817AA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75" y="4761381"/>
            <a:ext cx="1283562" cy="2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270CC-8D6C-09C5-DF39-F8147DFB7DCB}"/>
              </a:ext>
            </a:extLst>
          </p:cNvPr>
          <p:cNvSpPr txBox="1"/>
          <p:nvPr userDrawn="1"/>
        </p:nvSpPr>
        <p:spPr>
          <a:xfrm>
            <a:off x="102863" y="4881890"/>
            <a:ext cx="3638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 Narrow" panose="020B0606020202030204" pitchFamily="34" charset="0"/>
              </a:rPr>
              <a:t>Temporary Migration: Challenges, Opportunities and Policy Solutions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0" y="-88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713225" y="3823300"/>
            <a:ext cx="7717500" cy="7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nton"/>
              <a:buNone/>
              <a:defRPr sz="4000">
                <a:latin typeface="Anton"/>
                <a:ea typeface="Anton"/>
                <a:cs typeface="Anton"/>
                <a:sym typeface="Anto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26DAD-F551-5CBA-6536-340A1F97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3119" cy="5143500"/>
          </a:xfrm>
          <a:prstGeom prst="rect">
            <a:avLst/>
          </a:prstGeom>
        </p:spPr>
      </p:pic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5509260" y="1314420"/>
            <a:ext cx="3124200" cy="23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4000" b="1" dirty="0">
                <a:latin typeface="Aptos" panose="020B0004020202020204" pitchFamily="34" charset="0"/>
              </a:rPr>
              <a:t>Temporary Migration:</a:t>
            </a:r>
            <a:br>
              <a:rPr lang="en-US" sz="4000" b="1" dirty="0">
                <a:latin typeface="Aptos" panose="020B0004020202020204" pitchFamily="34" charset="0"/>
              </a:rPr>
            </a:br>
            <a:br>
              <a:rPr lang="en-US" sz="1100" b="1" dirty="0">
                <a:latin typeface="Aptos" panose="020B0004020202020204" pitchFamily="34" charset="0"/>
              </a:rPr>
            </a:br>
            <a:r>
              <a:rPr lang="en-US" sz="2400" b="1" dirty="0">
                <a:latin typeface="Aptos" panose="020B0004020202020204" pitchFamily="34" charset="0"/>
              </a:rPr>
              <a:t>Challenges, Opportunities and Policy Solutions</a:t>
            </a:r>
            <a:br>
              <a:rPr lang="en-US" sz="2400" b="1" dirty="0">
                <a:latin typeface="Aptos" panose="020B0004020202020204" pitchFamily="34" charset="0"/>
              </a:rPr>
            </a:br>
            <a:br>
              <a:rPr lang="en-US" sz="2400" b="1" dirty="0">
                <a:latin typeface="Aptos" panose="020B0004020202020204" pitchFamily="34" charset="0"/>
              </a:rPr>
            </a:br>
            <a:r>
              <a:rPr lang="en-US" sz="2400" b="1" dirty="0">
                <a:latin typeface="Aptos" panose="020B0004020202020204" pitchFamily="34" charset="0"/>
              </a:rPr>
              <a:t>Case of the Kyrgyz Republic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89DEBE-F9CE-B27B-02AF-A11F17BA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9260" y="3911644"/>
            <a:ext cx="3124200" cy="789895"/>
          </a:xfrm>
        </p:spPr>
        <p:txBody>
          <a:bodyPr/>
          <a:lstStyle/>
          <a:p>
            <a:r>
              <a:rPr lang="fr-FR" dirty="0">
                <a:latin typeface="Aptos" panose="020B0004020202020204" pitchFamily="34" charset="0"/>
              </a:rPr>
              <a:t>Laurent Loic Yves Bossavie</a:t>
            </a:r>
          </a:p>
          <a:p>
            <a:r>
              <a:rPr lang="fr-FR" dirty="0">
                <a:latin typeface="Aptos" panose="020B0004020202020204" pitchFamily="34" charset="0"/>
              </a:rPr>
              <a:t>Oraz Sultanov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70240C3-CFC0-3B26-1049-45C55D718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77" y="4747173"/>
            <a:ext cx="1283562" cy="2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Most migrants go abroad for short periods of time 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073639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Duration of stay abroad is about 2 years on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40 percent of migrants go abroad more than once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413004" y="1626383"/>
            <a:ext cx="40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Duration of stay abroad of temporary migrants (in months)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63597" y="1626383"/>
            <a:ext cx="409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Number of stays abroad among individuals who ever migrated internationally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DFB90-9E89-5436-4CEB-B50E55BD5728}"/>
              </a:ext>
            </a:extLst>
          </p:cNvPr>
          <p:cNvSpPr txBox="1"/>
          <p:nvPr/>
        </p:nvSpPr>
        <p:spPr>
          <a:xfrm>
            <a:off x="413004" y="4207614"/>
            <a:ext cx="3305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 Narrow" panose="020B0606020202030204" pitchFamily="34" charset="0"/>
              </a:rPr>
              <a:t>Note. Vertical dashed lines denote median values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C1718-5A12-70F3-B163-808C795E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" b="7122"/>
          <a:stretch/>
        </p:blipFill>
        <p:spPr bwMode="auto">
          <a:xfrm>
            <a:off x="488061" y="1921055"/>
            <a:ext cx="3932741" cy="223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60B4F6E-0F94-92FB-BCAC-384AAD0F4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" b="7828"/>
          <a:stretch/>
        </p:blipFill>
        <p:spPr bwMode="auto">
          <a:xfrm>
            <a:off x="4722589" y="1884389"/>
            <a:ext cx="3924181" cy="22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40778-FE1B-8ADE-86F0-903498830A9D}"/>
              </a:ext>
            </a:extLst>
          </p:cNvPr>
          <p:cNvSpPr txBox="1"/>
          <p:nvPr/>
        </p:nvSpPr>
        <p:spPr>
          <a:xfrm>
            <a:off x="413004" y="4346114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53066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Returnees are initially less likely to be employed than non-migrants, but their employment rates catch up about two years after return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221276" y="1971586"/>
            <a:ext cx="130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</a:rPr>
              <a:t>Employment rates of the working age population, by past migration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9F918-1C96-F043-C47C-A8E6BD2CA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25" y="1311460"/>
            <a:ext cx="6083950" cy="3277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29CA7-1895-E648-A35C-8DDCA55893D0}"/>
              </a:ext>
            </a:extLst>
          </p:cNvPr>
          <p:cNvSpPr txBox="1"/>
          <p:nvPr/>
        </p:nvSpPr>
        <p:spPr>
          <a:xfrm>
            <a:off x="1530024" y="4473081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154397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Most female returnees fall back into non employment…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0" y="830349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Half of female returnees fall back into non-employment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780240" y="1233058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During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598776" y="1232649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After return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80AE2-D34B-6156-FD68-D2DDFFA30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00" y="1509648"/>
            <a:ext cx="5350937" cy="3207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3B0554-031D-E386-D87C-BDD1AE553E8B}"/>
              </a:ext>
            </a:extLst>
          </p:cNvPr>
          <p:cNvSpPr txBox="1"/>
          <p:nvPr/>
        </p:nvSpPr>
        <p:spPr>
          <a:xfrm>
            <a:off x="1917090" y="4686300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217914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… while many males are employed in sectors that do not match their experience abroad 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13004" y="951725"/>
            <a:ext cx="842554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Most male returnees are employed in sectors that do not match their experience abroad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780240" y="1233058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During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598776" y="1232649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After return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BDF119-03BD-A195-0E88-AE8E955BD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69" y="1500542"/>
            <a:ext cx="5075410" cy="3176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928E4-EBDD-D8E5-55B0-DB0FBFF48E4F}"/>
              </a:ext>
            </a:extLst>
          </p:cNvPr>
          <p:cNvSpPr txBox="1"/>
          <p:nvPr/>
        </p:nvSpPr>
        <p:spPr>
          <a:xfrm>
            <a:off x="1985360" y="4677194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93235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58699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Returnees often transition into self-employment activities after return 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780240" y="937858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Before migration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0A2449-CFDE-EB99-08E4-4B84E61545E2}"/>
              </a:ext>
            </a:extLst>
          </p:cNvPr>
          <p:cNvSpPr txBox="1"/>
          <p:nvPr/>
        </p:nvSpPr>
        <p:spPr>
          <a:xfrm>
            <a:off x="1878990" y="4503031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70750" y="937857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After return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674D4-6E9A-EC15-F2C3-DF12FBE7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90" y="1209464"/>
            <a:ext cx="5493568" cy="32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Returnees engaged in wage work often experience occupational downgrade back in the Kyrgyz Republic 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413004" y="1208783"/>
            <a:ext cx="40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Monthly earnings of return migrants relative to non-migrants (in %)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0A2449-CFDE-EB99-08E4-4B84E61545E2}"/>
              </a:ext>
            </a:extLst>
          </p:cNvPr>
          <p:cNvSpPr txBox="1"/>
          <p:nvPr/>
        </p:nvSpPr>
        <p:spPr>
          <a:xfrm>
            <a:off x="6163200" y="4054824"/>
            <a:ext cx="274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63597" y="1208783"/>
            <a:ext cx="409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Occupation of tertiary-educated workers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4B8112-4B9E-AB39-DE72-C110186FB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3" y="1622779"/>
            <a:ext cx="4231673" cy="217882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936611-66C8-14BE-1177-CD3532C6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01" y="1547476"/>
            <a:ext cx="3906814" cy="24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E90F7E-1CE9-8600-0773-264BEE8006D7}"/>
              </a:ext>
            </a:extLst>
          </p:cNvPr>
          <p:cNvSpPr txBox="1"/>
          <p:nvPr/>
        </p:nvSpPr>
        <p:spPr>
          <a:xfrm>
            <a:off x="345670" y="4216574"/>
            <a:ext cx="43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Note. The displayed coefficients were obtained by regressing workers’ logged monthly wages in USD2010 (dependent variable) on a returnee dummy (explanatory variable) controlling for workers’ other observable characteristics. The coefficients displayed are OLS coefficients on the male dummy. Horizontal lines represent 95 percent confidence intervals</a:t>
            </a:r>
            <a:r>
              <a:rPr lang="en-US" sz="900" b="0" i="0" u="sng" dirty="0">
                <a:solidFill>
                  <a:srgbClr val="0078D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9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Summary of Policy recommendations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795650"/>
            <a:ext cx="7999476" cy="18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achieved through policy interventions  in four main areas: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Increasing migration efficiency and productivity in existing corridors.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Diversifying migrants’ occupations and destinations.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Reducing vulnerability.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Supporting returnees’ reintegration and re-migration.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3492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Migration can be managed to raise development impacts and reduce costs/vulnerabilities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37982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Policy recommendations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01085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Strengthen information provision about migration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the role of public institutions and regulatory frameworks in information provision.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Government-to-Government (G2G) programs provide information about migration opportunities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through </a:t>
            </a: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home country government in close collaboration with destination.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G2G program between Bangladesh and Malaysia/South Korea increased access to migration opportunities for workers without social networks abroad (</a:t>
            </a:r>
            <a:r>
              <a:rPr lang="en-US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Mobarak</a:t>
            </a: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et al. 2023).</a:t>
            </a:r>
            <a:endParaRPr lang="en-US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Community-based</a:t>
            </a: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approach to reach migrants in remote rural areas.</a:t>
            </a:r>
          </a:p>
          <a:p>
            <a:pPr marL="685800" lvl="2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elies on local nongovernmental organizations, community-based organizations and village heads to deliver information and services to potential migrants at the village level.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1.2. Increase migrants’ preparedness for work abroad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orientation programs with financial literacy modules.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</a:rPr>
              <a:t>Training focuses on financial planning and management, savings and remittances.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</a:rPr>
              <a:t>Intervention that engage the entire household are more effective (not the migrant alone).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</a:rPr>
              <a:t>Financial education program for prospective migrants in Indonesia increased migrants’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financial knowledge</a:t>
            </a:r>
            <a:r>
              <a:rPr lang="en-US" dirty="0">
                <a:latin typeface="Arial Narrow" panose="020B0606020202030204" pitchFamily="34" charset="0"/>
              </a:rPr>
              <a:t> and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savings (Doi, McKenzie, and Zia 2014; Gibson, McKenzie, and Zia 2014).</a:t>
            </a:r>
            <a:endParaRPr lang="en-US" dirty="0">
              <a:latin typeface="Arial Narrow" panose="020B0606020202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with destination to train perspective migrants.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Skills Partnership Programs (GSPs) where training in home country is partly financed by destination.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GSPs between Western Balkan countries and Germany.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1. Increase migration efficiency and productivity in existing corridors </a:t>
            </a:r>
          </a:p>
        </p:txBody>
      </p:sp>
    </p:spTree>
    <p:extLst>
      <p:ext uri="{BB962C8B-B14F-4D97-AF65-F5344CB8AC3E}">
        <p14:creationId xmlns:p14="http://schemas.microsoft.com/office/powerpoint/2010/main" val="243549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Policy recommendations (continued)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01085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Support formal migration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registries of prospective migrants and potential employers.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“National Register of Persons with Confirmed Qualifications” with  registry of Foreign Employers established in Uzbekistan.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government-led programs regulating the recruitment process of migrants.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G2G programs: home country government manages migrants’ recruitment, in coordination with destinations.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G2G between Bangladesh and Malaysia significantly improved economic outcomes of migrant workers (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Mobarak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al. 2023); Employment Permit System (EPS) between Korea and several origin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seasonal worker programs.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Recognized Seasonal Employer Program between Pacific Islands and New Zealand.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Migrants receive the same minimum wage and worker rights as native-born workers; they also get formal employment contracts and access to social protection in the destination for the seasonal work period.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positive effects on migrant household income, consumption, savings and durable goods (Gibson and McKenzie 2014).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1.4. Reduction occupational downgrade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Develop skill certification/accreditation systems.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Skill assessment and certification systems for migrants established in 2018 in Uzbekistan; Skill testing and accreditation required before being deployed abroad as domestic worker in the Philippines.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Establish Mutual Recognition Agreements (MRA) with destination countries.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MRA signed between India and Singapore in 2017 for nursing.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Empirical simulation suggests measurable economic gains for participating countries (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Corong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and Aguiar 2019).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1. Increase migration efficiency and productivity in existing corridors </a:t>
            </a:r>
          </a:p>
        </p:txBody>
      </p:sp>
    </p:spTree>
    <p:extLst>
      <p:ext uri="{BB962C8B-B14F-4D97-AF65-F5344CB8AC3E}">
        <p14:creationId xmlns:p14="http://schemas.microsoft.com/office/powerpoint/2010/main" val="103871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Policy recommendations (2)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01085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2.1. Identify demand from new destinations and new occupations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monitoring systems on skills in demand by destination countries.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capacity of Ministry of Labor to identify demand for migrant labor.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with destinations through data sharing on skill shortages/labor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data management systems to communicate labor needs to prospective migrants.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Establish Institutional arrangements with new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Bilateral Labor Agreements, Memoranda of Understanding, G2G programs or Global Skills Partnerships (GSPs).</a:t>
            </a:r>
          </a:p>
          <a:p>
            <a:pPr marL="684213" indent="-223838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bilateral agreement signed between Uzbekistan and Germany</a:t>
            </a:r>
            <a:endParaRPr lang="en-US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Human capital development for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training programs in new occupations based on demand identified.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the capacity and resources of public skill training programs.</a:t>
            </a:r>
          </a:p>
          <a:p>
            <a:pPr marL="800100" indent="-1143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supported by destination countries through Global Skill Partnership Programs (GSPs).</a:t>
            </a:r>
          </a:p>
          <a:p>
            <a:pPr marL="800100" indent="-1143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Kosovo, Germany provides technical and financial resources to train prospective migrants in select occupations though GSPs (Clemens and Gough 2018).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Develop/strengthen partnership with private training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language skills among migrants to access new markets.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Uzbekistan offers language courses for prospective migrants in partnership with destinations (e.g. Japan).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2. Diversify occupations and destinations</a:t>
            </a:r>
          </a:p>
        </p:txBody>
      </p:sp>
    </p:spTree>
    <p:extLst>
      <p:ext uri="{BB962C8B-B14F-4D97-AF65-F5344CB8AC3E}">
        <p14:creationId xmlns:p14="http://schemas.microsoft.com/office/powerpoint/2010/main" val="272619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Background: International migration within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the broader employment context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367284" y="1517860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Provides employment opportunities to workers who would otherwise be unemployed at home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Workers who migrate experience large wage gains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367283" y="1302250"/>
            <a:ext cx="391980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International migration is a major source of employment for youth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8" name="Google Shape;266;p19">
            <a:extLst>
              <a:ext uri="{FF2B5EF4-FFF2-40B4-BE49-F238E27FC236}">
                <a16:creationId xmlns:a16="http://schemas.microsoft.com/office/drawing/2014/main" id="{6B1F7380-23C4-A19D-61FC-DC51709727D5}"/>
              </a:ext>
            </a:extLst>
          </p:cNvPr>
          <p:cNvSpPr txBox="1"/>
          <p:nvPr/>
        </p:nvSpPr>
        <p:spPr>
          <a:xfrm>
            <a:off x="4579619" y="1490170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Remittances</a:t>
            </a: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 contributed to over 30% of the GDP 2022</a:t>
            </a:r>
          </a:p>
        </p:txBody>
      </p:sp>
      <p:sp>
        <p:nvSpPr>
          <p:cNvPr id="19" name="Google Shape;273;p19">
            <a:extLst>
              <a:ext uri="{FF2B5EF4-FFF2-40B4-BE49-F238E27FC236}">
                <a16:creationId xmlns:a16="http://schemas.microsoft.com/office/drawing/2014/main" id="{A1B984AC-1AED-57AB-BD25-46CD2299C3AC}"/>
              </a:ext>
            </a:extLst>
          </p:cNvPr>
          <p:cNvSpPr txBox="1"/>
          <p:nvPr/>
        </p:nvSpPr>
        <p:spPr>
          <a:xfrm>
            <a:off x="4579618" y="1299670"/>
            <a:ext cx="391980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It is a tremendous source of income for the country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20" name="Google Shape;266;p19">
            <a:extLst>
              <a:ext uri="{FF2B5EF4-FFF2-40B4-BE49-F238E27FC236}">
                <a16:creationId xmlns:a16="http://schemas.microsoft.com/office/drawing/2014/main" id="{C0FF54B7-D92C-848E-70E9-B77BD59370D5}"/>
              </a:ext>
            </a:extLst>
          </p:cNvPr>
          <p:cNvSpPr txBox="1"/>
          <p:nvPr/>
        </p:nvSpPr>
        <p:spPr>
          <a:xfrm>
            <a:off x="367283" y="2810276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International migration currently involves several  inefficiencies and vulnerabilities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Making migration more productive could yield tremendous additional benefits for migrants and the home country </a:t>
            </a:r>
          </a:p>
        </p:txBody>
      </p:sp>
      <p:sp>
        <p:nvSpPr>
          <p:cNvPr id="21" name="Google Shape;273;p19">
            <a:extLst>
              <a:ext uri="{FF2B5EF4-FFF2-40B4-BE49-F238E27FC236}">
                <a16:creationId xmlns:a16="http://schemas.microsoft.com/office/drawing/2014/main" id="{11542202-D3C7-1699-E66C-A4FC5E894A17}"/>
              </a:ext>
            </a:extLst>
          </p:cNvPr>
          <p:cNvSpPr txBox="1"/>
          <p:nvPr/>
        </p:nvSpPr>
        <p:spPr>
          <a:xfrm>
            <a:off x="367283" y="2619776"/>
            <a:ext cx="4377316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ea typeface="Anton"/>
                <a:cs typeface="Anton"/>
                <a:sym typeface="Anton"/>
              </a:rPr>
              <a:t>However, its economic potential remains partly untapped 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ea typeface="Anton"/>
              <a:cs typeface="Anton"/>
              <a:sym typeface="Anton"/>
            </a:endParaRPr>
          </a:p>
        </p:txBody>
      </p:sp>
      <p:sp>
        <p:nvSpPr>
          <p:cNvPr id="22" name="Google Shape;266;p19">
            <a:extLst>
              <a:ext uri="{FF2B5EF4-FFF2-40B4-BE49-F238E27FC236}">
                <a16:creationId xmlns:a16="http://schemas.microsoft.com/office/drawing/2014/main" id="{DB7FBEA3-B571-FB38-92FF-D63602A66B7F}"/>
              </a:ext>
            </a:extLst>
          </p:cNvPr>
          <p:cNvSpPr txBox="1"/>
          <p:nvPr/>
        </p:nvSpPr>
        <p:spPr>
          <a:xfrm>
            <a:off x="4579619" y="2835386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The large-scale emigration of workers from the Kyrgyz Republic is a symptom of insufficient domestic job creation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It can be an effective strategy to access better employment opportunities for a large share of the population in the short to medium term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While making migration more productive, policy reforms that support domestic employment creation are essential to address structural jobs challenges in the medium to long run</a:t>
            </a:r>
          </a:p>
        </p:txBody>
      </p:sp>
      <p:sp>
        <p:nvSpPr>
          <p:cNvPr id="23" name="Google Shape;273;p19">
            <a:extLst>
              <a:ext uri="{FF2B5EF4-FFF2-40B4-BE49-F238E27FC236}">
                <a16:creationId xmlns:a16="http://schemas.microsoft.com/office/drawing/2014/main" id="{FAE9F933-DC95-821C-9CF7-8292C744DBF0}"/>
              </a:ext>
            </a:extLst>
          </p:cNvPr>
          <p:cNvSpPr txBox="1"/>
          <p:nvPr/>
        </p:nvSpPr>
        <p:spPr>
          <a:xfrm>
            <a:off x="4579618" y="2619776"/>
            <a:ext cx="391980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Migration is a one of the solutions to the jobs problem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Policy recommendations (3)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01085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Establish mechanisms to protect informal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insurance products to insure migrants against job loss at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migrants’ Welfare Funds.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Welfare Fund for Overseas Workers in the Philippines.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role and capacity of consular sections in providing legal counselling to migrants’ abroad.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Develop social protection systems for formal migrants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dedicated social protection programs for formal migrants.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Voluntary contribution schemes that provides social security abroad and income security on return.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Security System Program for Overseas Migrant Workers in the Philippines.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mechanisms for portability of social insurance across borders.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system where migrants make contributions to have equal access to unemployment benefits and health care as nationals in destination countries.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Philippines incorporates equal access to social protection and portability of benefits in its bilateral agreements and Memoranda of Understanding (MOUs) with destination countries.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3. Reduce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68670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Policy recommendations (4)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01085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4.1. Develop a strategic plan for migrants’ reintegration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Albania developed a comprehensive national strategy for migrants’ reintegration.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4.2. Return migrant registration and needs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an administrative registry of return migrants.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migrant registry established in Uzbekistan in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Administer rapid need and plan assessments for returnees at registration points for returnees (one-stop shop).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4.3. Provide services to returnees based on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to self-employment and entrepreneurship.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Abroad Foreign Worker (OFW) reintegration program provided by the Philippines includes training for those who would like to start up small businesses.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demand assessments to identify potential activities for self-employed returnees carried out by some origin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labor market policies and job search support (employment services).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 increasing resources and capacity of domestic ALMP programs and employment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Temporary livelihood support to forced returnees (unexpected returns).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Bangladesh Emergency cash support program provided to forced returnees during COVID-19.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4. Support returnees’ reintegration and re-migration</a:t>
            </a:r>
          </a:p>
        </p:txBody>
      </p:sp>
    </p:spTree>
    <p:extLst>
      <p:ext uri="{BB962C8B-B14F-4D97-AF65-F5344CB8AC3E}">
        <p14:creationId xmlns:p14="http://schemas.microsoft.com/office/powerpoint/2010/main" val="264370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572262" y="158644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8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888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Data source: The Kyrgyz Migration Survey 2022/23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572262" y="158644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Developed with Kyrgyz Government (Ministry of Labor, Central Bank, Statistical Office)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Nationally representative of households in the Kyrgyz Republic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Oversampling of households with a current or return migrant 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5,500 households; 20,000+ individuals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Detailed information about domestic and foreign employment history of all adults</a:t>
            </a:r>
          </a:p>
          <a:p>
            <a:pPr marL="914400" lvl="3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Includes absentees for work abroad (contacted by phone)</a:t>
            </a:r>
          </a:p>
          <a:p>
            <a:pPr marL="914400" lvl="3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Includes return migrants (who went abroad for work in the past)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Looks at the entire migration life cycle (pre-departure, during migration and after return)</a:t>
            </a:r>
            <a:r>
              <a:rPr lang="ru-RU" sz="160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.</a:t>
            </a:r>
            <a:endParaRPr lang="en-US" sz="1600" dirty="0">
              <a:solidFill>
                <a:schemeClr val="dk1"/>
              </a:solidFill>
              <a:latin typeface="Arial Narrow" panose="020B0606020202030204" pitchFamily="34" charset="0"/>
              <a:ea typeface="Anaheim"/>
              <a:cs typeface="Anaheim"/>
              <a:sym typeface="Anaheim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572262" y="118414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Motivation: Available nationally-representative datasets in Central Asia lack granular information on labor migration</a:t>
            </a:r>
          </a:p>
        </p:txBody>
      </p:sp>
    </p:spTree>
    <p:extLst>
      <p:ext uri="{BB962C8B-B14F-4D97-AF65-F5344CB8AC3E}">
        <p14:creationId xmlns:p14="http://schemas.microsoft.com/office/powerpoint/2010/main" val="19296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Migration is mostly low skilled and highly concentrated to Russia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572262" y="118414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Vast majority of migrants go the Russian 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Migration to the Russian Federation is lower-skilled than to other destinations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E6C15-2534-0EDE-CCFC-39B26ED5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2123879"/>
            <a:ext cx="3219648" cy="1931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A7DD43-2F17-F641-2428-E5120195B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852" y="2123879"/>
            <a:ext cx="4355268" cy="2329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6C639B-DA92-12D3-91A9-2B559E1211A2}"/>
              </a:ext>
            </a:extLst>
          </p:cNvPr>
          <p:cNvSpPr txBox="1"/>
          <p:nvPr/>
        </p:nvSpPr>
        <p:spPr>
          <a:xfrm>
            <a:off x="4180852" y="1658259"/>
            <a:ext cx="4355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Skill profile of workers from the Kyrgyz Republic, by international migration status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754380" y="1658259"/>
            <a:ext cx="3219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Distribution of migrants from the Kyrgyz Republic by destination country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D4540-B004-CD71-557B-4C4763DD4F30}"/>
              </a:ext>
            </a:extLst>
          </p:cNvPr>
          <p:cNvSpPr txBox="1"/>
          <p:nvPr/>
        </p:nvSpPr>
        <p:spPr>
          <a:xfrm>
            <a:off x="754380" y="4518537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79689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Migration channels remain largely informal 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652862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Sources of information about international migration are largely informal, especially about migration to the Russian Federation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Formality and usage of pre-migration services is very low, especially among migrants to the Russian Federation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799200" y="2143710"/>
            <a:ext cx="2163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</a:rPr>
              <a:t>Main source of information about employment abroad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68489-104D-15D6-177F-A74676EF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729" y="2143710"/>
            <a:ext cx="3999957" cy="2404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EEF75-8688-8B7B-7691-2192E7E0BD06}"/>
              </a:ext>
            </a:extLst>
          </p:cNvPr>
          <p:cNvSpPr txBox="1"/>
          <p:nvPr/>
        </p:nvSpPr>
        <p:spPr>
          <a:xfrm>
            <a:off x="2735198" y="4547940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01709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Migrants have inaccurate information about the wage gains expected from migration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652862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Migrants overestimate wages to be earned abroad by over 30 percent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Migrants who use formal channels of information have more accurate expectations about wages abroad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558862" y="2014745"/>
            <a:ext cx="4025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Monthly wages (in USD) expected before departure compared to actual wages earned abroad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94CCC-1B59-5241-D720-7E58A57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5" y="2508469"/>
            <a:ext cx="3631537" cy="21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CB1D2AD-EEA0-4324-D9FF-CBC374E8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44" y="2508469"/>
            <a:ext cx="3622281" cy="21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11225" y="2014336"/>
            <a:ext cx="4096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Gap between wages earned abroad and wages expected prior to departure (as % of expected wages), by source of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C7F9D-DC17-8457-B14B-216DBA12BB3B}"/>
              </a:ext>
            </a:extLst>
          </p:cNvPr>
          <p:cNvSpPr txBox="1"/>
          <p:nvPr/>
        </p:nvSpPr>
        <p:spPr>
          <a:xfrm>
            <a:off x="626364" y="4618318"/>
            <a:ext cx="3305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 Narrow" panose="020B0606020202030204" pitchFamily="34" charset="0"/>
              </a:rPr>
              <a:t>Note. Vertical dashed lines denote median values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88D24-F66C-CA44-E27D-DF92A59F2B82}"/>
              </a:ext>
            </a:extLst>
          </p:cNvPr>
          <p:cNvSpPr txBox="1"/>
          <p:nvPr/>
        </p:nvSpPr>
        <p:spPr>
          <a:xfrm>
            <a:off x="626364" y="4756818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221272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ines on a white background&#10;&#10;Description automatically generated">
            <a:extLst>
              <a:ext uri="{FF2B5EF4-FFF2-40B4-BE49-F238E27FC236}">
                <a16:creationId xmlns:a16="http://schemas.microsoft.com/office/drawing/2014/main" id="{01F2FA1B-9F61-0C39-E8ED-A2EB50E84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559600"/>
            <a:ext cx="5116222" cy="3067337"/>
          </a:xfrm>
          <a:prstGeom prst="rect">
            <a:avLst/>
          </a:prstGeom>
        </p:spPr>
      </p:pic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Migration enables workers who were not employed at home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to find employment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047574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Occupation of migrants before and during their migration experience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825216" y="1450283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Before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43752" y="1449874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During 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96B29-61AC-55EC-2726-10D89A7183ED}"/>
              </a:ext>
            </a:extLst>
          </p:cNvPr>
          <p:cNvSpPr txBox="1"/>
          <p:nvPr/>
        </p:nvSpPr>
        <p:spPr>
          <a:xfrm>
            <a:off x="2034158" y="4587117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11611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Migrants experience large wage gains while abroad, but the returns to higher skill levels are low among migrants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652862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Migrants earn 2.5 times more abroad compared to before departure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Low-skilled and high-skilled migrants earn very similar wages abroad</a:t>
            </a:r>
          </a:p>
          <a:p>
            <a:pPr marL="684213" lvl="1" indent="-223838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Returns to tertiary education are low among migrants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558862" y="2014745"/>
            <a:ext cx="40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Monthly wages abroad (in USD) compared to pre-migration wages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11225" y="2014336"/>
            <a:ext cx="409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Distribution of wages abroad, by skill level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DFB90-9E89-5436-4CEB-B50E55BD5728}"/>
              </a:ext>
            </a:extLst>
          </p:cNvPr>
          <p:cNvSpPr txBox="1"/>
          <p:nvPr/>
        </p:nvSpPr>
        <p:spPr>
          <a:xfrm>
            <a:off x="647930" y="4537321"/>
            <a:ext cx="2627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 Narrow" panose="020B0606020202030204" pitchFamily="34" charset="0"/>
              </a:rPr>
              <a:t>Note. Vertical dashed lines denote median values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998E6-AE8A-3FAA-D169-F3BCFC7B0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5" y="2339529"/>
            <a:ext cx="3674126" cy="2202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4983F-8163-4476-BA42-5A66C6B1C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44" y="2339529"/>
            <a:ext cx="3674126" cy="2202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5FEAC-0A2A-CA69-29C2-487B77B825A6}"/>
              </a:ext>
            </a:extLst>
          </p:cNvPr>
          <p:cNvSpPr txBox="1"/>
          <p:nvPr/>
        </p:nvSpPr>
        <p:spPr>
          <a:xfrm>
            <a:off x="647930" y="4683515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50486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Migration also comes at the cost of occupational downgrade and potential skill waste 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282407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Migrants are way less likely to be employed in white-collar occupations abroad compared to non-migrants, especially if high-skilled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413004" y="2143710"/>
            <a:ext cx="1435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</a:rPr>
              <a:t>Occupational downgrade after moving abroad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8B8E9-6F37-9F45-EED2-0534CDBB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14" y="1684707"/>
            <a:ext cx="5010972" cy="2874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79925-9E2A-CD4E-4188-B5A0EFA0614A}"/>
              </a:ext>
            </a:extLst>
          </p:cNvPr>
          <p:cNvSpPr txBox="1"/>
          <p:nvPr/>
        </p:nvSpPr>
        <p:spPr>
          <a:xfrm>
            <a:off x="1878990" y="4503031"/>
            <a:ext cx="3038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Source: World Bank Kyrgyz Migration Survey 2022/23 </a:t>
            </a:r>
          </a:p>
        </p:txBody>
      </p:sp>
    </p:spTree>
    <p:extLst>
      <p:ext uri="{BB962C8B-B14F-4D97-AF65-F5344CB8AC3E}">
        <p14:creationId xmlns:p14="http://schemas.microsoft.com/office/powerpoint/2010/main" val="3455619677"/>
      </p:ext>
    </p:extLst>
  </p:cSld>
  <p:clrMapOvr>
    <a:masterClrMapping/>
  </p:clrMapOvr>
</p:sld>
</file>

<file path=ppt/theme/theme1.xml><?xml version="1.0" encoding="utf-8"?>
<a:theme xmlns:a="http://schemas.openxmlformats.org/drawingml/2006/main" name="Graphic Design Project Proposal Infographics by Slidesgo">
  <a:themeElements>
    <a:clrScheme name="Simple Light">
      <a:dk1>
        <a:srgbClr val="434343"/>
      </a:dk1>
      <a:lt1>
        <a:srgbClr val="F3F3F3"/>
      </a:lt1>
      <a:dk2>
        <a:srgbClr val="0F4C81"/>
      </a:dk2>
      <a:lt2>
        <a:srgbClr val="98BEE0"/>
      </a:lt2>
      <a:accent1>
        <a:srgbClr val="C5D8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C51521B0-C743-46AE-87C8-4984D127B8FB}"/>
</file>

<file path=customXml/itemProps2.xml><?xml version="1.0" encoding="utf-8"?>
<ds:datastoreItem xmlns:ds="http://schemas.openxmlformats.org/officeDocument/2006/customXml" ds:itemID="{DE6A8C0A-8D8E-41AC-B892-AA9B88DB90AE}"/>
</file>

<file path=customXml/itemProps3.xml><?xml version="1.0" encoding="utf-8"?>
<ds:datastoreItem xmlns:ds="http://schemas.openxmlformats.org/officeDocument/2006/customXml" ds:itemID="{F8A5DD63-3B2B-4D37-90C2-75124566C75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2077</Words>
  <Application>Microsoft Office PowerPoint</Application>
  <PresentationFormat>On-screen Show (16:9)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Anaheim</vt:lpstr>
      <vt:lpstr>Anton</vt:lpstr>
      <vt:lpstr>Aptos</vt:lpstr>
      <vt:lpstr>Arial</vt:lpstr>
      <vt:lpstr>Arial Narrow</vt:lpstr>
      <vt:lpstr>Courier New</vt:lpstr>
      <vt:lpstr>Wingdings</vt:lpstr>
      <vt:lpstr>Graphic Design Project Proposal Infographics by Slidesgo</vt:lpstr>
      <vt:lpstr>Temporary Migration:  Challenges, Opportunities and Policy Solutions  Case of the Kyrgyz Republic</vt:lpstr>
      <vt:lpstr>Background: International migration within  the broader employment context</vt:lpstr>
      <vt:lpstr>Data source: The Kyrgyz Migration Survey 2022/23</vt:lpstr>
      <vt:lpstr>Migration is mostly low skilled and highly concentrated to Russia</vt:lpstr>
      <vt:lpstr>Migration channels remain largely informal </vt:lpstr>
      <vt:lpstr>Migrants have inaccurate information about the wage gains expected from migration</vt:lpstr>
      <vt:lpstr>Migration enables workers who were not employed at home  to find employment</vt:lpstr>
      <vt:lpstr>Migrants experience large wage gains while abroad, but the returns to higher skill levels are low among migrants</vt:lpstr>
      <vt:lpstr>Migration also comes at the cost of occupational downgrade and potential skill waste </vt:lpstr>
      <vt:lpstr>Most migrants go abroad for short periods of time </vt:lpstr>
      <vt:lpstr>Returnees are initially less likely to be employed than non-migrants, but their employment rates catch up about two years after return</vt:lpstr>
      <vt:lpstr>Most female returnees fall back into non employment…</vt:lpstr>
      <vt:lpstr>… while many males are employed in sectors that do not match their experience abroad </vt:lpstr>
      <vt:lpstr>Returnees often transition into self-employment activities after return </vt:lpstr>
      <vt:lpstr>Returnees engaged in wage work often experience occupational downgrade back in the Kyrgyz Republic </vt:lpstr>
      <vt:lpstr>Summary of Policy recommendations</vt:lpstr>
      <vt:lpstr>Policy recommendations</vt:lpstr>
      <vt:lpstr>Policy recommendations (continued)</vt:lpstr>
      <vt:lpstr>Policy recommendations (2)</vt:lpstr>
      <vt:lpstr>Policy recommendations (3)</vt:lpstr>
      <vt:lpstr>Policy recommendations (4)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Oraz Sultanov</dc:creator>
  <cp:lastModifiedBy>Oraz Sultanov</cp:lastModifiedBy>
  <cp:revision>1</cp:revision>
  <dcterms:modified xsi:type="dcterms:W3CDTF">2024-11-01T06:42:23Z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