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37" r:id="rId4"/>
  </p:sldMasterIdLst>
  <p:notesMasterIdLst>
    <p:notesMasterId r:id="rId17"/>
  </p:notesMasterIdLst>
  <p:handoutMasterIdLst>
    <p:handoutMasterId r:id="rId18"/>
  </p:handoutMasterIdLst>
  <p:sldIdLst>
    <p:sldId id="759" r:id="rId5"/>
    <p:sldId id="2134805445" r:id="rId6"/>
    <p:sldId id="2134805429" r:id="rId7"/>
    <p:sldId id="2134805408" r:id="rId8"/>
    <p:sldId id="2134805440" r:id="rId9"/>
    <p:sldId id="2134805443" r:id="rId10"/>
    <p:sldId id="2134805413" r:id="rId11"/>
    <p:sldId id="360" r:id="rId12"/>
    <p:sldId id="2134805446" r:id="rId13"/>
    <p:sldId id="2134805424" r:id="rId14"/>
    <p:sldId id="372" r:id="rId15"/>
    <p:sldId id="270" r:id="rId16"/>
  </p:sldIdLst>
  <p:sldSz cx="12192000" cy="6858000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225B91"/>
    <a:srgbClr val="D15B75"/>
    <a:srgbClr val="A156A8"/>
    <a:srgbClr val="64A2DA"/>
    <a:srgbClr val="1E921E"/>
    <a:srgbClr val="003BB0"/>
    <a:srgbClr val="FABC59"/>
    <a:srgbClr val="BD5999"/>
    <a:srgbClr val="4892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3" autoAdjust="0"/>
    <p:restoredTop sz="92326" autoAdjust="0"/>
  </p:normalViewPr>
  <p:slideViewPr>
    <p:cSldViewPr snapToGrid="0" showGuides="1">
      <p:cViewPr varScale="1">
        <p:scale>
          <a:sx n="63" d="100"/>
          <a:sy n="63" d="100"/>
        </p:scale>
        <p:origin x="115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2;&#1080;&#1085;&#1080;&#1089;&#1090;&#1088;&#1091;%20&#1050;&#1077;&#1085;&#1076;&#1080;&#1088;&#1073;&#1072;&#1077;&#1074;&#1086;&#1081;_2023-2024\&#1046;&#1050;&#1050;&#1056;_&#1055;&#1083;&#1077;&#1085;&#1072;&#1088;&#1085;&#1086;&#1077;_9-10.10.2024\&#1044;&#1083;&#1103;%20&#1046;&#1050;&#1050;&#1056;%209-10.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2;&#1080;&#1085;&#1080;&#1089;&#1090;&#1088;&#1091;%20&#1050;&#1077;&#1085;&#1076;&#1080;&#1088;&#1073;&#1072;&#1077;&#1074;&#1086;&#1081;_2023-2024\&#1046;&#1050;&#1050;&#1056;_&#1055;&#1083;&#1077;&#1085;&#1072;&#1088;&#1085;&#1086;&#1077;_9-10.10.2024\&#1044;&#1083;&#1103;%20&#1046;&#1050;&#1050;&#1056;%209-10.2024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48;&#1090;&#1086;&#1075;&#1086;&#1074;&#1072;&#1103;%20&#1082;&#1086;&#1083;&#1083;&#1077;&#1075;&#1080;&#1103;%20&#1079;&#1072;%202023%20&#1075;&#1086;&#1076;\&#1057;&#1086;&#1074;&#1077;&#1097;&#1072;&#1085;&#1080;&#1077;%20&#1091;%20&#1055;&#1077;&#1088;&#1074;&#1086;&#1075;&#1086;_06.03.24\&#1050;&#1086;&#1087;&#1080;&#1103;%20&#1050;&#1086;&#1087;&#1080;&#1103;%20&#1050;&#1085;&#1080;&#1075;&#1072;%20&#1076;&#1083;&#1103;%20&#1048;&#1090;&#1086;&#1075;%20&#1082;&#1086;&#1083;&#1083;%2029.02.24-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&#1044;&#1080;&#1089;&#1082;%20E\&#1052;&#1086;&#1080;%20&#1076;&#1086;&#1082;&#1091;&#1084;&#1077;&#1085;&#1090;&#1099;\&#1054;&#1090;&#1076;&#1077;&#1083;%20&#1089;&#1090;&#1088;&#1072;&#1090;&#1077;&#1075;&#1080;&#1080;%20&#1052;&#1080;&#1085;&#1086;&#1073;&#1088;&#1072;&#1091;&#1082;&#1080;%20&#1050;&#1056;\&#1048;&#1089;&#1087;&#1086;&#1083;&#1085;&#1103;&#1077;&#1084;&#1099;&#1077;%20&#1076;&#1086;&#1082;&#1091;&#1084;&#1077;&#1085;&#1090;&#1099;\2024\&#1060;&#1086;&#1088;&#1091;&#1084;%20&#1087;&#1086;%20&#1048;&#1063;&#1056;_&#1086;&#1089;&#1077;&#1085;&#1100;%202024\&#1044;&#1086;&#1082;&#1083;&#1072;&#1076;&#1099;\&#1044;&#1083;&#1103;%20&#1053;&#1072;&#1094;%20&#1060;&#1086;&#1088;&#1091;&#1084;&#1072;%20&#1085;&#1086;&#1103;&#1073;&#1088;&#1100;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2;&#1080;&#1085;&#1080;&#1089;&#1090;&#1088;&#1091;%20&#1050;&#1077;&#1085;&#1076;&#1080;&#1088;&#1073;&#1072;&#1077;&#1074;&#1086;&#1081;_2023-2024\&#1046;&#1050;&#1050;&#1056;_&#1055;&#1083;&#1077;&#1085;&#1072;&#1088;&#1085;&#1086;&#1077;_9-10.10.2024\&#1044;&#1083;&#1103;%20&#1046;&#1050;&#1050;&#1056;%209-10.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&#1044;&#1080;&#1089;&#1082;%20E\&#1052;&#1086;&#1080;%20&#1076;&#1086;&#1082;&#1091;&#1084;&#1077;&#1085;&#1090;&#1099;\&#1054;&#1090;&#1076;&#1077;&#1083;%20&#1089;&#1090;&#1088;&#1072;&#1090;&#1077;&#1075;&#1080;&#1080;%20&#1052;&#1080;&#1085;&#1086;&#1073;&#1088;&#1072;&#1091;&#1082;&#1080;%20&#1050;&#1056;\&#1048;&#1089;&#1087;&#1086;&#1083;&#1085;&#1103;&#1077;&#1084;&#1099;&#1077;%20&#1076;&#1086;&#1082;&#1091;&#1084;&#1077;&#1085;&#1090;&#1099;\2024\&#1060;&#1086;&#1088;&#1091;&#1084;%20&#1087;&#1086;%20&#1048;&#1063;&#1056;_&#1086;&#1089;&#1077;&#1085;&#1100;%202024\&#1044;&#1086;&#1082;&#1083;&#1072;&#1076;&#1099;\&#1044;&#1083;&#1103;%20&#1053;&#1072;&#1094;%20&#1060;&#1086;&#1088;&#1091;&#1084;&#1072;%20&#1085;&#1086;&#1103;&#1073;&#1088;&#1100;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4;&#1080;&#1089;&#1082;%20&#1044;\&#1044;&#1080;&#1089;&#1082;%20E\&#1052;&#1086;&#1080;%20&#1076;&#1086;&#1082;&#1091;&#1084;&#1077;&#1085;&#1090;&#1099;\&#1054;&#1090;&#1076;&#1077;&#1083;%20&#1089;&#1090;&#1088;&#1072;&#1090;&#1077;&#1075;&#1080;&#1080;%20&#1052;&#1080;&#1085;&#1086;&#1073;&#1088;&#1072;&#1091;&#1082;&#1080;%20&#1050;&#1056;\&#1048;&#1089;&#1087;&#1086;&#1083;&#1085;&#1103;&#1077;&#1084;&#1099;&#1077;%20&#1076;&#1086;&#1082;&#1091;&#1084;&#1077;&#1085;&#1090;&#1099;\2024\&#1060;&#1086;&#1088;&#1091;&#1084;%20&#1087;&#1086;%20&#1048;&#1063;&#1056;_&#1086;&#1089;&#1077;&#1085;&#1100;%202024\&#1044;&#1086;&#1082;&#1083;&#1072;&#1076;&#1099;\&#1044;&#1083;&#1103;%20&#1053;&#1072;&#1094;%20&#1060;&#1086;&#1088;&#1091;&#1084;&#1072;%20&#1085;&#1086;&#1103;&#1073;&#1088;&#1100;%202024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Sheet1!$K$22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319445770368239E-2"/>
                  <c:y val="0.176219227085871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Sheet1!$K$23</c:f>
              <c:numCache>
                <c:formatCode>#,##0</c:formatCode>
                <c:ptCount val="1"/>
                <c:pt idx="0">
                  <c:v>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90-43F7-82CE-9325623ECF33}"/>
            </c:ext>
          </c:extLst>
        </c:ser>
        <c:ser>
          <c:idx val="1"/>
          <c:order val="1"/>
          <c:tx>
            <c:strRef>
              <c:f>Sheet1!$L$22</c:f>
              <c:strCache>
                <c:ptCount val="1"/>
                <c:pt idx="0">
                  <c:v>1995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0121894478463277E-17"/>
                  <c:y val="0.11637118769821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Sheet1!$L$23</c:f>
              <c:numCache>
                <c:formatCode>General</c:formatCode>
                <c:ptCount val="1"/>
                <c:pt idx="0">
                  <c:v>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90-43F7-82CE-9325623ECF33}"/>
            </c:ext>
          </c:extLst>
        </c:ser>
        <c:ser>
          <c:idx val="2"/>
          <c:order val="2"/>
          <c:tx>
            <c:strRef>
              <c:f>Sheet1!$M$22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0121894478463277E-17"/>
                  <c:y val="8.9772059081481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Sheet1!$M$23</c:f>
              <c:numCache>
                <c:formatCode>General</c:formatCode>
                <c:ptCount val="1"/>
                <c:pt idx="0">
                  <c:v>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0-43F7-82CE-9325623ECF33}"/>
            </c:ext>
          </c:extLst>
        </c:ser>
        <c:ser>
          <c:idx val="3"/>
          <c:order val="3"/>
          <c:tx>
            <c:strRef>
              <c:f>Sheet1!$N$22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9.6421841235665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Sheet1!$N$23</c:f>
              <c:numCache>
                <c:formatCode>General</c:formatCode>
                <c:ptCount val="1"/>
                <c:pt idx="0">
                  <c:v>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90-43F7-82CE-9325623ECF33}"/>
            </c:ext>
          </c:extLst>
        </c:ser>
        <c:ser>
          <c:idx val="4"/>
          <c:order val="4"/>
          <c:tx>
            <c:strRef>
              <c:f>Sheet1!$O$22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9.97467323127575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Sheet1!$O$23</c:f>
              <c:numCache>
                <c:formatCode>General</c:formatCode>
                <c:ptCount val="1"/>
                <c:pt idx="0">
                  <c:v>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0-43F7-82CE-9325623ECF33}"/>
            </c:ext>
          </c:extLst>
        </c:ser>
        <c:ser>
          <c:idx val="5"/>
          <c:order val="5"/>
          <c:tx>
            <c:strRef>
              <c:f>Sheet1!$P$22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0243788956926554E-17"/>
                  <c:y val="0.186193900317147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Sheet1!$P$23</c:f>
              <c:numCache>
                <c:formatCode>#,##0</c:formatCode>
                <c:ptCount val="1"/>
                <c:pt idx="0">
                  <c:v>1186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90-43F7-82CE-9325623ECF33}"/>
            </c:ext>
          </c:extLst>
        </c:ser>
        <c:ser>
          <c:idx val="6"/>
          <c:order val="6"/>
          <c:tx>
            <c:strRef>
              <c:f>Sheet1!$Q$22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0243788956926554E-17"/>
                  <c:y val="0.169569444931687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Sheet1!$Q$23</c:f>
              <c:numCache>
                <c:formatCode>#,##0</c:formatCode>
                <c:ptCount val="1"/>
                <c:pt idx="0">
                  <c:v>1648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0-43F7-82CE-9325623ECF33}"/>
            </c:ext>
          </c:extLst>
        </c:ser>
        <c:ser>
          <c:idx val="7"/>
          <c:order val="7"/>
          <c:tx>
            <c:strRef>
              <c:f>Sheet1!$R$22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0243788956926554E-17"/>
                  <c:y val="0.182869009240055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Sheet1!$R$23</c:f>
              <c:numCache>
                <c:formatCode>#,##0</c:formatCode>
                <c:ptCount val="1"/>
                <c:pt idx="0">
                  <c:v>1712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F90-43F7-82CE-9325623ECF33}"/>
            </c:ext>
          </c:extLst>
        </c:ser>
        <c:ser>
          <c:idx val="8"/>
          <c:order val="8"/>
          <c:tx>
            <c:strRef>
              <c:f>Sheet1!$S$22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52944989546228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Sheet1!$S$23</c:f>
              <c:numCache>
                <c:formatCode>#,##0</c:formatCode>
                <c:ptCount val="1"/>
                <c:pt idx="0">
                  <c:v>1834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90-43F7-82CE-9325623ECF33}"/>
            </c:ext>
          </c:extLst>
        </c:ser>
        <c:ser>
          <c:idx val="9"/>
          <c:order val="9"/>
          <c:tx>
            <c:strRef>
              <c:f>Sheet1!$T$22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6048757791385311E-16"/>
                  <c:y val="0.159594771700412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02-4F4E-A74B-E062591F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</c:f>
              <c:strCache>
                <c:ptCount val="1"/>
                <c:pt idx="0">
                  <c:v>Бала бакчалардын саны</c:v>
                </c:pt>
              </c:strCache>
            </c:strRef>
          </c:cat>
          <c:val>
            <c:numRef>
              <c:f>Sheet1!$T$23</c:f>
              <c:numCache>
                <c:formatCode>#,##0</c:formatCode>
                <c:ptCount val="1"/>
                <c:pt idx="0">
                  <c:v>1912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F90-43F7-82CE-9325623EC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764944"/>
        <c:axId val="147766904"/>
      </c:barChart>
      <c:catAx>
        <c:axId val="14776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47766904"/>
        <c:crosses val="autoZero"/>
        <c:auto val="1"/>
        <c:lblAlgn val="ctr"/>
        <c:lblOffset val="100"/>
        <c:noMultiLvlLbl val="0"/>
      </c:catAx>
      <c:valAx>
        <c:axId val="1477669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4776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Sheet1!$K$26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464357034748936E-17"/>
                  <c:y val="0.18545575519521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Sheet1!$K$27</c:f>
              <c:numCache>
                <c:formatCode>#,##0</c:formatCode>
                <c:ptCount val="1"/>
                <c:pt idx="0">
                  <c:v>211571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4-4C3A-A943-0BA5F540D76A}"/>
            </c:ext>
          </c:extLst>
        </c:ser>
        <c:ser>
          <c:idx val="1"/>
          <c:order val="1"/>
          <c:tx>
            <c:strRef>
              <c:f>Sheet1!$L$26</c:f>
              <c:strCache>
                <c:ptCount val="1"/>
                <c:pt idx="0">
                  <c:v>1995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38248835690980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Sheet1!$L$27</c:f>
              <c:numCache>
                <c:formatCode>#,##0</c:formatCode>
                <c:ptCount val="1"/>
                <c:pt idx="0">
                  <c:v>46114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64-4C3A-A943-0BA5F540D76A}"/>
            </c:ext>
          </c:extLst>
        </c:ser>
        <c:ser>
          <c:idx val="2"/>
          <c:order val="2"/>
          <c:tx>
            <c:strRef>
              <c:f>Sheet1!$M$26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4177607936709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A64-4C3A-A943-0BA5F540D7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Sheet1!$M$27</c:f>
              <c:numCache>
                <c:formatCode>#,##0</c:formatCode>
                <c:ptCount val="1"/>
                <c:pt idx="0">
                  <c:v>45768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64-4C3A-A943-0BA5F540D76A}"/>
            </c:ext>
          </c:extLst>
        </c:ser>
        <c:ser>
          <c:idx val="3"/>
          <c:order val="3"/>
          <c:tx>
            <c:strRef>
              <c:f>Sheet1!$N$26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1857428138995743E-17"/>
                  <c:y val="0.144992681334442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Sheet1!$N$27</c:f>
              <c:numCache>
                <c:formatCode>#,##0</c:formatCode>
                <c:ptCount val="1"/>
                <c:pt idx="0">
                  <c:v>54365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64-4C3A-A943-0BA5F540D76A}"/>
            </c:ext>
          </c:extLst>
        </c:ser>
        <c:ser>
          <c:idx val="4"/>
          <c:order val="4"/>
          <c:tx>
            <c:strRef>
              <c:f>Sheet1!$O$26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4836460415617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Sheet1!$O$27</c:f>
              <c:numCache>
                <c:formatCode>#,##0</c:formatCode>
                <c:ptCount val="1"/>
                <c:pt idx="0">
                  <c:v>85236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64-4C3A-A943-0BA5F540D76A}"/>
            </c:ext>
          </c:extLst>
        </c:ser>
        <c:ser>
          <c:idx val="5"/>
          <c:order val="5"/>
          <c:tx>
            <c:strRef>
              <c:f>Sheet1!$P$26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09059214947335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Sheet1!$P$27</c:f>
              <c:numCache>
                <c:formatCode>#,##0</c:formatCode>
                <c:ptCount val="1"/>
                <c:pt idx="0">
                  <c:v>161380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64-4C3A-A943-0BA5F540D76A}"/>
            </c:ext>
          </c:extLst>
        </c:ser>
        <c:ser>
          <c:idx val="6"/>
          <c:order val="6"/>
          <c:tx>
            <c:strRef>
              <c:f>Sheet1!$Q$26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1857428138995743E-17"/>
                  <c:y val="0.195571523660410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Sheet1!$Q$27</c:f>
              <c:numCache>
                <c:formatCode>#,##0</c:formatCode>
                <c:ptCount val="1"/>
                <c:pt idx="0">
                  <c:v>196123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64-4C3A-A943-0BA5F540D76A}"/>
            </c:ext>
          </c:extLst>
        </c:ser>
        <c:ser>
          <c:idx val="7"/>
          <c:order val="7"/>
          <c:tx>
            <c:strRef>
              <c:f>Sheet1!$R$26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325011026269391E-3"/>
                  <c:y val="0.209059214947335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Sheet1!$R$27</c:f>
              <c:numCache>
                <c:formatCode>#,##0</c:formatCode>
                <c:ptCount val="1"/>
                <c:pt idx="0">
                  <c:v>199813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A64-4C3A-A943-0BA5F540D76A}"/>
            </c:ext>
          </c:extLst>
        </c:ser>
        <c:ser>
          <c:idx val="8"/>
          <c:order val="8"/>
          <c:tx>
            <c:strRef>
              <c:f>Sheet1!$S$26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78711909551754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22-425F-811C-1CB89BB610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Sheet1!$S$27</c:f>
              <c:numCache>
                <c:formatCode>#,##0</c:formatCode>
                <c:ptCount val="1"/>
                <c:pt idx="0">
                  <c:v>220012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64-4C3A-A943-0BA5F540D76A}"/>
            </c:ext>
          </c:extLst>
        </c:ser>
        <c:ser>
          <c:idx val="9"/>
          <c:order val="9"/>
          <c:tx>
            <c:strRef>
              <c:f>Sheet1!$T$26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6940640256704349E-3"/>
                  <c:y val="0.118017298760592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A64-4C3A-A943-0BA5F540D7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Sheet1!$J$27</c:f>
              <c:strCache>
                <c:ptCount val="1"/>
                <c:pt idx="0">
                  <c:v>Бала бакчалардагы балдардын саны</c:v>
                </c:pt>
              </c:strCache>
            </c:strRef>
          </c:cat>
          <c:val>
            <c:numRef>
              <c:f>Sheet1!$T$27</c:f>
              <c:numCache>
                <c:formatCode>#,##0</c:formatCode>
                <c:ptCount val="1"/>
                <c:pt idx="0">
                  <c:v>233946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A64-4C3A-A943-0BA5F540D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765728"/>
        <c:axId val="147764552"/>
      </c:barChart>
      <c:catAx>
        <c:axId val="14776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47764552"/>
        <c:crosses val="autoZero"/>
        <c:auto val="1"/>
        <c:lblAlgn val="ctr"/>
        <c:lblOffset val="100"/>
        <c:noMultiLvlLbl val="0"/>
      </c:catAx>
      <c:valAx>
        <c:axId val="1477645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4776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sz="1600" dirty="0"/>
              <a:t>Number</a:t>
            </a:r>
            <a:r>
              <a:rPr lang="en-US" sz="1600" baseline="0" dirty="0"/>
              <a:t> of newborns (thousand)</a:t>
            </a:r>
            <a:endParaRPr lang="ru-RU" sz="1600" dirty="0"/>
          </a:p>
        </c:rich>
      </c:tx>
      <c:layout>
        <c:manualLayout>
          <c:xMode val="edge"/>
          <c:yMode val="edge"/>
          <c:x val="0.144350100748875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Sheet1!$N$83</c:f>
              <c:strCache>
                <c:ptCount val="1"/>
                <c:pt idx="0">
                  <c:v>Төрөлгөндөрдүн саны (миң)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470950723663335E-17"/>
                  <c:y val="0.21930626490652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74-4CF7-87E4-388BF14B824A}"/>
                </c:ext>
              </c:extLst>
            </c:dLbl>
            <c:dLbl>
              <c:idx val="1"/>
              <c:layout>
                <c:manualLayout>
                  <c:x val="-8.9883802894653342E-17"/>
                  <c:y val="0.28380810752609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74-4CF7-87E4-388BF14B824A}"/>
                </c:ext>
              </c:extLst>
            </c:dLbl>
            <c:dLbl>
              <c:idx val="2"/>
              <c:layout>
                <c:manualLayout>
                  <c:x val="0"/>
                  <c:y val="0.21930626490652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74-4CF7-87E4-388BF14B82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44450" cap="rnd" cmpd="sng">
                <a:solidFill>
                  <a:schemeClr val="accent1">
                    <a:lumMod val="20000"/>
                    <a:lumOff val="80000"/>
                  </a:schemeClr>
                </a:solidFill>
                <a:prstDash val="dash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Sheet1!$O$82:$Q$82</c:f>
              <c:numCache>
                <c:formatCode>General</c:formatCode>
                <c:ptCount val="3"/>
                <c:pt idx="0">
                  <c:v>2000</c:v>
                </c:pt>
                <c:pt idx="1">
                  <c:v>2019</c:v>
                </c:pt>
                <c:pt idx="2">
                  <c:v>2022</c:v>
                </c:pt>
              </c:numCache>
            </c:numRef>
          </c:cat>
          <c:val>
            <c:numRef>
              <c:f>Sheet1!$O$83:$Q$83</c:f>
              <c:numCache>
                <c:formatCode>General</c:formatCode>
                <c:ptCount val="3"/>
                <c:pt idx="0">
                  <c:v>96.7</c:v>
                </c:pt>
                <c:pt idx="1">
                  <c:v>173.4</c:v>
                </c:pt>
                <c:pt idx="2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28-44A4-BC0C-229C69633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262264"/>
        <c:axId val="147265400"/>
      </c:barChart>
      <c:catAx>
        <c:axId val="14726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47265400"/>
        <c:crosses val="autoZero"/>
        <c:auto val="1"/>
        <c:lblAlgn val="ctr"/>
        <c:lblOffset val="100"/>
        <c:noMultiLvlLbl val="0"/>
      </c:catAx>
      <c:valAx>
        <c:axId val="147265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262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063396812401756E-2"/>
          <c:y val="7.5648945571747908E-2"/>
          <c:w val="0.90987320637519653"/>
          <c:h val="0.39042653658874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Sheet1!$V$68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926-4F3A-8BEF-50B4A12EA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206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Sheet1!$W$67</c:f>
              <c:strCache>
                <c:ptCount val="1"/>
                <c:pt idx="0">
                  <c:v>Билим берүү системасын каржылоо млрд. сом менен</c:v>
                </c:pt>
              </c:strCache>
            </c:strRef>
          </c:cat>
          <c:val>
            <c:numRef>
              <c:f>Sheet1!$W$68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85-4423-ACFF-D579BFEF325D}"/>
            </c:ext>
          </c:extLst>
        </c:ser>
        <c:ser>
          <c:idx val="1"/>
          <c:order val="1"/>
          <c:tx>
            <c:strRef>
              <c:f>Sheet1!$V$69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926-4F3A-8BEF-50B4A12EA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206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Sheet1!$W$67</c:f>
              <c:strCache>
                <c:ptCount val="1"/>
                <c:pt idx="0">
                  <c:v>Билим берүү системасын каржылоо млрд. сом менен</c:v>
                </c:pt>
              </c:strCache>
            </c:strRef>
          </c:cat>
          <c:val>
            <c:numRef>
              <c:f>Sheet1!$W$69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85-4423-ACFF-D579BFEF3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6854776"/>
        <c:axId val="236855168"/>
      </c:barChart>
      <c:catAx>
        <c:axId val="236854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5168"/>
        <c:crosses val="autoZero"/>
        <c:auto val="1"/>
        <c:lblAlgn val="ctr"/>
        <c:lblOffset val="100"/>
        <c:noMultiLvlLbl val="0"/>
      </c:catAx>
      <c:valAx>
        <c:axId val="236855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90000"/>
                  <a:lumOff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3685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002060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dirty="0">
                <a:solidFill>
                  <a:schemeClr val="bg1"/>
                </a:solidFill>
              </a:rPr>
              <a:t>Number of students</a:t>
            </a:r>
            <a:endParaRPr lang="ru-RU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045607641971465"/>
          <c:y val="0.1445844587383979"/>
          <c:w val="0.84711392598572299"/>
          <c:h val="0.753410451342956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Sheet1!$J$67</c:f>
              <c:strCache>
                <c:ptCount val="1"/>
                <c:pt idx="0">
                  <c:v>Бардыгы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29835597786997403"/>
                  <c:y val="3.8526502138134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76-4A45-9590-6CD7A88897F9}"/>
                </c:ext>
              </c:extLst>
            </c:dLbl>
            <c:dLbl>
              <c:idx val="1"/>
              <c:layout>
                <c:manualLayout>
                  <c:x val="-0.23133398284121173"/>
                  <c:y val="4.403028815786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76-4A45-9590-6CD7A88897F9}"/>
                </c:ext>
              </c:extLst>
            </c:dLbl>
            <c:dLbl>
              <c:idx val="2"/>
              <c:layout>
                <c:manualLayout>
                  <c:x val="-0.23565798252048664"/>
                  <c:y val="4.1278395148000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76-4A45-9590-6CD7A88897F9}"/>
                </c:ext>
              </c:extLst>
            </c:dLbl>
            <c:dLbl>
              <c:idx val="3"/>
              <c:layout>
                <c:manualLayout>
                  <c:x val="-0.13620598989716201"/>
                  <c:y val="4.9534074177601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76-4A45-9590-6CD7A88897F9}"/>
                </c:ext>
              </c:extLst>
            </c:dLbl>
            <c:dLbl>
              <c:idx val="4"/>
              <c:layout>
                <c:manualLayout>
                  <c:x val="-6.0535995509849783E-2"/>
                  <c:y val="4.1278395148000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76-4A45-9590-6CD7A88897F9}"/>
                </c:ext>
              </c:extLst>
            </c:dLbl>
            <c:dLbl>
              <c:idx val="5"/>
              <c:layout>
                <c:manualLayout>
                  <c:x val="-1.7295998717099938E-2"/>
                  <c:y val="3.027082310853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76-4A45-9590-6CD7A88897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Sheet1!$K$66:$P$66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Sheet1!$K$67:$P$67</c:f>
              <c:numCache>
                <c:formatCode>#,##0</c:formatCode>
                <c:ptCount val="6"/>
                <c:pt idx="0">
                  <c:v>1018868</c:v>
                </c:pt>
                <c:pt idx="1">
                  <c:v>1091260</c:v>
                </c:pt>
                <c:pt idx="2">
                  <c:v>1357408</c:v>
                </c:pt>
                <c:pt idx="3">
                  <c:v>1407347</c:v>
                </c:pt>
                <c:pt idx="4">
                  <c:v>1447717</c:v>
                </c:pt>
                <c:pt idx="5">
                  <c:v>1490830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6-4A45-9590-6CD7A88897F9}"/>
            </c:ext>
          </c:extLst>
        </c:ser>
        <c:ser>
          <c:idx val="1"/>
          <c:order val="1"/>
          <c:tx>
            <c:strRef>
              <c:f>Sheet1!$J$68</c:f>
              <c:strCache>
                <c:ptCount val="1"/>
                <c:pt idx="0">
                  <c:v>Мамлекеттик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Sheet1!$K$66:$P$66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Sheet1!$K$68:$P$68</c:f>
              <c:numCache>
                <c:formatCode>#,##0</c:formatCode>
                <c:ptCount val="6"/>
                <c:pt idx="0">
                  <c:v>1008139</c:v>
                </c:pt>
                <c:pt idx="1">
                  <c:v>1071795</c:v>
                </c:pt>
                <c:pt idx="2">
                  <c:v>1319524</c:v>
                </c:pt>
                <c:pt idx="3">
                  <c:v>1359397</c:v>
                </c:pt>
                <c:pt idx="4">
                  <c:v>1394848</c:v>
                </c:pt>
                <c:pt idx="5">
                  <c:v>1430637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76-4A45-9590-6CD7A88897F9}"/>
            </c:ext>
          </c:extLst>
        </c:ser>
        <c:ser>
          <c:idx val="2"/>
          <c:order val="2"/>
          <c:tx>
            <c:strRef>
              <c:f>Sheet1!$J$69</c:f>
              <c:strCache>
                <c:ptCount val="1"/>
                <c:pt idx="0">
                  <c:v>Жеке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Sheet1!$K$66:$P$66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Sheet1!$K$69:$P$69</c:f>
              <c:numCache>
                <c:formatCode>#,##0</c:formatCode>
                <c:ptCount val="6"/>
                <c:pt idx="0">
                  <c:v>10729</c:v>
                </c:pt>
                <c:pt idx="1">
                  <c:v>19465</c:v>
                </c:pt>
                <c:pt idx="2" formatCode="0">
                  <c:v>37884</c:v>
                </c:pt>
                <c:pt idx="3">
                  <c:v>47950</c:v>
                </c:pt>
                <c:pt idx="4">
                  <c:v>52869</c:v>
                </c:pt>
                <c:pt idx="5" formatCode="General">
                  <c:v>60193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76-4A45-9590-6CD7A8889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6853600"/>
        <c:axId val="236853992"/>
      </c:barChart>
      <c:catAx>
        <c:axId val="236853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3992"/>
        <c:crosses val="autoZero"/>
        <c:auto val="1"/>
        <c:lblAlgn val="ctr"/>
        <c:lblOffset val="100"/>
        <c:noMultiLvlLbl val="0"/>
      </c:catAx>
      <c:valAx>
        <c:axId val="23685399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685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002060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dirty="0"/>
              <a:t>Students</a:t>
            </a:r>
            <a:r>
              <a:rPr lang="en-US" baseline="0" dirty="0"/>
              <a:t> share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Sheet1!$L$152</c:f>
              <c:strCache>
                <c:ptCount val="1"/>
                <c:pt idx="0">
                  <c:v>Окуучулардын үлүшү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1.5809810445009632E-16"/>
                  <c:y val="-5.189802057531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DD-4EA0-9CCA-4EC604631998}"/>
                </c:ext>
              </c:extLst>
            </c:dLbl>
            <c:dLbl>
              <c:idx val="7"/>
              <c:layout>
                <c:manualLayout>
                  <c:x val="-1.5809810445009632E-16"/>
                  <c:y val="-4.4821017769592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DD-4EA0-9CCA-4EC6046319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Sheet1!$K$153:$K$160</c:f>
              <c:strCache>
                <c:ptCount val="8"/>
                <c:pt idx="0">
                  <c:v>АКШ</c:v>
                </c:pt>
                <c:pt idx="1">
                  <c:v>Испания</c:v>
                </c:pt>
                <c:pt idx="2">
                  <c:v>Улуу Британия</c:v>
                </c:pt>
                <c:pt idx="3">
                  <c:v>Германия</c:v>
                </c:pt>
                <c:pt idx="5">
                  <c:v>Кыргызстан - кесиптик лицей</c:v>
                </c:pt>
                <c:pt idx="6">
                  <c:v>Кыргызстан - колледж</c:v>
                </c:pt>
                <c:pt idx="7">
                  <c:v>Кыргызстан - ЖОЖ</c:v>
                </c:pt>
              </c:strCache>
            </c:strRef>
          </c:cat>
          <c:val>
            <c:numRef>
              <c:f>Sheet1!$L$153:$L$160</c:f>
              <c:numCache>
                <c:formatCode>0%</c:formatCode>
                <c:ptCount val="8"/>
                <c:pt idx="0" formatCode="0.00%">
                  <c:v>6.3E-2</c:v>
                </c:pt>
                <c:pt idx="1">
                  <c:v>0.1</c:v>
                </c:pt>
                <c:pt idx="2" formatCode="0.00%">
                  <c:v>0.122</c:v>
                </c:pt>
                <c:pt idx="3" formatCode="0.00%">
                  <c:v>0.14199999999999999</c:v>
                </c:pt>
                <c:pt idx="5" formatCode="0.00%">
                  <c:v>9.1999999999999998E-2</c:v>
                </c:pt>
                <c:pt idx="6" formatCode="0.00%">
                  <c:v>0.26</c:v>
                </c:pt>
                <c:pt idx="7" formatCode="0.00%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DD-4EA0-9CCA-4EC604631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6855952"/>
        <c:axId val="236856344"/>
      </c:barChart>
      <c:catAx>
        <c:axId val="236855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6344"/>
        <c:crosses val="autoZero"/>
        <c:auto val="1"/>
        <c:lblAlgn val="ctr"/>
        <c:lblOffset val="100"/>
        <c:noMultiLvlLbl val="0"/>
      </c:catAx>
      <c:valAx>
        <c:axId val="2368563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3685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Sheet1!$N$174</c:f>
              <c:strCache>
                <c:ptCount val="1"/>
                <c:pt idx="0">
                  <c:v>Кесиптик лицейлер</c:v>
                </c:pt>
              </c:strCache>
            </c:strRef>
          </c:tx>
          <c:spPr>
            <a:solidFill>
              <a:srgbClr val="D15B7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Sheet1!$O$173:$Q$173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Sheet1!$O$174:$Q$174</c:f>
              <c:numCache>
                <c:formatCode>General</c:formatCode>
                <c:ptCount val="3"/>
                <c:pt idx="0" formatCode="#,##0">
                  <c:v>99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8-4E54-902E-F6A8D71F99BD}"/>
            </c:ext>
          </c:extLst>
        </c:ser>
        <c:ser>
          <c:idx val="1"/>
          <c:order val="1"/>
          <c:tx>
            <c:strRef>
              <c:f>Sheet1!$N$175</c:f>
              <c:strCache>
                <c:ptCount val="1"/>
                <c:pt idx="0">
                  <c:v>Колледждер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Sheet1!$O$173:$Q$173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Sheet1!$O$175:$Q$175</c:f>
              <c:numCache>
                <c:formatCode>General</c:formatCode>
                <c:ptCount val="3"/>
                <c:pt idx="0" formatCode="#,##0">
                  <c:v>141</c:v>
                </c:pt>
                <c:pt idx="1">
                  <c:v>142</c:v>
                </c:pt>
                <c:pt idx="2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A8-4E54-902E-F6A8D71F99BD}"/>
            </c:ext>
          </c:extLst>
        </c:ser>
        <c:ser>
          <c:idx val="2"/>
          <c:order val="2"/>
          <c:tx>
            <c:strRef>
              <c:f>Sheet1!$N$176</c:f>
              <c:strCache>
                <c:ptCount val="1"/>
                <c:pt idx="0">
                  <c:v>Университеттер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Sheet1!$O$173:$Q$173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Sheet1!$O$176:$Q$176</c:f>
              <c:numCache>
                <c:formatCode>General</c:formatCode>
                <c:ptCount val="3"/>
                <c:pt idx="0" formatCode="#,##0">
                  <c:v>60</c:v>
                </c:pt>
                <c:pt idx="1">
                  <c:v>61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A8-4E54-902E-F6A8D71F9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857128"/>
        <c:axId val="236857520"/>
      </c:barChart>
      <c:catAx>
        <c:axId val="23685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236857520"/>
        <c:crosses val="autoZero"/>
        <c:auto val="1"/>
        <c:lblAlgn val="ctr"/>
        <c:lblOffset val="100"/>
        <c:noMultiLvlLbl val="0"/>
      </c:catAx>
      <c:valAx>
        <c:axId val="236857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685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0.20559</cdr:x>
      <cdr:y>0.84587</cdr:y>
    </cdr:from>
    <cdr:to>
      <cdr:x>0.81732</cdr:x>
      <cdr:y>0.91345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8CD7CAF8-AD11-4B3F-BC96-1B1B99D34284}"/>
            </a:ext>
          </a:extLst>
        </cdr:cNvPr>
        <cdr:cNvSpPr/>
      </cdr:nvSpPr>
      <cdr:spPr>
        <a:xfrm xmlns:a="http://schemas.openxmlformats.org/drawingml/2006/main">
          <a:off x="1169531" y="3185888"/>
          <a:ext cx="3479933" cy="254515"/>
        </a:xfrm>
        <a:prstGeom xmlns:a="http://schemas.openxmlformats.org/drawingml/2006/main" prst="rect">
          <a:avLst/>
        </a:prstGeom>
        <a:solidFill xmlns:a="http://schemas.openxmlformats.org/drawingml/2006/main">
          <a:srgbClr val="225B9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>
              <a:latin typeface="Segoe UI" panose="020B0502040204020203" pitchFamily="34" charset="0"/>
              <a:cs typeface="Segoe UI" panose="020B0502040204020203" pitchFamily="34" charset="0"/>
            </a:rPr>
            <a:t>Number of children in the kindergartens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0.24551</cdr:y>
    </cdr:from>
    <cdr:to>
      <cdr:x>0.4491</cdr:x>
      <cdr:y>0.30567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5CE6A391-8031-4D79-9CCD-C58F3716BAF1}"/>
            </a:ext>
          </a:extLst>
        </cdr:cNvPr>
        <cdr:cNvSpPr/>
      </cdr:nvSpPr>
      <cdr:spPr>
        <a:xfrm xmlns:a="http://schemas.openxmlformats.org/drawingml/2006/main">
          <a:off x="0" y="1321715"/>
          <a:ext cx="2519430" cy="323883"/>
        </a:xfrm>
        <a:prstGeom xmlns:a="http://schemas.openxmlformats.org/drawingml/2006/main" prst="rect">
          <a:avLst/>
        </a:prstGeom>
        <a:solidFill xmlns:a="http://schemas.openxmlformats.org/drawingml/2006/main">
          <a:srgbClr val="225B9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/>
            <a:t>Kyrgyzstan - college</a:t>
          </a:r>
        </a:p>
      </cdr:txBody>
    </cdr:sp>
  </cdr:relSizeAnchor>
  <cdr:relSizeAnchor xmlns:cdr="http://schemas.openxmlformats.org/drawingml/2006/chartDrawing">
    <cdr:from>
      <cdr:x>0</cdr:x>
      <cdr:y>0.33358</cdr:y>
    </cdr:from>
    <cdr:to>
      <cdr:x>0.4491</cdr:x>
      <cdr:y>0.45092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9A74783A-E6CF-4F8C-885C-F17210F5B1D2}"/>
            </a:ext>
          </a:extLst>
        </cdr:cNvPr>
        <cdr:cNvSpPr/>
      </cdr:nvSpPr>
      <cdr:spPr>
        <a:xfrm xmlns:a="http://schemas.openxmlformats.org/drawingml/2006/main">
          <a:off x="0" y="1795860"/>
          <a:ext cx="2519430" cy="631746"/>
        </a:xfrm>
        <a:prstGeom xmlns:a="http://schemas.openxmlformats.org/drawingml/2006/main" prst="rect">
          <a:avLst/>
        </a:prstGeom>
        <a:solidFill xmlns:a="http://schemas.openxmlformats.org/drawingml/2006/main">
          <a:srgbClr val="225B9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/>
            <a:t>Kyrgyzstan – vocational college</a:t>
          </a:r>
        </a:p>
      </cdr:txBody>
    </cdr:sp>
  </cdr:relSizeAnchor>
  <cdr:relSizeAnchor xmlns:cdr="http://schemas.openxmlformats.org/drawingml/2006/chartDrawing">
    <cdr:from>
      <cdr:x>0</cdr:x>
      <cdr:y>0.54429</cdr:y>
    </cdr:from>
    <cdr:to>
      <cdr:x>0.4491</cdr:x>
      <cdr:y>0.6334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B5B579A9-FED7-4B67-A013-BA9345294027}"/>
            </a:ext>
          </a:extLst>
        </cdr:cNvPr>
        <cdr:cNvSpPr/>
      </cdr:nvSpPr>
      <cdr:spPr>
        <a:xfrm xmlns:a="http://schemas.openxmlformats.org/drawingml/2006/main">
          <a:off x="0" y="2930256"/>
          <a:ext cx="2519430" cy="479739"/>
        </a:xfrm>
        <a:prstGeom xmlns:a="http://schemas.openxmlformats.org/drawingml/2006/main" prst="rect">
          <a:avLst/>
        </a:prstGeom>
        <a:solidFill xmlns:a="http://schemas.openxmlformats.org/drawingml/2006/main">
          <a:srgbClr val="225B9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/>
            <a:t>Germany</a:t>
          </a:r>
        </a:p>
      </cdr:txBody>
    </cdr:sp>
  </cdr:relSizeAnchor>
  <cdr:relSizeAnchor xmlns:cdr="http://schemas.openxmlformats.org/drawingml/2006/chartDrawing">
    <cdr:from>
      <cdr:x>0</cdr:x>
      <cdr:y>0.66463</cdr:y>
    </cdr:from>
    <cdr:to>
      <cdr:x>0.4491</cdr:x>
      <cdr:y>0.75374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FCCAB8AB-3CF5-4F02-90D7-89173C1B1D65}"/>
            </a:ext>
          </a:extLst>
        </cdr:cNvPr>
        <cdr:cNvSpPr/>
      </cdr:nvSpPr>
      <cdr:spPr>
        <a:xfrm xmlns:a="http://schemas.openxmlformats.org/drawingml/2006/main">
          <a:off x="0" y="3578146"/>
          <a:ext cx="2519430" cy="479739"/>
        </a:xfrm>
        <a:prstGeom xmlns:a="http://schemas.openxmlformats.org/drawingml/2006/main" prst="rect">
          <a:avLst/>
        </a:prstGeom>
        <a:solidFill xmlns:a="http://schemas.openxmlformats.org/drawingml/2006/main">
          <a:srgbClr val="225B9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/>
            <a:t>United Kingdom</a:t>
          </a:r>
        </a:p>
      </cdr:txBody>
    </cdr:sp>
  </cdr:relSizeAnchor>
  <cdr:relSizeAnchor xmlns:cdr="http://schemas.openxmlformats.org/drawingml/2006/chartDrawing">
    <cdr:from>
      <cdr:x>0</cdr:x>
      <cdr:y>0.77288</cdr:y>
    </cdr:from>
    <cdr:to>
      <cdr:x>0.4491</cdr:x>
      <cdr:y>0.86199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CF34F886-6D24-42F8-B3FB-487337B49378}"/>
            </a:ext>
          </a:extLst>
        </cdr:cNvPr>
        <cdr:cNvSpPr/>
      </cdr:nvSpPr>
      <cdr:spPr>
        <a:xfrm xmlns:a="http://schemas.openxmlformats.org/drawingml/2006/main">
          <a:off x="0" y="4160910"/>
          <a:ext cx="2519430" cy="479739"/>
        </a:xfrm>
        <a:prstGeom xmlns:a="http://schemas.openxmlformats.org/drawingml/2006/main" prst="rect">
          <a:avLst/>
        </a:prstGeom>
        <a:solidFill xmlns:a="http://schemas.openxmlformats.org/drawingml/2006/main">
          <a:srgbClr val="225B9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/>
            <a:t>Spain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0.69668</cdr:x>
      <cdr:y>0.9298</cdr:y>
    </cdr:from>
    <cdr:to>
      <cdr:x>0.98876</cdr:x>
      <cdr:y>0.97813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1049E204-61D8-4367-9A7C-D3D47627851B}"/>
            </a:ext>
          </a:extLst>
        </cdr:cNvPr>
        <cdr:cNvSpPr/>
      </cdr:nvSpPr>
      <cdr:spPr>
        <a:xfrm xmlns:a="http://schemas.openxmlformats.org/drawingml/2006/main">
          <a:off x="3974426" y="5005730"/>
          <a:ext cx="1666239" cy="260166"/>
        </a:xfrm>
        <a:prstGeom xmlns:a="http://schemas.openxmlformats.org/drawingml/2006/main" prst="rect">
          <a:avLst/>
        </a:prstGeom>
        <a:solidFill xmlns:a="http://schemas.openxmlformats.org/drawingml/2006/main">
          <a:srgbClr val="225B9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/>
            <a:t>Universities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sz="12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en-US" sz="12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sz="1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en-US" sz="1200"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758481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sz="120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en-US" sz="120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1225550"/>
            <a:ext cx="5878513" cy="3306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16076"/>
            <a:ext cx="5388610" cy="38586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07955"/>
            <a:ext cx="2918831" cy="491684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en-US" sz="1200"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584291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81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779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16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/>
          </a:p>
        </p:txBody>
      </p:sp>
      <p:sp>
        <p:nvSpPr>
          <p:cNvPr id="44035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en-US" sz="1200"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45940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Google Shape;3089;gb83a9a5fcc_0_1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1600" y="735013"/>
            <a:ext cx="6532563" cy="3675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0" name="Google Shape;3090;gb83a9a5fcc_0_1777:notes"/>
          <p:cNvSpPr txBox="1">
            <a:spLocks noGrp="1"/>
          </p:cNvSpPr>
          <p:nvPr>
            <p:ph type="body" idx="1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1072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956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79AF18-80C1-CF9E-E045-59F7BF528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DAE2B6-102A-CD27-B3F9-19E3782FE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99701E-071D-3F14-A5A2-60763B6B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6BBFA4-07BE-EC7D-C519-727AA6727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5F2A9D-F155-68F9-E098-A5F8ED60E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90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76DF8-D948-2AEE-D3BC-4558A2B4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3CC812-02DF-5745-8A26-34C249536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F63F67-B09F-ECD8-829C-4D6B3D34B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893C51-0A1F-A1F2-A8D9-9DAF2D81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DFF824-E5A8-2583-C04F-AEBF3AD8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102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A86173-6A7F-197E-8808-6596914CA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DEAB28-0525-069A-D76F-EEB201F60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0ED5BB-7DCF-E7FE-B677-726DE2019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587DFA-838E-FFEF-377A-7BBDB1C0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638F5C-986E-30CE-8EA5-7A3CCAA31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94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58F25-BAEF-BD46-B9C9-C386F575E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4E758C-B8EC-D28B-E85F-EF7039C281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FC0444-E2FB-9BA1-24DA-BAEC19A83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581B32-139D-109A-70A8-32327B90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1FA7C3-B6CC-6F40-96C2-F53B5FE92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80DA3A-B362-8971-1254-1BA17A0A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604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E22567-29E9-0D45-4838-AE29EE459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02695C-132B-849F-C5C7-4D11D05EF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EFD9D5-E16F-48CC-C416-00DA40DA2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CC8930-0089-682E-945B-08BF927BE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44392E-26B3-CBAE-3492-85FCA338AC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BBA3D5-2E82-C349-C253-118E5A57E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73B72A-1089-7249-842E-954A55498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150C75-C49F-16DE-373E-8C55FD236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481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388B3-CCCA-B1A9-5806-AAD5FD65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EB286C-4602-4400-1FEF-2931A2416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294BD6-3D9C-87C4-DFE9-198FEB93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0F8D65-8096-21C1-896F-142CCCBFE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312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676818-76A3-8283-52F7-E59B38BBB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9FF557F-BB83-461A-C064-0CC8EE88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90F085-DF2F-943B-5D3E-503EE111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771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1BC0B-F3C3-E2B0-F646-D918BFC52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B8BB17-97A9-26EE-376B-974D1A5F0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2A654E-76C9-32E8-5160-A9C654D85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6D5098-FB9B-790F-A4BC-2A82B95E4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278200-D8B1-6FD2-6EEA-0C7D15358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7B4DF-9A35-CA08-D08F-1E195AA6B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166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80B3A6-CB0A-E471-3174-556BC947B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04B3D3-2EAC-65FA-E20D-76938936C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489BD6-369A-A4A5-16D1-B814620F1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3F5464-67E5-967C-C0EB-60B8C6A7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DFC2D3-995C-6B63-DD34-61D726FFD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ED2518-64FE-BA95-9EAA-31BF64A15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908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7391B4-5C11-1847-1D6E-CDA5456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E60D2B-4A3B-0153-DF1E-36D0F048A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C08BD7-CC3B-532B-F3CC-908030CB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3D16A8-F89F-AEFF-C1DC-15DB07C93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1C1FF5-B668-1488-4130-A372121E9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445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E2ECE9-AF68-F92B-3A71-094B8E348E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906504-7199-A9D3-BA68-101FF8AAE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C296C0-95EA-82A7-F9E7-0A432A808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7D89E-75E4-6186-5C96-AF7D07B7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04DBFC-3171-E080-E811-32807A71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91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2327999"/>
      </p:ext>
    </p:extLst>
  </p:cSld>
  <p:clrMapOvr>
    <a:masterClrMapping/>
  </p:clrMapOvr>
  <p:transition spd="slow" advTm="2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269167" y="2215633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14368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3440114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2000" cy="4836957"/>
          </a:xfrm>
          <a:custGeom>
            <a:avLst/>
            <a:gdLst>
              <a:gd name="connsiteX0" fmla="*/ 0 w 12192000"/>
              <a:gd name="connsiteY0" fmla="*/ 0 h 4836957"/>
              <a:gd name="connsiteX1" fmla="*/ 12192000 w 12192000"/>
              <a:gd name="connsiteY1" fmla="*/ 0 h 4836957"/>
              <a:gd name="connsiteX2" fmla="*/ 12192000 w 12192000"/>
              <a:gd name="connsiteY2" fmla="*/ 4836957 h 4836957"/>
              <a:gd name="connsiteX3" fmla="*/ 0 w 12192000"/>
              <a:gd name="connsiteY3" fmla="*/ 4836957 h 483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36957">
                <a:moveTo>
                  <a:pt x="0" y="0"/>
                </a:moveTo>
                <a:lnTo>
                  <a:pt x="12192000" y="0"/>
                </a:lnTo>
                <a:lnTo>
                  <a:pt x="12192000" y="4836957"/>
                </a:lnTo>
                <a:lnTo>
                  <a:pt x="0" y="4836957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7938" y="-48139"/>
            <a:ext cx="12271376" cy="4230037"/>
          </a:xfrm>
          <a:custGeom>
            <a:avLst/>
            <a:gdLst>
              <a:gd name="connsiteX0" fmla="*/ 0 w 12271376"/>
              <a:gd name="connsiteY0" fmla="*/ 0 h 4230037"/>
              <a:gd name="connsiteX1" fmla="*/ 12271376 w 12271376"/>
              <a:gd name="connsiteY1" fmla="*/ 0 h 4230037"/>
              <a:gd name="connsiteX2" fmla="*/ 12271376 w 12271376"/>
              <a:gd name="connsiteY2" fmla="*/ 767370 h 4230037"/>
              <a:gd name="connsiteX3" fmla="*/ 6135688 w 12271376"/>
              <a:gd name="connsiteY3" fmla="*/ 2148635 h 4230037"/>
              <a:gd name="connsiteX4" fmla="*/ 0 w 12271376"/>
              <a:gd name="connsiteY4" fmla="*/ 3529900 h 4230037"/>
              <a:gd name="connsiteX5" fmla="*/ 0 w 12271376"/>
              <a:gd name="connsiteY5" fmla="*/ 0 h 423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71376" h="4230037">
                <a:moveTo>
                  <a:pt x="0" y="0"/>
                </a:moveTo>
                <a:cubicBezTo>
                  <a:pt x="4138023" y="0"/>
                  <a:pt x="8133354" y="0"/>
                  <a:pt x="12271376" y="0"/>
                </a:cubicBezTo>
                <a:cubicBezTo>
                  <a:pt x="12271376" y="306948"/>
                  <a:pt x="12271376" y="460422"/>
                  <a:pt x="12271376" y="767370"/>
                </a:cubicBezTo>
                <a:cubicBezTo>
                  <a:pt x="10131020" y="-153474"/>
                  <a:pt x="8133354" y="460422"/>
                  <a:pt x="6135688" y="2148635"/>
                </a:cubicBezTo>
                <a:cubicBezTo>
                  <a:pt x="4138023" y="3836848"/>
                  <a:pt x="2140356" y="5064639"/>
                  <a:pt x="0" y="3529900"/>
                </a:cubicBezTo>
                <a:cubicBezTo>
                  <a:pt x="0" y="2302109"/>
                  <a:pt x="0" y="1074317"/>
                  <a:pt x="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4" y="3265703"/>
            <a:ext cx="12236450" cy="3647860"/>
          </a:xfrm>
          <a:custGeom>
            <a:avLst/>
            <a:gdLst>
              <a:gd name="connsiteX0" fmla="*/ 8569421 w 12236450"/>
              <a:gd name="connsiteY0" fmla="*/ 416 h 3647860"/>
              <a:gd name="connsiteX1" fmla="*/ 12236450 w 12236450"/>
              <a:gd name="connsiteY1" fmla="*/ 2163746 h 3647860"/>
              <a:gd name="connsiteX2" fmla="*/ 12236450 w 12236450"/>
              <a:gd name="connsiteY2" fmla="*/ 3647860 h 3647860"/>
              <a:gd name="connsiteX3" fmla="*/ 0 w 12236450"/>
              <a:gd name="connsiteY3" fmla="*/ 3647860 h 3647860"/>
              <a:gd name="connsiteX4" fmla="*/ 0 w 12236450"/>
              <a:gd name="connsiteY4" fmla="*/ 3400508 h 3647860"/>
              <a:gd name="connsiteX5" fmla="*/ 6118225 w 12236450"/>
              <a:gd name="connsiteY5" fmla="*/ 432279 h 3647860"/>
              <a:gd name="connsiteX6" fmla="*/ 8569421 w 12236450"/>
              <a:gd name="connsiteY6" fmla="*/ 416 h 364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6450" h="3647860">
                <a:moveTo>
                  <a:pt x="8569421" y="416"/>
                </a:moveTo>
                <a:cubicBezTo>
                  <a:pt x="10132616" y="-17496"/>
                  <a:pt x="11582832" y="540496"/>
                  <a:pt x="12236450" y="2163746"/>
                </a:cubicBezTo>
                <a:cubicBezTo>
                  <a:pt x="12236450" y="2658451"/>
                  <a:pt x="12236450" y="3153155"/>
                  <a:pt x="12236450" y="3647860"/>
                </a:cubicBezTo>
                <a:cubicBezTo>
                  <a:pt x="8110205" y="3647860"/>
                  <a:pt x="4126245" y="3647860"/>
                  <a:pt x="0" y="3647860"/>
                </a:cubicBezTo>
                <a:cubicBezTo>
                  <a:pt x="0" y="3647860"/>
                  <a:pt x="0" y="3400508"/>
                  <a:pt x="0" y="3400508"/>
                </a:cubicBezTo>
                <a:cubicBezTo>
                  <a:pt x="1849696" y="2658451"/>
                  <a:pt x="3699392" y="926984"/>
                  <a:pt x="6118225" y="432279"/>
                </a:cubicBezTo>
                <a:cubicBezTo>
                  <a:pt x="6900789" y="177197"/>
                  <a:pt x="7750604" y="9799"/>
                  <a:pt x="8569421" y="416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567588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503459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9368200" y="1891599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31717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11812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493113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vert="horz" wrap="square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35" hasCustomPrompt="1"/>
          </p:nvPr>
        </p:nvSpPr>
        <p:spPr>
          <a:xfrm>
            <a:off x="762145" y="1969443"/>
            <a:ext cx="4288745" cy="4126558"/>
          </a:xfrm>
          <a:custGeom>
            <a:avLst/>
            <a:gdLst>
              <a:gd name="connsiteX0" fmla="*/ 0 w 4288745"/>
              <a:gd name="connsiteY0" fmla="*/ 0 h 4126558"/>
              <a:gd name="connsiteX1" fmla="*/ 4288745 w 4288745"/>
              <a:gd name="connsiteY1" fmla="*/ 0 h 4126558"/>
              <a:gd name="connsiteX2" fmla="*/ 4288745 w 4288745"/>
              <a:gd name="connsiteY2" fmla="*/ 4126558 h 4126558"/>
              <a:gd name="connsiteX3" fmla="*/ 0 w 4288745"/>
              <a:gd name="connsiteY3" fmla="*/ 4126558 h 4126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8745" h="4126558">
                <a:moveTo>
                  <a:pt x="0" y="0"/>
                </a:moveTo>
                <a:lnTo>
                  <a:pt x="4288745" y="0"/>
                </a:lnTo>
                <a:lnTo>
                  <a:pt x="4288745" y="4126558"/>
                </a:lnTo>
                <a:lnTo>
                  <a:pt x="0" y="4126558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6" hasCustomPrompt="1"/>
          </p:nvPr>
        </p:nvSpPr>
        <p:spPr>
          <a:xfrm>
            <a:off x="5185116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37" hasCustomPrompt="1"/>
          </p:nvPr>
        </p:nvSpPr>
        <p:spPr>
          <a:xfrm>
            <a:off x="5178407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38" hasCustomPrompt="1"/>
          </p:nvPr>
        </p:nvSpPr>
        <p:spPr>
          <a:xfrm>
            <a:off x="7315177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39" hasCustomPrompt="1"/>
          </p:nvPr>
        </p:nvSpPr>
        <p:spPr>
          <a:xfrm>
            <a:off x="7308468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40" hasCustomPrompt="1"/>
          </p:nvPr>
        </p:nvSpPr>
        <p:spPr>
          <a:xfrm>
            <a:off x="9435974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41" hasCustomPrompt="1"/>
          </p:nvPr>
        </p:nvSpPr>
        <p:spPr>
          <a:xfrm>
            <a:off x="9442683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4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59" hasCustomPrompt="1"/>
          </p:nvPr>
        </p:nvSpPr>
        <p:spPr>
          <a:xfrm>
            <a:off x="1048189" y="2210372"/>
            <a:ext cx="3920051" cy="3580827"/>
          </a:xfrm>
          <a:custGeom>
            <a:avLst/>
            <a:gdLst>
              <a:gd name="connsiteX0" fmla="*/ 44510 w 3920051"/>
              <a:gd name="connsiteY0" fmla="*/ 0 h 3580827"/>
              <a:gd name="connsiteX1" fmla="*/ 3875541 w 3920051"/>
              <a:gd name="connsiteY1" fmla="*/ 0 h 3580827"/>
              <a:gd name="connsiteX2" fmla="*/ 3920051 w 3920051"/>
              <a:gd name="connsiteY2" fmla="*/ 44510 h 3580827"/>
              <a:gd name="connsiteX3" fmla="*/ 3920051 w 3920051"/>
              <a:gd name="connsiteY3" fmla="*/ 3580827 h 3580827"/>
              <a:gd name="connsiteX4" fmla="*/ 0 w 3920051"/>
              <a:gd name="connsiteY4" fmla="*/ 3580827 h 3580827"/>
              <a:gd name="connsiteX5" fmla="*/ 0 w 3920051"/>
              <a:gd name="connsiteY5" fmla="*/ 44510 h 3580827"/>
              <a:gd name="connsiteX6" fmla="*/ 44510 w 3920051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0051" h="3580827">
                <a:moveTo>
                  <a:pt x="44510" y="0"/>
                </a:moveTo>
                <a:lnTo>
                  <a:pt x="3875541" y="0"/>
                </a:lnTo>
                <a:cubicBezTo>
                  <a:pt x="3900123" y="0"/>
                  <a:pt x="3920051" y="19928"/>
                  <a:pt x="3920051" y="44510"/>
                </a:cubicBezTo>
                <a:lnTo>
                  <a:pt x="3920051" y="3580827"/>
                </a:lnTo>
                <a:lnTo>
                  <a:pt x="0" y="3580827"/>
                </a:lnTo>
                <a:lnTo>
                  <a:pt x="0" y="44510"/>
                </a:lnTo>
                <a:cubicBezTo>
                  <a:pt x="0" y="19928"/>
                  <a:pt x="19928" y="0"/>
                  <a:pt x="4451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60" hasCustomPrompt="1"/>
          </p:nvPr>
        </p:nvSpPr>
        <p:spPr>
          <a:xfrm>
            <a:off x="5056309" y="221037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61" hasCustomPrompt="1"/>
          </p:nvPr>
        </p:nvSpPr>
        <p:spPr>
          <a:xfrm>
            <a:off x="5056309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62" hasCustomPrompt="1"/>
          </p:nvPr>
        </p:nvSpPr>
        <p:spPr>
          <a:xfrm>
            <a:off x="7065864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63" hasCustomPrompt="1"/>
          </p:nvPr>
        </p:nvSpPr>
        <p:spPr>
          <a:xfrm>
            <a:off x="9075419" y="2210372"/>
            <a:ext cx="1943100" cy="3580827"/>
          </a:xfrm>
          <a:custGeom>
            <a:avLst/>
            <a:gdLst>
              <a:gd name="connsiteX0" fmla="*/ 24153 w 1943100"/>
              <a:gd name="connsiteY0" fmla="*/ 0 h 3580827"/>
              <a:gd name="connsiteX1" fmla="*/ 1918947 w 1943100"/>
              <a:gd name="connsiteY1" fmla="*/ 0 h 3580827"/>
              <a:gd name="connsiteX2" fmla="*/ 1943100 w 1943100"/>
              <a:gd name="connsiteY2" fmla="*/ 24153 h 3580827"/>
              <a:gd name="connsiteX3" fmla="*/ 1943100 w 1943100"/>
              <a:gd name="connsiteY3" fmla="*/ 3580827 h 3580827"/>
              <a:gd name="connsiteX4" fmla="*/ 0 w 1943100"/>
              <a:gd name="connsiteY4" fmla="*/ 3580827 h 3580827"/>
              <a:gd name="connsiteX5" fmla="*/ 0 w 1943100"/>
              <a:gd name="connsiteY5" fmla="*/ 24153 h 3580827"/>
              <a:gd name="connsiteX6" fmla="*/ 24153 w 1943100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3100" h="3580827">
                <a:moveTo>
                  <a:pt x="24153" y="0"/>
                </a:moveTo>
                <a:lnTo>
                  <a:pt x="1918947" y="0"/>
                </a:lnTo>
                <a:cubicBezTo>
                  <a:pt x="1932286" y="0"/>
                  <a:pt x="1943100" y="10814"/>
                  <a:pt x="1943100" y="24153"/>
                </a:cubicBezTo>
                <a:lnTo>
                  <a:pt x="1943100" y="3580827"/>
                </a:lnTo>
                <a:lnTo>
                  <a:pt x="0" y="3580827"/>
                </a:lnTo>
                <a:lnTo>
                  <a:pt x="0" y="24153"/>
                </a:lnTo>
                <a:cubicBezTo>
                  <a:pt x="0" y="10814"/>
                  <a:pt x="10814" y="0"/>
                  <a:pt x="2415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64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65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66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32774" y="2527044"/>
            <a:ext cx="2925023" cy="2925023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charset="0"/>
                <a:ea typeface="Source Sans Pro" charset="0"/>
                <a:cs typeface="Source Sans Pro" charset="0"/>
              </a:rPr>
              <a:t>Drag picture to placeholder or click icon to add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/>
            <a:endParaRPr lang="en-US">
              <a:latin typeface="Calibri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/>
            <a:endParaRPr>
              <a:latin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A7610-F594-A3ED-6BEF-B7C81A5A7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62DCD2-7039-CF49-7967-F085EF9A9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DD2F0D-0524-E6F8-C055-6A30F88812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endParaRPr lang="en-US">
              <a:latin typeface="Calibri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21C2AA-2001-8FE1-7932-E1FE2BEA01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endParaRPr lang="ru-RU">
              <a:latin typeface="Calibri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317AE1-73B1-B2D9-1E57-B9B475E21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fld id="{9A0DB2DC-4C9A-4742-B13C-FB6460FD3503}" type="slidenum">
              <a:rPr lang="en-US" smtClean="0">
                <a:latin typeface="Calibri"/>
              </a:r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327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8.png"/><Relationship Id="rId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image" Target="../media/image23.sv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11" Type="http://schemas.openxmlformats.org/officeDocument/2006/relationships/image" Target="../media/image33.jpeg"/><Relationship Id="rId5" Type="http://schemas.openxmlformats.org/officeDocument/2006/relationships/chart" Target="../charts/chart1.xml"/><Relationship Id="rId10" Type="http://schemas.openxmlformats.org/officeDocument/2006/relationships/image" Target="../media/image32.jpeg"/><Relationship Id="rId4" Type="http://schemas.openxmlformats.org/officeDocument/2006/relationships/image" Target="../media/image2.png"/><Relationship Id="rId9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2.png"/><Relationship Id="rId4" Type="http://schemas.openxmlformats.org/officeDocument/2006/relationships/image" Target="../media/image21.png"/><Relationship Id="rId9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2.png"/><Relationship Id="rId10" Type="http://schemas.openxmlformats.org/officeDocument/2006/relationships/image" Target="../media/image40.png"/><Relationship Id="rId4" Type="http://schemas.openxmlformats.org/officeDocument/2006/relationships/image" Target="../media/image21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21.png"/><Relationship Id="rId9" Type="http://schemas.openxmlformats.org/officeDocument/2006/relationships/image" Target="../media/image5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21.png"/><Relationship Id="rId9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6.jpe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65.jpeg"/><Relationship Id="rId2" Type="http://schemas.openxmlformats.org/officeDocument/2006/relationships/image" Target="../media/image1.png"/><Relationship Id="rId16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5" Type="http://schemas.openxmlformats.org/officeDocument/2006/relationships/image" Target="../media/image68.jpeg"/><Relationship Id="rId10" Type="http://schemas.openxmlformats.org/officeDocument/2006/relationships/image" Target="../media/image63.jpeg"/><Relationship Id="rId4" Type="http://schemas.openxmlformats.org/officeDocument/2006/relationships/image" Target="../media/image21.png"/><Relationship Id="rId9" Type="http://schemas.openxmlformats.org/officeDocument/2006/relationships/image" Target="../media/image62.png"/><Relationship Id="rId14" Type="http://schemas.openxmlformats.org/officeDocument/2006/relationships/image" Target="../media/image6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2.png"/><Relationship Id="rId7" Type="http://schemas.openxmlformats.org/officeDocument/2006/relationships/image" Target="../media/image7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11" Type="http://schemas.openxmlformats.org/officeDocument/2006/relationships/image" Target="../media/image77.jpeg"/><Relationship Id="rId5" Type="http://schemas.openxmlformats.org/officeDocument/2006/relationships/image" Target="../media/image71.jpg"/><Relationship Id="rId10" Type="http://schemas.openxmlformats.org/officeDocument/2006/relationships/image" Target="../media/image76.jpeg"/><Relationship Id="rId4" Type="http://schemas.openxmlformats.org/officeDocument/2006/relationships/image" Target="../media/image70.png"/><Relationship Id="rId9" Type="http://schemas.openxmlformats.org/officeDocument/2006/relationships/image" Target="../media/image7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A8A0B9A-BCCD-44C7-100C-7229BA391845}"/>
              </a:ext>
            </a:extLst>
          </p:cNvPr>
          <p:cNvSpPr/>
          <p:nvPr/>
        </p:nvSpPr>
        <p:spPr>
          <a:xfrm>
            <a:off x="112511" y="43797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E503055-7644-7629-0E01-F5EE7D847356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0B0CDFA-FE32-3A05-C7A8-EE6A828E7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6548058C-3E6D-6A3F-7440-CEC991D50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2423357-BF3D-C532-B0CA-685EA85BE580}"/>
              </a:ext>
            </a:extLst>
          </p:cNvPr>
          <p:cNvGrpSpPr/>
          <p:nvPr/>
        </p:nvGrpSpPr>
        <p:grpSpPr>
          <a:xfrm>
            <a:off x="7148273" y="299443"/>
            <a:ext cx="4779014" cy="4301586"/>
            <a:chOff x="3706493" y="299443"/>
            <a:chExt cx="4779014" cy="4301586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DEC6DEF-3247-3E7E-932E-A8E3241AE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2725" y="3472797"/>
              <a:ext cx="1061157" cy="112823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FED6415-C028-C0E7-DA7E-EBE50BCA7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6493" y="299443"/>
              <a:ext cx="1049363" cy="1117724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1E58A2E-A219-A357-BEB4-18C315067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5391" y="299443"/>
              <a:ext cx="1051274" cy="1117724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54EE49B-4874-93F6-B6E4-C6145583D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6445" y="299443"/>
              <a:ext cx="1049592" cy="1117968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468F643-1496-EDB7-C929-45F483522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4233" y="299443"/>
              <a:ext cx="1051273" cy="1117724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0A390C2-DC34-0F3E-E642-FBCEE484D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4478" y="930234"/>
              <a:ext cx="1051274" cy="1117724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B2B4969-1579-E3ED-A8D9-B301CEF78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157" y="925495"/>
              <a:ext cx="1053923" cy="1122463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B5C4EB8E-54D6-4BBE-1967-D81B6B4C4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3516" y="934971"/>
              <a:ext cx="1044915" cy="1112987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4CCEC4A-10CA-A1DC-1A94-99C0F4066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0847" y="1577011"/>
              <a:ext cx="1046818" cy="1112986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B45FF75-8F6C-69DF-04B8-0A630D13C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7512" y="1563302"/>
              <a:ext cx="1046817" cy="1112985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44E5270-2A08-1B38-9573-02EF33471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0592" y="1563304"/>
              <a:ext cx="1044914" cy="1112986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5CA34D8-E5D2-D671-FE57-1827A2240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470" y="2269801"/>
              <a:ext cx="1046817" cy="111298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ADACDA13-9957-EDDC-CB25-CD8D1E543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8966" y="2259295"/>
              <a:ext cx="1044916" cy="1112987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2D29C54C-75EF-AED3-4C74-EB2034082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302" y="2852669"/>
              <a:ext cx="1044912" cy="1112984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E421C1CC-A0CB-764B-4DD6-58B65582B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557" y="2828131"/>
              <a:ext cx="1092973" cy="1162059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BFE1158C-ACBF-433D-C84D-462EDCF4A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2540" y="3454075"/>
              <a:ext cx="1078767" cy="1146954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DCC42B54-07A6-F671-55FA-CD8F5E1FA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2923" y="2852669"/>
              <a:ext cx="1072584" cy="1142457"/>
            </a:xfrm>
            <a:prstGeom prst="rect">
              <a:avLst/>
            </a:prstGeom>
          </p:spPr>
        </p:pic>
      </p:grpSp>
      <p:pic>
        <p:nvPicPr>
          <p:cNvPr id="31" name="Picture 4" descr="Догдуркүл Кендирбаева назначена и.о. министра образования и науки ...">
            <a:extLst>
              <a:ext uri="{FF2B5EF4-FFF2-40B4-BE49-F238E27FC236}">
                <a16:creationId xmlns:a16="http://schemas.microsoft.com/office/drawing/2014/main" id="{0CE67365-7302-9986-8E45-DD624F1B8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277" y="2347318"/>
            <a:ext cx="4604241" cy="4171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19FEC82-423D-AE80-9838-4E5D1665CA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88" y="157001"/>
            <a:ext cx="1711426" cy="1819605"/>
          </a:xfrm>
          <a:prstGeom prst="rect">
            <a:avLst/>
          </a:prstGeom>
        </p:spPr>
      </p:pic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29F7CB66-8424-0716-FC34-1C40888936D2}"/>
              </a:ext>
            </a:extLst>
          </p:cNvPr>
          <p:cNvSpPr/>
          <p:nvPr/>
        </p:nvSpPr>
        <p:spPr>
          <a:xfrm>
            <a:off x="2400625" y="481970"/>
            <a:ext cx="44745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2024 National Development Forum </a:t>
            </a: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HUMAN CAPITAL AND SUSTAINABLE DEVELOPMENT</a:t>
            </a: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96A1AC-631E-C643-8415-0C830696FA66}"/>
              </a:ext>
            </a:extLst>
          </p:cNvPr>
          <p:cNvSpPr txBox="1"/>
          <p:nvPr/>
        </p:nvSpPr>
        <p:spPr>
          <a:xfrm>
            <a:off x="585217" y="6018186"/>
            <a:ext cx="4005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November 4, 2024 </a:t>
            </a:r>
          </a:p>
          <a:p>
            <a:pPr>
              <a:spcAft>
                <a:spcPts val="0"/>
              </a:spcAft>
            </a:pPr>
            <a:r>
              <a:rPr lang="de-DE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Bishkek</a:t>
            </a:r>
            <a:r>
              <a:rPr lang="de-DE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Kyrgyz</a:t>
            </a:r>
            <a:r>
              <a:rPr lang="de-DE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Republic</a:t>
            </a:r>
            <a:endParaRPr lang="ky-KG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166BD368-EA4A-8F20-2CFA-FFB188A88603}"/>
              </a:ext>
            </a:extLst>
          </p:cNvPr>
          <p:cNvSpPr/>
          <p:nvPr/>
        </p:nvSpPr>
        <p:spPr>
          <a:xfrm>
            <a:off x="279452" y="2968200"/>
            <a:ext cx="69998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ALTYN KAZYK: PROGRAMME FOR DEVELOPING QUALITY HUMAN </a:t>
            </a:r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POTENTIAL AND HUMAN CAPITAL IN 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KYRGYZSTAN</a:t>
            </a:r>
            <a:r>
              <a:rPr lang="ky-K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y-KG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ky-KG" sz="1400" dirty="0">
              <a:solidFill>
                <a:schemeClr val="bg1"/>
              </a:solidFill>
              <a:latin typeface="Segoe UI" panose="020B0502040204020203" pitchFamily="34" charset="0"/>
              <a:ea typeface="Century Gothic" panose="020B0502020202020204"/>
              <a:cs typeface="Segoe UI" panose="020B0502040204020203" pitchFamily="34" charset="0"/>
              <a:sym typeface="Century Gothic" panose="020B0502020202020204"/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MINISTER OF EDUCATION AND SCIENCE OF THE KYRGYZ REPUBLIC </a:t>
            </a:r>
            <a:r>
              <a:rPr lang="en-US" sz="2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KENDIRBAEVA DOGDURKUL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78A22A-C667-1372-CEBE-6C5569D4ECF4}"/>
              </a:ext>
            </a:extLst>
          </p:cNvPr>
          <p:cNvPicPr>
            <a:picLocks noChangeAspect="1"/>
          </p:cNvPicPr>
          <p:nvPr/>
        </p:nvPicPr>
        <p:blipFill>
          <a:blip r:embed="rId2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79" y="1912421"/>
            <a:ext cx="3948434" cy="61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72761"/>
      </p:ext>
    </p:extLst>
  </p:cSld>
  <p:clrMapOvr>
    <a:masterClrMapping/>
  </p:clrMapOvr>
  <p:transition spd="slow" advTm="2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66B012-CC75-0335-86A8-04D667DF9548}"/>
              </a:ext>
            </a:extLst>
          </p:cNvPr>
          <p:cNvSpPr/>
          <p:nvPr/>
        </p:nvSpPr>
        <p:spPr>
          <a:xfrm>
            <a:off x="7544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343BA62B-5D32-4388-9B83-77D2A567F928}"/>
              </a:ext>
            </a:extLst>
          </p:cNvPr>
          <p:cNvSpPr/>
          <p:nvPr/>
        </p:nvSpPr>
        <p:spPr>
          <a:xfrm>
            <a:off x="5369800" y="786446"/>
            <a:ext cx="1484878" cy="1236403"/>
          </a:xfrm>
          <a:custGeom>
            <a:avLst/>
            <a:gdLst/>
            <a:ahLst/>
            <a:cxnLst/>
            <a:rect l="l" t="t" r="r" b="b"/>
            <a:pathLst>
              <a:path w="3276241" h="3239383">
                <a:moveTo>
                  <a:pt x="0" y="0"/>
                </a:moveTo>
                <a:lnTo>
                  <a:pt x="3276241" y="0"/>
                </a:lnTo>
                <a:lnTo>
                  <a:pt x="3276241" y="3239383"/>
                </a:lnTo>
                <a:lnTo>
                  <a:pt x="0" y="3239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0646F-2D27-42D3-AC56-989F7DFD00AC}"/>
              </a:ext>
            </a:extLst>
          </p:cNvPr>
          <p:cNvSpPr txBox="1"/>
          <p:nvPr/>
        </p:nvSpPr>
        <p:spPr>
          <a:xfrm>
            <a:off x="1738602" y="2229591"/>
            <a:ext cx="8865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Altyn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kazyk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Programme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Transforming Education:</a:t>
            </a:r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9F0267-547E-4654-A3C5-1D92E8930FA6}"/>
              </a:ext>
            </a:extLst>
          </p:cNvPr>
          <p:cNvSpPr txBox="1"/>
          <p:nvPr/>
        </p:nvSpPr>
        <p:spPr>
          <a:xfrm>
            <a:off x="1197355" y="1035503"/>
            <a:ext cx="3704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Quality of education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Access to education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22C276-85F1-4FFF-867F-BF0F8E52348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1" y="277576"/>
            <a:ext cx="3088354" cy="4772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011A399-806F-498E-A6D6-4B8932F39651}"/>
              </a:ext>
            </a:extLst>
          </p:cNvPr>
          <p:cNvSpPr txBox="1"/>
          <p:nvPr/>
        </p:nvSpPr>
        <p:spPr>
          <a:xfrm>
            <a:off x="7590587" y="1040683"/>
            <a:ext cx="3404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Sustainable development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Human capital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EE7CD5-C748-4EBC-BFA2-5E64C75FE7D5}"/>
              </a:ext>
            </a:extLst>
          </p:cNvPr>
          <p:cNvSpPr txBox="1"/>
          <p:nvPr/>
        </p:nvSpPr>
        <p:spPr>
          <a:xfrm>
            <a:off x="630850" y="5245619"/>
            <a:ext cx="1683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Demography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8BDEA6-09CB-48D7-8365-21718E0E049D}"/>
              </a:ext>
            </a:extLst>
          </p:cNvPr>
          <p:cNvSpPr txBox="1"/>
          <p:nvPr/>
        </p:nvSpPr>
        <p:spPr>
          <a:xfrm>
            <a:off x="2473790" y="5245619"/>
            <a:ext cx="1839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Quality of services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D93C51-C02E-4D18-AC40-51F77782AAB9}"/>
              </a:ext>
            </a:extLst>
          </p:cNvPr>
          <p:cNvSpPr txBox="1"/>
          <p:nvPr/>
        </p:nvSpPr>
        <p:spPr>
          <a:xfrm>
            <a:off x="4529690" y="5245619"/>
            <a:ext cx="1560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Labor market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E24938-CAFE-457D-BA14-0F8CAC41206B}"/>
              </a:ext>
            </a:extLst>
          </p:cNvPr>
          <p:cNvSpPr txBox="1"/>
          <p:nvPr/>
        </p:nvSpPr>
        <p:spPr>
          <a:xfrm>
            <a:off x="6398364" y="5245619"/>
            <a:ext cx="16830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Human capital, adapting to changes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69ADE0-59E0-4E51-8D75-DF4B303F1A1D}"/>
              </a:ext>
            </a:extLst>
          </p:cNvPr>
          <p:cNvSpPr txBox="1"/>
          <p:nvPr/>
        </p:nvSpPr>
        <p:spPr>
          <a:xfrm>
            <a:off x="8321089" y="5245619"/>
            <a:ext cx="1683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Kyrgyz </a:t>
            </a:r>
            <a:r>
              <a:rPr lang="en-US" sz="2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Zharany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4C2D1D-FBF4-49FF-82EC-1ADA0E53B3AE}"/>
              </a:ext>
            </a:extLst>
          </p:cNvPr>
          <p:cNvSpPr txBox="1"/>
          <p:nvPr/>
        </p:nvSpPr>
        <p:spPr>
          <a:xfrm>
            <a:off x="10227580" y="5245619"/>
            <a:ext cx="1683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Climate, security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72C817E-580E-1145-209D-29C115668FFC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3D88FB6-0162-374A-ECD1-EB171F06D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6409ED4-0EAE-B731-DF08-CC0F9ADCD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2" name="Овал 11">
            <a:extLst>
              <a:ext uri="{FF2B5EF4-FFF2-40B4-BE49-F238E27FC236}">
                <a16:creationId xmlns:a16="http://schemas.microsoft.com/office/drawing/2014/main" id="{45B345CD-BEA1-6C7C-B292-AB563FBE9C96}"/>
              </a:ext>
            </a:extLst>
          </p:cNvPr>
          <p:cNvSpPr/>
          <p:nvPr/>
        </p:nvSpPr>
        <p:spPr>
          <a:xfrm>
            <a:off x="636062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40B491A-E26A-C2AF-7344-8316076CD11D}"/>
              </a:ext>
            </a:extLst>
          </p:cNvPr>
          <p:cNvSpPr/>
          <p:nvPr/>
        </p:nvSpPr>
        <p:spPr>
          <a:xfrm>
            <a:off x="2552397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E68421EF-4F54-ECD7-BCD8-9E2CBC5F6C0D}"/>
              </a:ext>
            </a:extLst>
          </p:cNvPr>
          <p:cNvSpPr/>
          <p:nvPr/>
        </p:nvSpPr>
        <p:spPr>
          <a:xfrm>
            <a:off x="4468732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543B161-BEE9-C0FF-9685-E519A2B869F5}"/>
              </a:ext>
            </a:extLst>
          </p:cNvPr>
          <p:cNvSpPr/>
          <p:nvPr/>
        </p:nvSpPr>
        <p:spPr>
          <a:xfrm>
            <a:off x="6385067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7B22C3F-ECD0-13B7-53FE-E1F12FD77D5D}"/>
              </a:ext>
            </a:extLst>
          </p:cNvPr>
          <p:cNvSpPr/>
          <p:nvPr/>
        </p:nvSpPr>
        <p:spPr>
          <a:xfrm>
            <a:off x="8301402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4FE682ED-4E48-35F5-AF25-C66707D936D6}"/>
              </a:ext>
            </a:extLst>
          </p:cNvPr>
          <p:cNvSpPr/>
          <p:nvPr/>
        </p:nvSpPr>
        <p:spPr>
          <a:xfrm>
            <a:off x="10217737" y="3300141"/>
            <a:ext cx="1702708" cy="170270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Население ">
            <a:extLst>
              <a:ext uri="{FF2B5EF4-FFF2-40B4-BE49-F238E27FC236}">
                <a16:creationId xmlns:a16="http://schemas.microsoft.com/office/drawing/2014/main" id="{92CABF2B-A7CF-427A-A004-1BE2BFD7F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41" y="3618807"/>
            <a:ext cx="1026728" cy="102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Это сервис ">
            <a:extLst>
              <a:ext uri="{FF2B5EF4-FFF2-40B4-BE49-F238E27FC236}">
                <a16:creationId xmlns:a16="http://schemas.microsoft.com/office/drawing/2014/main" id="{E7D36381-AB95-4BB5-9755-384BA6D57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659" y="3626044"/>
            <a:ext cx="1055525" cy="105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Рынок ">
            <a:extLst>
              <a:ext uri="{FF2B5EF4-FFF2-40B4-BE49-F238E27FC236}">
                <a16:creationId xmlns:a16="http://schemas.microsoft.com/office/drawing/2014/main" id="{1F74296A-1106-455B-920A-F463EC338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545" y="3667619"/>
            <a:ext cx="966062" cy="96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Распределение ресурсов ">
            <a:extLst>
              <a:ext uri="{FF2B5EF4-FFF2-40B4-BE49-F238E27FC236}">
                <a16:creationId xmlns:a16="http://schemas.microsoft.com/office/drawing/2014/main" id="{5F628DBE-12F8-484D-B013-7CEBC1B4E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723" y="3482524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Социальная ответственность ">
            <a:extLst>
              <a:ext uri="{FF2B5EF4-FFF2-40B4-BE49-F238E27FC236}">
                <a16:creationId xmlns:a16="http://schemas.microsoft.com/office/drawing/2014/main" id="{D59B57AA-2BF4-4A15-A979-246AAF7AF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526" y="3522571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Катастрофа ">
            <a:extLst>
              <a:ext uri="{FF2B5EF4-FFF2-40B4-BE49-F238E27FC236}">
                <a16:creationId xmlns:a16="http://schemas.microsoft.com/office/drawing/2014/main" id="{6C765109-76AB-4F48-8EFD-A80F11FF2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358" y="3543291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E74E5E9A-D3F2-E29A-7F8B-162731F1739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076303" y="248917"/>
            <a:ext cx="904836" cy="90483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2281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9D2421-0416-02BE-BFB4-7DB5ADDEBE15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FDAFD75-3A73-3C32-44D7-89E358E40282}"/>
              </a:ext>
            </a:extLst>
          </p:cNvPr>
          <p:cNvGrpSpPr/>
          <p:nvPr/>
        </p:nvGrpSpPr>
        <p:grpSpPr>
          <a:xfrm>
            <a:off x="-39930" y="29344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EDD2D16-F809-3A1B-6316-F194A800B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2ABBBF4-3F9B-6B63-F0B8-3ABF06147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398A3DFA-7B49-4FFA-8A0B-2B55B6C2B7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100109"/>
              </p:ext>
            </p:extLst>
          </p:nvPr>
        </p:nvGraphicFramePr>
        <p:xfrm>
          <a:off x="444383" y="2740326"/>
          <a:ext cx="5803082" cy="381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419484A9-34F0-4DDC-8568-5A00743FA2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695469"/>
              </p:ext>
            </p:extLst>
          </p:nvPr>
        </p:nvGraphicFramePr>
        <p:xfrm>
          <a:off x="6383508" y="2842686"/>
          <a:ext cx="5688687" cy="3766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CC30D9-0AF4-4628-A6AB-4ABCF87C9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049" y="14621598"/>
            <a:ext cx="3088354" cy="477291"/>
          </a:xfrm>
          <a:prstGeom prst="rect">
            <a:avLst/>
          </a:prstGeom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29D1EE17-5D8E-46AC-8F4B-A4F5F40C7D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0207171"/>
              </p:ext>
            </p:extLst>
          </p:nvPr>
        </p:nvGraphicFramePr>
        <p:xfrm>
          <a:off x="444383" y="824028"/>
          <a:ext cx="5180703" cy="1968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EB6C27B-6516-7B1D-74E9-A1BDE354F3C1}"/>
              </a:ext>
            </a:extLst>
          </p:cNvPr>
          <p:cNvGrpSpPr/>
          <p:nvPr/>
        </p:nvGrpSpPr>
        <p:grpSpPr>
          <a:xfrm>
            <a:off x="5834663" y="1214733"/>
            <a:ext cx="6171759" cy="1310141"/>
            <a:chOff x="4712359" y="170316"/>
            <a:chExt cx="7294064" cy="1548384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83E124D-1046-4A95-85EF-09FCAC859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2359" y="170316"/>
              <a:ext cx="2300935" cy="15402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6B0340F-3744-4854-8A18-A35367048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8923" y="178418"/>
              <a:ext cx="2300936" cy="15402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D0122DE-49FC-4908-A6CA-0C91A9C52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5488" y="178176"/>
              <a:ext cx="2300935" cy="153242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A1B05F-1250-4973-91F4-E3B1B6715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14615447"/>
            <a:ext cx="2743200" cy="365125"/>
          </a:xfrm>
        </p:spPr>
        <p:txBody>
          <a:bodyPr/>
          <a:lstStyle/>
          <a:p>
            <a:pPr lvl="0"/>
            <a:fld id="{9A0DB2DC-4C9A-4742-B13C-FB6460FD3503}" type="slidenum">
              <a:rPr lang="en-US" smtClean="0">
                <a:latin typeface="Calibri"/>
              </a:rPr>
              <a:t>3</a:t>
            </a:fld>
            <a:endParaRPr lang="en-US">
              <a:latin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752339F-8647-C4A1-0DDC-2DB8E20DE3A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419DD0B-3D67-CB66-AA66-2955F6C5AD4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076303" y="248917"/>
            <a:ext cx="904836" cy="90483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D7CAF8-AD11-4B3F-BC96-1B1B99D34284}"/>
              </a:ext>
            </a:extLst>
          </p:cNvPr>
          <p:cNvSpPr/>
          <p:nvPr/>
        </p:nvSpPr>
        <p:spPr>
          <a:xfrm>
            <a:off x="1909506" y="6033972"/>
            <a:ext cx="2758440" cy="122988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Number of kindergartens 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BC2D5B3-CA99-744E-1B19-DA994891406D}"/>
              </a:ext>
            </a:extLst>
          </p:cNvPr>
          <p:cNvSpPr/>
          <p:nvPr/>
        </p:nvSpPr>
        <p:spPr>
          <a:xfrm>
            <a:off x="7640069" y="3147135"/>
            <a:ext cx="1702051" cy="914400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-4.2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90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1FF1476-1E7C-96AE-C3E1-3264A4C547CD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96A540-F6BF-7950-78E8-30528D934EE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16F96A6-CC8E-8596-1EC9-72C86CB2D638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CFE78E0C-06BD-FEF6-4990-4336C04EC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241BA63-520F-1B52-490A-FF25D2834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D7FAA86-07B8-1685-FAC7-093858F8C96D}"/>
              </a:ext>
            </a:extLst>
          </p:cNvPr>
          <p:cNvSpPr/>
          <p:nvPr/>
        </p:nvSpPr>
        <p:spPr>
          <a:xfrm>
            <a:off x="5126789" y="120285"/>
            <a:ext cx="6659657" cy="762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r" defTabSz="914400">
              <a:defRPr/>
            </a:pPr>
            <a:r>
              <a:rPr lang="en-US" sz="2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PRE-SCHOOL EDUCATION</a:t>
            </a:r>
            <a:endParaRPr lang="ky-KG" sz="24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630" name="AutoShape 2" descr="Управление дошкольного образования">
            <a:extLst>
              <a:ext uri="{FF2B5EF4-FFF2-40B4-BE49-F238E27FC236}">
                <a16:creationId xmlns:a16="http://schemas.microsoft.com/office/drawing/2014/main" id="{9AE3B44E-EEF8-D58C-5624-9542DC79F6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2752" y="2227784"/>
            <a:ext cx="58737" cy="6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y-KG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24">
            <a:extLst>
              <a:ext uri="{FF2B5EF4-FFF2-40B4-BE49-F238E27FC236}">
                <a16:creationId xmlns:a16="http://schemas.microsoft.com/office/drawing/2014/main" id="{308BDF0E-84CB-DA99-11D6-8FAF3106628E}"/>
              </a:ext>
            </a:extLst>
          </p:cNvPr>
          <p:cNvSpPr/>
          <p:nvPr/>
        </p:nvSpPr>
        <p:spPr>
          <a:xfrm>
            <a:off x="4298232" y="1651689"/>
            <a:ext cx="7617997" cy="3214832"/>
          </a:xfrm>
          <a:prstGeom prst="roundRect">
            <a:avLst>
              <a:gd name="adj" fmla="val 7869"/>
            </a:avLst>
          </a:prstGeom>
          <a:noFill/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Opening of short-term kindergartens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Introducing vouchers – a new model of financing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Establishing family kindergartens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Reformatting sleeping rooms into educational spaces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y-KG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licensing required for kindergartens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Private entrepreneurs opening home-based kindergartens will be exempt from taxes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Private entrepreneurs will undergo free training and certification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y-KG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State banks will provide subsidized loans for building and renovating kindergartens, ranging from 10 million to 70 million </a:t>
            </a:r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3 to 5 years</a:t>
            </a:r>
            <a:r>
              <a:rPr lang="ky-KG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y-KG" b="1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Скругленный прямоугольник 24">
            <a:extLst>
              <a:ext uri="{FF2B5EF4-FFF2-40B4-BE49-F238E27FC236}">
                <a16:creationId xmlns:a16="http://schemas.microsoft.com/office/drawing/2014/main" id="{D7E99CF0-EDD8-6134-E0E3-BFFB06BCE6BC}"/>
              </a:ext>
            </a:extLst>
          </p:cNvPr>
          <p:cNvSpPr/>
          <p:nvPr/>
        </p:nvSpPr>
        <p:spPr>
          <a:xfrm>
            <a:off x="710181" y="1564972"/>
            <a:ext cx="3226138" cy="2469704"/>
          </a:xfrm>
          <a:prstGeom prst="roundRect">
            <a:avLst>
              <a:gd name="adj" fmla="val 8364"/>
            </a:avLst>
          </a:prstGeom>
          <a:noFill/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40% coverage of pre-school education</a:t>
            </a:r>
            <a:endParaRPr lang="ky-KG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CF30E34C-DA09-F260-3902-30259207FC76}"/>
              </a:ext>
            </a:extLst>
          </p:cNvPr>
          <p:cNvSpPr/>
          <p:nvPr/>
        </p:nvSpPr>
        <p:spPr>
          <a:xfrm rot="5400000">
            <a:off x="2051396" y="562640"/>
            <a:ext cx="543708" cy="1480965"/>
          </a:xfrm>
          <a:prstGeom prst="homePlate">
            <a:avLst>
              <a:gd name="adj" fmla="val 48599"/>
            </a:avLst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y-KG" dirty="0"/>
          </a:p>
        </p:txBody>
      </p:sp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C0081D72-A596-01AE-9C4D-2BEA21360BF4}"/>
              </a:ext>
            </a:extLst>
          </p:cNvPr>
          <p:cNvSpPr/>
          <p:nvPr/>
        </p:nvSpPr>
        <p:spPr>
          <a:xfrm rot="5400000">
            <a:off x="7785362" y="-574616"/>
            <a:ext cx="543708" cy="3739766"/>
          </a:xfrm>
          <a:prstGeom prst="homePlate">
            <a:avLst>
              <a:gd name="adj" fmla="val 48599"/>
            </a:avLst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>
                <a:latin typeface="Segoe UI" panose="020B0502040204020203" pitchFamily="34" charset="0"/>
                <a:cs typeface="Segoe UI" panose="020B0502040204020203" pitchFamily="34" charset="0"/>
              </a:rPr>
              <a:t>Mechanisms:</a:t>
            </a:r>
            <a:endParaRPr lang="ky-KG" sz="2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AF89D-5711-4DBC-93C0-426B4BCBF775}"/>
              </a:ext>
            </a:extLst>
          </p:cNvPr>
          <p:cNvSpPr txBox="1"/>
          <p:nvPr/>
        </p:nvSpPr>
        <p:spPr>
          <a:xfrm>
            <a:off x="1582768" y="1030660"/>
            <a:ext cx="14809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Goal</a:t>
            </a: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endParaRPr kumimoji="0" lang="ky-KG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979933-164C-12A4-F187-3FE2DF53DCB2}"/>
              </a:ext>
            </a:extLst>
          </p:cNvPr>
          <p:cNvSpPr txBox="1"/>
          <p:nvPr/>
        </p:nvSpPr>
        <p:spPr>
          <a:xfrm>
            <a:off x="182254" y="4660413"/>
            <a:ext cx="1188274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en-US" sz="2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Economic effect:</a:t>
            </a: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 additional 7,120 jobs in the education sector</a:t>
            </a:r>
            <a:endParaRPr lang="ky-KG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40,000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parents will enter the labor market. Support for social and women’s entrepreneurship (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SDG 5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), reduction of migration</a:t>
            </a:r>
            <a:endParaRPr lang="ky-KG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 billion </a:t>
            </a:r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projected annual income for 40,000 families (25,000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per month)</a:t>
            </a:r>
            <a:endParaRPr kumimoji="0" lang="ky-KG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1.2 billion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– estimated tax contributions to the country’s budget (10%)</a:t>
            </a:r>
            <a:endParaRPr kumimoji="0" lang="ky-KG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46FE207-999E-AC5E-2FD9-A06AC253E2B1}"/>
              </a:ext>
            </a:extLst>
          </p:cNvPr>
          <p:cNvSpPr/>
          <p:nvPr/>
        </p:nvSpPr>
        <p:spPr>
          <a:xfrm>
            <a:off x="1387452" y="3519522"/>
            <a:ext cx="1908074" cy="951674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-4.2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E2057D5-E665-57BF-F1BE-8AB1A4ADA7E9}"/>
              </a:ext>
            </a:extLst>
          </p:cNvPr>
          <p:cNvSpPr/>
          <p:nvPr/>
        </p:nvSpPr>
        <p:spPr>
          <a:xfrm>
            <a:off x="10177670" y="5705721"/>
            <a:ext cx="1738559" cy="937197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-5</a:t>
            </a:r>
            <a:endParaRPr lang="ru-RU" sz="19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1E46E8-3950-A5C1-9164-4132EE652BE2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127F14-6AA7-5729-C048-B5786C4F874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590EC51-4049-36C2-82C5-4B49A2D69DBD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D342483-A2B7-357E-E45B-AA9CC8EA2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76FF026-3104-B950-504E-3AE416DA5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96ACF07-D4A2-468C-0965-DE145070E4A6}"/>
              </a:ext>
            </a:extLst>
          </p:cNvPr>
          <p:cNvSpPr txBox="1"/>
          <p:nvPr/>
        </p:nvSpPr>
        <p:spPr>
          <a:xfrm>
            <a:off x="8456618" y="251832"/>
            <a:ext cx="3455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EDUCATION IN SCHOOLS</a:t>
            </a:r>
            <a:r>
              <a:rPr lang="ru-RU" sz="18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endParaRPr 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60C800B-1861-1CFF-6615-77680E0249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5629" y="220340"/>
            <a:ext cx="2120022" cy="1109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FC6CC94-BEAE-2BB3-90EA-B55F85C9FC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809" y="220340"/>
            <a:ext cx="2120021" cy="1193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2B1CBA6B-8F43-0BF3-A6EF-AC5D287A78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173056"/>
              </p:ext>
            </p:extLst>
          </p:nvPr>
        </p:nvGraphicFramePr>
        <p:xfrm>
          <a:off x="8795450" y="604674"/>
          <a:ext cx="3100077" cy="184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3E9D59E6-0C10-C2D5-CF7A-3A99C42CBF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651450"/>
              </p:ext>
            </p:extLst>
          </p:nvPr>
        </p:nvGraphicFramePr>
        <p:xfrm>
          <a:off x="459456" y="1663596"/>
          <a:ext cx="5693462" cy="4952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18FFA2AC-C4B2-5C2D-D0CF-A2EF6DC96387}"/>
              </a:ext>
            </a:extLst>
          </p:cNvPr>
          <p:cNvSpPr/>
          <p:nvPr/>
        </p:nvSpPr>
        <p:spPr>
          <a:xfrm>
            <a:off x="6465629" y="2609850"/>
            <a:ext cx="3100077" cy="92333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0F03E72-260E-7CA6-B87A-FF5AC4DF8580}"/>
              </a:ext>
            </a:extLst>
          </p:cNvPr>
          <p:cNvSpPr/>
          <p:nvPr/>
        </p:nvSpPr>
        <p:spPr>
          <a:xfrm>
            <a:off x="9826898" y="2594686"/>
            <a:ext cx="2184431" cy="91768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368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B5627E-4935-B73B-C0CC-408DEC28D357}"/>
              </a:ext>
            </a:extLst>
          </p:cNvPr>
          <p:cNvSpPr txBox="1"/>
          <p:nvPr/>
        </p:nvSpPr>
        <p:spPr>
          <a:xfrm>
            <a:off x="6444590" y="2633178"/>
            <a:ext cx="31000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According to the list - 513 educational facilities (State Construction)</a:t>
            </a:r>
            <a:endParaRPr lang="ky-KG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106696-EF7E-C294-9490-E02A98DDD13F}"/>
              </a:ext>
            </a:extLst>
          </p:cNvPr>
          <p:cNvSpPr txBox="1"/>
          <p:nvPr/>
        </p:nvSpPr>
        <p:spPr>
          <a:xfrm>
            <a:off x="9852657" y="2623940"/>
            <a:ext cx="213291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7.5 billion </a:t>
            </a:r>
            <a:r>
              <a:rPr lang="en-US" sz="1700" b="1" dirty="0" err="1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sz="17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(Ministry of Finance of the KR)</a:t>
            </a:r>
            <a:endParaRPr lang="ru-RU" sz="1700" b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851D99A8-04BF-4566-C067-E7F16F69C6C1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 flipV="1">
            <a:off x="9565706" y="3053530"/>
            <a:ext cx="261192" cy="179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D9C649A-196E-66E4-4373-C4C3D353746E}"/>
              </a:ext>
            </a:extLst>
          </p:cNvPr>
          <p:cNvSpPr txBox="1"/>
          <p:nvPr/>
        </p:nvSpPr>
        <p:spPr>
          <a:xfrm>
            <a:off x="6754356" y="3554456"/>
            <a:ext cx="502084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398 million </a:t>
            </a:r>
            <a:r>
              <a:rPr lang="en-US" sz="4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the current repair works of schools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28E8ED-37AE-9B43-77DB-0D902C8EE492}"/>
              </a:ext>
            </a:extLst>
          </p:cNvPr>
          <p:cNvSpPr txBox="1"/>
          <p:nvPr/>
        </p:nvSpPr>
        <p:spPr>
          <a:xfrm>
            <a:off x="6675235" y="5058513"/>
            <a:ext cx="517908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total of 2,140 schools (or 98%) across the republic are provided with hot meals (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</a:t>
            </a:r>
            <a:r>
              <a:rPr lang="en-US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195 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schools more </a:t>
            </a:r>
            <a:r>
              <a:rPr lang="en-US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compared to 2023)</a:t>
            </a:r>
            <a:endParaRPr lang="ky-KG" sz="1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431D6B-E210-4B52-91E3-F572E1ED736E}"/>
              </a:ext>
            </a:extLst>
          </p:cNvPr>
          <p:cNvSpPr/>
          <p:nvPr/>
        </p:nvSpPr>
        <p:spPr>
          <a:xfrm>
            <a:off x="8879390" y="1624227"/>
            <a:ext cx="3100077" cy="371000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Financing of the education system in billion </a:t>
            </a:r>
            <a:r>
              <a:rPr lang="en-US" sz="1400" b="1" dirty="0" err="1"/>
              <a:t>soms</a:t>
            </a:r>
            <a:endParaRPr lang="en-US" sz="14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784BBE-6E4C-4F24-9021-C5A621F32BF5}"/>
              </a:ext>
            </a:extLst>
          </p:cNvPr>
          <p:cNvSpPr/>
          <p:nvPr/>
        </p:nvSpPr>
        <p:spPr>
          <a:xfrm>
            <a:off x="1575863" y="6236521"/>
            <a:ext cx="770156" cy="323883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Private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E6A391-8031-4D79-9CCD-C58F3716BAF1}"/>
              </a:ext>
            </a:extLst>
          </p:cNvPr>
          <p:cNvSpPr/>
          <p:nvPr/>
        </p:nvSpPr>
        <p:spPr>
          <a:xfrm>
            <a:off x="2587969" y="6241903"/>
            <a:ext cx="1547840" cy="323883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State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B435C3-6976-4B48-9435-C6B59F526365}"/>
              </a:ext>
            </a:extLst>
          </p:cNvPr>
          <p:cNvSpPr/>
          <p:nvPr/>
        </p:nvSpPr>
        <p:spPr>
          <a:xfrm>
            <a:off x="4311686" y="6212962"/>
            <a:ext cx="1203294" cy="371000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ALL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C2667CB1-576E-3C01-C5B3-8ACCBB77BF34}"/>
              </a:ext>
            </a:extLst>
          </p:cNvPr>
          <p:cNvSpPr/>
          <p:nvPr/>
        </p:nvSpPr>
        <p:spPr>
          <a:xfrm>
            <a:off x="10271350" y="5947206"/>
            <a:ext cx="1640840" cy="605017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-2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7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F4A6EBCE-8012-05E9-0B7F-F79061D9C3CC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3A39370E-72B6-C725-EAAC-99AEACA0906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7B60DD40-C936-8534-DFE8-E67B08E3CAE6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970FDEC7-34BF-5246-B63A-1A9FD41CD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B8D9DB75-1061-48BA-0B04-4F486197E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3443964" y="206764"/>
            <a:ext cx="5792362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Transitioning the school education system to a 12-year format</a:t>
            </a:r>
            <a:endParaRPr lang="ky-KG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3010" name="Рисунок 43009">
            <a:extLst>
              <a:ext uri="{FF2B5EF4-FFF2-40B4-BE49-F238E27FC236}">
                <a16:creationId xmlns:a16="http://schemas.microsoft.com/office/drawing/2014/main" id="{152E0F89-4F0F-0ED0-B626-CBBB3D2823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0152" y="67664"/>
            <a:ext cx="1600341" cy="1235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062" name="Группа 43061">
            <a:extLst>
              <a:ext uri="{FF2B5EF4-FFF2-40B4-BE49-F238E27FC236}">
                <a16:creationId xmlns:a16="http://schemas.microsoft.com/office/drawing/2014/main" id="{58DE692F-E6DF-4492-C289-8D22FA29B633}"/>
              </a:ext>
            </a:extLst>
          </p:cNvPr>
          <p:cNvGrpSpPr/>
          <p:nvPr/>
        </p:nvGrpSpPr>
        <p:grpSpPr>
          <a:xfrm>
            <a:off x="724613" y="1354137"/>
            <a:ext cx="4016375" cy="4733515"/>
            <a:chOff x="1169881" y="1354137"/>
            <a:chExt cx="4016375" cy="4733515"/>
          </a:xfrm>
        </p:grpSpPr>
        <p:grpSp>
          <p:nvGrpSpPr>
            <p:cNvPr id="43011" name="Group 3">
              <a:extLst>
                <a:ext uri="{FF2B5EF4-FFF2-40B4-BE49-F238E27FC236}">
                  <a16:creationId xmlns:a16="http://schemas.microsoft.com/office/drawing/2014/main" id="{6687C0BF-E703-2B4F-52E1-9349CB221041}"/>
                </a:ext>
              </a:extLst>
            </p:cNvPr>
            <p:cNvGrpSpPr/>
            <p:nvPr/>
          </p:nvGrpSpPr>
          <p:grpSpPr>
            <a:xfrm>
              <a:off x="1169881" y="1354137"/>
              <a:ext cx="4016375" cy="4149725"/>
              <a:chOff x="849665" y="2039756"/>
              <a:chExt cx="4015525" cy="4149308"/>
            </a:xfrm>
          </p:grpSpPr>
          <p:grpSp>
            <p:nvGrpSpPr>
              <p:cNvPr id="43012" name="Group 4">
                <a:extLst>
                  <a:ext uri="{FF2B5EF4-FFF2-40B4-BE49-F238E27FC236}">
                    <a16:creationId xmlns:a16="http://schemas.microsoft.com/office/drawing/2014/main" id="{37EF7D6E-BB60-B0CB-9D5D-490B7CF42ED3}"/>
                  </a:ext>
                </a:extLst>
              </p:cNvPr>
              <p:cNvGrpSpPr/>
              <p:nvPr/>
            </p:nvGrpSpPr>
            <p:grpSpPr>
              <a:xfrm>
                <a:off x="849665" y="2039756"/>
                <a:ext cx="4015525" cy="4149308"/>
                <a:chOff x="583825" y="1229889"/>
                <a:chExt cx="3787427" cy="3913611"/>
              </a:xfrm>
            </p:grpSpPr>
            <p:sp>
              <p:nvSpPr>
                <p:cNvPr id="43017" name="Freeform 56">
                  <a:extLst>
                    <a:ext uri="{FF2B5EF4-FFF2-40B4-BE49-F238E27FC236}">
                      <a16:creationId xmlns:a16="http://schemas.microsoft.com/office/drawing/2014/main" id="{E98DF6B5-749E-C7DE-3AE2-BDB17F0D4B24}"/>
                    </a:ext>
                  </a:extLst>
                </p:cNvPr>
                <p:cNvSpPr/>
                <p:nvPr/>
              </p:nvSpPr>
              <p:spPr bwMode="auto">
                <a:xfrm>
                  <a:off x="1400244" y="2301298"/>
                  <a:ext cx="2269194" cy="2842202"/>
                </a:xfrm>
                <a:custGeom>
                  <a:avLst/>
                  <a:gdLst>
                    <a:gd name="T0" fmla="*/ 197 w 454"/>
                    <a:gd name="T1" fmla="*/ 254 h 569"/>
                    <a:gd name="T2" fmla="*/ 200 w 454"/>
                    <a:gd name="T3" fmla="*/ 449 h 569"/>
                    <a:gd name="T4" fmla="*/ 148 w 454"/>
                    <a:gd name="T5" fmla="*/ 559 h 569"/>
                    <a:gd name="T6" fmla="*/ 122 w 454"/>
                    <a:gd name="T7" fmla="*/ 569 h 569"/>
                    <a:gd name="T8" fmla="*/ 339 w 454"/>
                    <a:gd name="T9" fmla="*/ 569 h 569"/>
                    <a:gd name="T10" fmla="*/ 304 w 454"/>
                    <a:gd name="T11" fmla="*/ 557 h 569"/>
                    <a:gd name="T12" fmla="*/ 277 w 454"/>
                    <a:gd name="T13" fmla="*/ 354 h 569"/>
                    <a:gd name="T14" fmla="*/ 282 w 454"/>
                    <a:gd name="T15" fmla="*/ 261 h 569"/>
                    <a:gd name="T16" fmla="*/ 315 w 454"/>
                    <a:gd name="T17" fmla="*/ 247 h 569"/>
                    <a:gd name="T18" fmla="*/ 454 w 454"/>
                    <a:gd name="T19" fmla="*/ 120 h 569"/>
                    <a:gd name="T20" fmla="*/ 451 w 454"/>
                    <a:gd name="T21" fmla="*/ 117 h 569"/>
                    <a:gd name="T22" fmla="*/ 451 w 454"/>
                    <a:gd name="T23" fmla="*/ 117 h 569"/>
                    <a:gd name="T24" fmla="*/ 389 w 454"/>
                    <a:gd name="T25" fmla="*/ 164 h 569"/>
                    <a:gd name="T26" fmla="*/ 400 w 454"/>
                    <a:gd name="T27" fmla="*/ 82 h 569"/>
                    <a:gd name="T28" fmla="*/ 399 w 454"/>
                    <a:gd name="T29" fmla="*/ 82 h 569"/>
                    <a:gd name="T30" fmla="*/ 398 w 454"/>
                    <a:gd name="T31" fmla="*/ 82 h 569"/>
                    <a:gd name="T32" fmla="*/ 362 w 454"/>
                    <a:gd name="T33" fmla="*/ 182 h 569"/>
                    <a:gd name="T34" fmla="*/ 257 w 454"/>
                    <a:gd name="T35" fmla="*/ 234 h 569"/>
                    <a:gd name="T36" fmla="*/ 241 w 454"/>
                    <a:gd name="T37" fmla="*/ 146 h 569"/>
                    <a:gd name="T38" fmla="*/ 296 w 454"/>
                    <a:gd name="T39" fmla="*/ 54 h 569"/>
                    <a:gd name="T40" fmla="*/ 295 w 454"/>
                    <a:gd name="T41" fmla="*/ 54 h 569"/>
                    <a:gd name="T42" fmla="*/ 294 w 454"/>
                    <a:gd name="T43" fmla="*/ 52 h 569"/>
                    <a:gd name="T44" fmla="*/ 238 w 454"/>
                    <a:gd name="T45" fmla="*/ 113 h 569"/>
                    <a:gd name="T46" fmla="*/ 235 w 454"/>
                    <a:gd name="T47" fmla="*/ 35 h 569"/>
                    <a:gd name="T48" fmla="*/ 235 w 454"/>
                    <a:gd name="T49" fmla="*/ 35 h 569"/>
                    <a:gd name="T50" fmla="*/ 230 w 454"/>
                    <a:gd name="T51" fmla="*/ 35 h 569"/>
                    <a:gd name="T52" fmla="*/ 219 w 454"/>
                    <a:gd name="T53" fmla="*/ 223 h 569"/>
                    <a:gd name="T54" fmla="*/ 122 w 454"/>
                    <a:gd name="T55" fmla="*/ 132 h 569"/>
                    <a:gd name="T56" fmla="*/ 137 w 454"/>
                    <a:gd name="T57" fmla="*/ 64 h 569"/>
                    <a:gd name="T58" fmla="*/ 135 w 454"/>
                    <a:gd name="T59" fmla="*/ 63 h 569"/>
                    <a:gd name="T60" fmla="*/ 135 w 454"/>
                    <a:gd name="T61" fmla="*/ 63 h 569"/>
                    <a:gd name="T62" fmla="*/ 113 w 454"/>
                    <a:gd name="T63" fmla="*/ 118 h 569"/>
                    <a:gd name="T64" fmla="*/ 52 w 454"/>
                    <a:gd name="T65" fmla="*/ 1 h 569"/>
                    <a:gd name="T66" fmla="*/ 50 w 454"/>
                    <a:gd name="T67" fmla="*/ 0 h 569"/>
                    <a:gd name="T68" fmla="*/ 46 w 454"/>
                    <a:gd name="T69" fmla="*/ 1 h 569"/>
                    <a:gd name="T70" fmla="*/ 74 w 454"/>
                    <a:gd name="T71" fmla="*/ 91 h 569"/>
                    <a:gd name="T72" fmla="*/ 74 w 454"/>
                    <a:gd name="T73" fmla="*/ 91 h 569"/>
                    <a:gd name="T74" fmla="*/ 149 w 454"/>
                    <a:gd name="T75" fmla="*/ 208 h 569"/>
                    <a:gd name="T76" fmla="*/ 3 w 454"/>
                    <a:gd name="T77" fmla="*/ 195 h 569"/>
                    <a:gd name="T78" fmla="*/ 3 w 454"/>
                    <a:gd name="T79" fmla="*/ 196 h 569"/>
                    <a:gd name="T80" fmla="*/ 0 w 454"/>
                    <a:gd name="T81" fmla="*/ 201 h 569"/>
                    <a:gd name="T82" fmla="*/ 172 w 454"/>
                    <a:gd name="T83" fmla="*/ 237 h 569"/>
                    <a:gd name="T84" fmla="*/ 197 w 454"/>
                    <a:gd name="T85" fmla="*/ 254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54" h="569">
                      <a:moveTo>
                        <a:pt x="197" y="254"/>
                      </a:moveTo>
                      <a:cubicBezTo>
                        <a:pt x="209" y="304"/>
                        <a:pt x="213" y="368"/>
                        <a:pt x="200" y="449"/>
                      </a:cubicBezTo>
                      <a:cubicBezTo>
                        <a:pt x="191" y="518"/>
                        <a:pt x="199" y="559"/>
                        <a:pt x="148" y="559"/>
                      </a:cubicBezTo>
                      <a:cubicBezTo>
                        <a:pt x="148" y="559"/>
                        <a:pt x="138" y="555"/>
                        <a:pt x="122" y="569"/>
                      </a:cubicBezTo>
                      <a:cubicBezTo>
                        <a:pt x="339" y="569"/>
                        <a:pt x="339" y="569"/>
                        <a:pt x="339" y="569"/>
                      </a:cubicBezTo>
                      <a:cubicBezTo>
                        <a:pt x="328" y="564"/>
                        <a:pt x="315" y="559"/>
                        <a:pt x="304" y="557"/>
                      </a:cubicBezTo>
                      <a:cubicBezTo>
                        <a:pt x="292" y="529"/>
                        <a:pt x="279" y="475"/>
                        <a:pt x="277" y="354"/>
                      </a:cubicBezTo>
                      <a:cubicBezTo>
                        <a:pt x="276" y="318"/>
                        <a:pt x="278" y="287"/>
                        <a:pt x="282" y="261"/>
                      </a:cubicBezTo>
                      <a:cubicBezTo>
                        <a:pt x="315" y="247"/>
                        <a:pt x="315" y="247"/>
                        <a:pt x="315" y="247"/>
                      </a:cubicBezTo>
                      <a:cubicBezTo>
                        <a:pt x="404" y="194"/>
                        <a:pt x="433" y="147"/>
                        <a:pt x="454" y="120"/>
                      </a:cubicBezTo>
                      <a:cubicBezTo>
                        <a:pt x="451" y="117"/>
                        <a:pt x="451" y="117"/>
                        <a:pt x="451" y="117"/>
                      </a:cubicBezTo>
                      <a:cubicBezTo>
                        <a:pt x="451" y="117"/>
                        <a:pt x="451" y="117"/>
                        <a:pt x="451" y="117"/>
                      </a:cubicBezTo>
                      <a:cubicBezTo>
                        <a:pt x="428" y="135"/>
                        <a:pt x="407" y="151"/>
                        <a:pt x="389" y="164"/>
                      </a:cubicBezTo>
                      <a:cubicBezTo>
                        <a:pt x="396" y="133"/>
                        <a:pt x="398" y="121"/>
                        <a:pt x="400" y="82"/>
                      </a:cubicBezTo>
                      <a:cubicBezTo>
                        <a:pt x="399" y="82"/>
                        <a:pt x="399" y="82"/>
                        <a:pt x="399" y="82"/>
                      </a:cubicBezTo>
                      <a:cubicBezTo>
                        <a:pt x="399" y="82"/>
                        <a:pt x="398" y="82"/>
                        <a:pt x="398" y="82"/>
                      </a:cubicBezTo>
                      <a:cubicBezTo>
                        <a:pt x="393" y="101"/>
                        <a:pt x="379" y="147"/>
                        <a:pt x="362" y="182"/>
                      </a:cubicBezTo>
                      <a:cubicBezTo>
                        <a:pt x="312" y="215"/>
                        <a:pt x="278" y="228"/>
                        <a:pt x="257" y="234"/>
                      </a:cubicBezTo>
                      <a:cubicBezTo>
                        <a:pt x="251" y="213"/>
                        <a:pt x="245" y="185"/>
                        <a:pt x="241" y="146"/>
                      </a:cubicBezTo>
                      <a:cubicBezTo>
                        <a:pt x="257" y="110"/>
                        <a:pt x="284" y="70"/>
                        <a:pt x="296" y="54"/>
                      </a:cubicBezTo>
                      <a:cubicBezTo>
                        <a:pt x="295" y="54"/>
                        <a:pt x="295" y="54"/>
                        <a:pt x="295" y="54"/>
                      </a:cubicBezTo>
                      <a:cubicBezTo>
                        <a:pt x="294" y="52"/>
                        <a:pt x="294" y="52"/>
                        <a:pt x="294" y="52"/>
                      </a:cubicBezTo>
                      <a:cubicBezTo>
                        <a:pt x="265" y="79"/>
                        <a:pt x="258" y="88"/>
                        <a:pt x="238" y="113"/>
                      </a:cubicBezTo>
                      <a:cubicBezTo>
                        <a:pt x="236" y="91"/>
                        <a:pt x="235" y="64"/>
                        <a:pt x="235" y="35"/>
                      </a:cubicBezTo>
                      <a:cubicBezTo>
                        <a:pt x="235" y="35"/>
                        <a:pt x="235" y="35"/>
                        <a:pt x="235" y="35"/>
                      </a:cubicBezTo>
                      <a:cubicBezTo>
                        <a:pt x="230" y="35"/>
                        <a:pt x="230" y="35"/>
                        <a:pt x="230" y="35"/>
                      </a:cubicBezTo>
                      <a:cubicBezTo>
                        <a:pt x="223" y="69"/>
                        <a:pt x="210" y="143"/>
                        <a:pt x="219" y="223"/>
                      </a:cubicBezTo>
                      <a:cubicBezTo>
                        <a:pt x="219" y="223"/>
                        <a:pt x="175" y="205"/>
                        <a:pt x="122" y="132"/>
                      </a:cubicBezTo>
                      <a:cubicBezTo>
                        <a:pt x="123" y="120"/>
                        <a:pt x="125" y="90"/>
                        <a:pt x="137" y="64"/>
                      </a:cubicBezTo>
                      <a:cubicBezTo>
                        <a:pt x="135" y="63"/>
                        <a:pt x="135" y="63"/>
                        <a:pt x="135" y="63"/>
                      </a:cubicBezTo>
                      <a:cubicBezTo>
                        <a:pt x="135" y="63"/>
                        <a:pt x="135" y="63"/>
                        <a:pt x="135" y="63"/>
                      </a:cubicBezTo>
                      <a:cubicBezTo>
                        <a:pt x="127" y="75"/>
                        <a:pt x="118" y="94"/>
                        <a:pt x="113" y="118"/>
                      </a:cubicBezTo>
                      <a:cubicBezTo>
                        <a:pt x="93" y="88"/>
                        <a:pt x="72" y="50"/>
                        <a:pt x="52" y="1"/>
                      </a:cubicBezTo>
                      <a:cubicBezTo>
                        <a:pt x="51" y="1"/>
                        <a:pt x="51" y="1"/>
                        <a:pt x="50" y="0"/>
                      </a:cubicBezTo>
                      <a:cubicBezTo>
                        <a:pt x="46" y="1"/>
                        <a:pt x="46" y="1"/>
                        <a:pt x="46" y="1"/>
                      </a:cubicBezTo>
                      <a:cubicBezTo>
                        <a:pt x="49" y="17"/>
                        <a:pt x="74" y="91"/>
                        <a:pt x="74" y="91"/>
                      </a:cubicBezTo>
                      <a:cubicBezTo>
                        <a:pt x="74" y="91"/>
                        <a:pt x="74" y="91"/>
                        <a:pt x="74" y="91"/>
                      </a:cubicBezTo>
                      <a:cubicBezTo>
                        <a:pt x="91" y="132"/>
                        <a:pt x="115" y="175"/>
                        <a:pt x="149" y="208"/>
                      </a:cubicBezTo>
                      <a:cubicBezTo>
                        <a:pt x="149" y="208"/>
                        <a:pt x="89" y="222"/>
                        <a:pt x="3" y="195"/>
                      </a:cubicBezTo>
                      <a:cubicBezTo>
                        <a:pt x="3" y="196"/>
                        <a:pt x="3" y="196"/>
                        <a:pt x="3" y="196"/>
                      </a:cubicBezTo>
                      <a:cubicBezTo>
                        <a:pt x="0" y="201"/>
                        <a:pt x="0" y="201"/>
                        <a:pt x="0" y="201"/>
                      </a:cubicBezTo>
                      <a:cubicBezTo>
                        <a:pt x="37" y="218"/>
                        <a:pt x="97" y="238"/>
                        <a:pt x="172" y="237"/>
                      </a:cubicBezTo>
                      <a:cubicBezTo>
                        <a:pt x="178" y="238"/>
                        <a:pt x="187" y="243"/>
                        <a:pt x="197" y="254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grpSp>
              <p:nvGrpSpPr>
                <p:cNvPr id="43018" name="Group 10">
                  <a:extLst>
                    <a:ext uri="{FF2B5EF4-FFF2-40B4-BE49-F238E27FC236}">
                      <a16:creationId xmlns:a16="http://schemas.microsoft.com/office/drawing/2014/main" id="{21881917-9777-7FA9-E560-76AC4852926C}"/>
                    </a:ext>
                  </a:extLst>
                </p:cNvPr>
                <p:cNvGrpSpPr/>
                <p:nvPr/>
              </p:nvGrpSpPr>
              <p:grpSpPr>
                <a:xfrm>
                  <a:off x="712546" y="1229889"/>
                  <a:ext cx="3584756" cy="2753629"/>
                  <a:chOff x="7223605" y="1034167"/>
                  <a:chExt cx="4779675" cy="3671505"/>
                </a:xfrm>
                <a:solidFill>
                  <a:schemeClr val="accent5">
                    <a:alpha val="70000"/>
                  </a:schemeClr>
                </a:solidFill>
              </p:grpSpPr>
              <p:sp>
                <p:nvSpPr>
                  <p:cNvPr id="43046" name="Oval 37">
                    <a:extLst>
                      <a:ext uri="{FF2B5EF4-FFF2-40B4-BE49-F238E27FC236}">
                        <a16:creationId xmlns:a16="http://schemas.microsoft.com/office/drawing/2014/main" id="{F7B1019A-5701-A671-0FC7-463A2937E460}"/>
                      </a:ext>
                    </a:extLst>
                  </p:cNvPr>
                  <p:cNvSpPr/>
                  <p:nvPr/>
                </p:nvSpPr>
                <p:spPr>
                  <a:xfrm>
                    <a:off x="7223605" y="2907942"/>
                    <a:ext cx="333375" cy="3333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7" name="Oval 38">
                    <a:extLst>
                      <a:ext uri="{FF2B5EF4-FFF2-40B4-BE49-F238E27FC236}">
                        <a16:creationId xmlns:a16="http://schemas.microsoft.com/office/drawing/2014/main" id="{6064C2E4-F7D6-AC5E-50A5-0FF73AE8968B}"/>
                      </a:ext>
                    </a:extLst>
                  </p:cNvPr>
                  <p:cNvSpPr/>
                  <p:nvPr/>
                </p:nvSpPr>
                <p:spPr>
                  <a:xfrm>
                    <a:off x="8051873" y="4113273"/>
                    <a:ext cx="333375" cy="33337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8" name="Oval 39">
                    <a:extLst>
                      <a:ext uri="{FF2B5EF4-FFF2-40B4-BE49-F238E27FC236}">
                        <a16:creationId xmlns:a16="http://schemas.microsoft.com/office/drawing/2014/main" id="{E9F6B703-8855-15C1-55A6-9CBADE87DA4E}"/>
                      </a:ext>
                    </a:extLst>
                  </p:cNvPr>
                  <p:cNvSpPr/>
                  <p:nvPr/>
                </p:nvSpPr>
                <p:spPr>
                  <a:xfrm>
                    <a:off x="8576155" y="1922081"/>
                    <a:ext cx="424970" cy="42497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9" name="Oval 40">
                    <a:extLst>
                      <a:ext uri="{FF2B5EF4-FFF2-40B4-BE49-F238E27FC236}">
                        <a16:creationId xmlns:a16="http://schemas.microsoft.com/office/drawing/2014/main" id="{B061B962-8F1D-0882-8FA0-97EDEFA56709}"/>
                      </a:ext>
                    </a:extLst>
                  </p:cNvPr>
                  <p:cNvSpPr/>
                  <p:nvPr/>
                </p:nvSpPr>
                <p:spPr>
                  <a:xfrm>
                    <a:off x="9722732" y="3212873"/>
                    <a:ext cx="424970" cy="42497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0" name="Oval 41">
                    <a:extLst>
                      <a:ext uri="{FF2B5EF4-FFF2-40B4-BE49-F238E27FC236}">
                        <a16:creationId xmlns:a16="http://schemas.microsoft.com/office/drawing/2014/main" id="{64604A04-1D99-0314-960F-06BE062E02FD}"/>
                      </a:ext>
                    </a:extLst>
                  </p:cNvPr>
                  <p:cNvSpPr/>
                  <p:nvPr/>
                </p:nvSpPr>
                <p:spPr>
                  <a:xfrm>
                    <a:off x="8647793" y="2598759"/>
                    <a:ext cx="541253" cy="54125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1" name="Oval 42">
                    <a:extLst>
                      <a:ext uri="{FF2B5EF4-FFF2-40B4-BE49-F238E27FC236}">
                        <a16:creationId xmlns:a16="http://schemas.microsoft.com/office/drawing/2014/main" id="{0A6AA275-1525-95DA-8530-CDA2B8F0FC3E}"/>
                      </a:ext>
                    </a:extLst>
                  </p:cNvPr>
                  <p:cNvSpPr/>
                  <p:nvPr/>
                </p:nvSpPr>
                <p:spPr>
                  <a:xfrm>
                    <a:off x="10147702" y="4164419"/>
                    <a:ext cx="541253" cy="54125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2" name="Oval 43">
                    <a:extLst>
                      <a:ext uri="{FF2B5EF4-FFF2-40B4-BE49-F238E27FC236}">
                        <a16:creationId xmlns:a16="http://schemas.microsoft.com/office/drawing/2014/main" id="{EB7E0AEB-8E3B-4C99-9F62-E75C205AA6CA}"/>
                      </a:ext>
                    </a:extLst>
                  </p:cNvPr>
                  <p:cNvSpPr/>
                  <p:nvPr/>
                </p:nvSpPr>
                <p:spPr>
                  <a:xfrm>
                    <a:off x="11150960" y="2163063"/>
                    <a:ext cx="541253" cy="54125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3" name="Oval 44">
                    <a:extLst>
                      <a:ext uri="{FF2B5EF4-FFF2-40B4-BE49-F238E27FC236}">
                        <a16:creationId xmlns:a16="http://schemas.microsoft.com/office/drawing/2014/main" id="{C8062968-7321-013A-FD33-E3E42E2FB416}"/>
                      </a:ext>
                    </a:extLst>
                  </p:cNvPr>
                  <p:cNvSpPr/>
                  <p:nvPr/>
                </p:nvSpPr>
                <p:spPr>
                  <a:xfrm>
                    <a:off x="11294540" y="3501142"/>
                    <a:ext cx="708740" cy="70874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54" name="Oval 45">
                    <a:extLst>
                      <a:ext uri="{FF2B5EF4-FFF2-40B4-BE49-F238E27FC236}">
                        <a16:creationId xmlns:a16="http://schemas.microsoft.com/office/drawing/2014/main" id="{64EAE3B6-24F0-2B0D-DCE0-98C67BD7C6AF}"/>
                      </a:ext>
                    </a:extLst>
                  </p:cNvPr>
                  <p:cNvSpPr/>
                  <p:nvPr/>
                </p:nvSpPr>
                <p:spPr>
                  <a:xfrm>
                    <a:off x="9368362" y="1034167"/>
                    <a:ext cx="708740" cy="70874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3019" name="Group 11">
                  <a:extLst>
                    <a:ext uri="{FF2B5EF4-FFF2-40B4-BE49-F238E27FC236}">
                      <a16:creationId xmlns:a16="http://schemas.microsoft.com/office/drawing/2014/main" id="{F97ADEA2-061D-96A1-2260-E7CCE1C6ACC4}"/>
                    </a:ext>
                  </a:extLst>
                </p:cNvPr>
                <p:cNvGrpSpPr/>
                <p:nvPr/>
              </p:nvGrpSpPr>
              <p:grpSpPr>
                <a:xfrm>
                  <a:off x="629191" y="1459650"/>
                  <a:ext cx="3591013" cy="2798404"/>
                  <a:chOff x="7071416" y="1121303"/>
                  <a:chExt cx="4788017" cy="3731205"/>
                </a:xfrm>
                <a:solidFill>
                  <a:schemeClr val="accent2">
                    <a:alpha val="40000"/>
                  </a:schemeClr>
                </a:solidFill>
              </p:grpSpPr>
              <p:sp>
                <p:nvSpPr>
                  <p:cNvPr id="43036" name="Oval 27">
                    <a:extLst>
                      <a:ext uri="{FF2B5EF4-FFF2-40B4-BE49-F238E27FC236}">
                        <a16:creationId xmlns:a16="http://schemas.microsoft.com/office/drawing/2014/main" id="{C5D28B8B-7A93-2945-5D9E-45DFA1A418A0}"/>
                      </a:ext>
                    </a:extLst>
                  </p:cNvPr>
                  <p:cNvSpPr/>
                  <p:nvPr/>
                </p:nvSpPr>
                <p:spPr>
                  <a:xfrm>
                    <a:off x="7071416" y="1970672"/>
                    <a:ext cx="604144" cy="60414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7" name="Oval 28">
                    <a:extLst>
                      <a:ext uri="{FF2B5EF4-FFF2-40B4-BE49-F238E27FC236}">
                        <a16:creationId xmlns:a16="http://schemas.microsoft.com/office/drawing/2014/main" id="{C3E58F6C-80E0-1FDF-3623-0C4A77B63B6E}"/>
                      </a:ext>
                    </a:extLst>
                  </p:cNvPr>
                  <p:cNvSpPr/>
                  <p:nvPr/>
                </p:nvSpPr>
                <p:spPr>
                  <a:xfrm>
                    <a:off x="10028885" y="2266337"/>
                    <a:ext cx="778885" cy="77888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8" name="Oval 29">
                    <a:extLst>
                      <a:ext uri="{FF2B5EF4-FFF2-40B4-BE49-F238E27FC236}">
                        <a16:creationId xmlns:a16="http://schemas.microsoft.com/office/drawing/2014/main" id="{3957EF71-5A45-D846-EC0D-3C4D71E4B22E}"/>
                      </a:ext>
                    </a:extLst>
                  </p:cNvPr>
                  <p:cNvSpPr/>
                  <p:nvPr/>
                </p:nvSpPr>
                <p:spPr>
                  <a:xfrm>
                    <a:off x="8444595" y="4164419"/>
                    <a:ext cx="688089" cy="68808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9" name="Oval 30">
                    <a:extLst>
                      <a:ext uri="{FF2B5EF4-FFF2-40B4-BE49-F238E27FC236}">
                        <a16:creationId xmlns:a16="http://schemas.microsoft.com/office/drawing/2014/main" id="{1E01B343-5964-CA1B-9C2A-DF84ECF18296}"/>
                      </a:ext>
                    </a:extLst>
                  </p:cNvPr>
                  <p:cNvSpPr/>
                  <p:nvPr/>
                </p:nvSpPr>
                <p:spPr>
                  <a:xfrm>
                    <a:off x="10677336" y="3875937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0" name="Oval 31">
                    <a:extLst>
                      <a:ext uri="{FF2B5EF4-FFF2-40B4-BE49-F238E27FC236}">
                        <a16:creationId xmlns:a16="http://schemas.microsoft.com/office/drawing/2014/main" id="{BF3E3DAE-A34A-1477-9AF9-3E65B5C5F0DF}"/>
                      </a:ext>
                    </a:extLst>
                  </p:cNvPr>
                  <p:cNvSpPr/>
                  <p:nvPr/>
                </p:nvSpPr>
                <p:spPr>
                  <a:xfrm>
                    <a:off x="11598565" y="2698248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1" name="Oval 32">
                    <a:extLst>
                      <a:ext uri="{FF2B5EF4-FFF2-40B4-BE49-F238E27FC236}">
                        <a16:creationId xmlns:a16="http://schemas.microsoft.com/office/drawing/2014/main" id="{AF211644-D41D-A9B5-1C63-DF7A1CCD3037}"/>
                      </a:ext>
                    </a:extLst>
                  </p:cNvPr>
                  <p:cNvSpPr/>
                  <p:nvPr/>
                </p:nvSpPr>
                <p:spPr>
                  <a:xfrm>
                    <a:off x="7688405" y="2869385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2" name="Oval 33">
                    <a:extLst>
                      <a:ext uri="{FF2B5EF4-FFF2-40B4-BE49-F238E27FC236}">
                        <a16:creationId xmlns:a16="http://schemas.microsoft.com/office/drawing/2014/main" id="{9A4FD2DE-9DAB-D4C8-2E4E-7F451B75E224}"/>
                      </a:ext>
                    </a:extLst>
                  </p:cNvPr>
                  <p:cNvSpPr/>
                  <p:nvPr/>
                </p:nvSpPr>
                <p:spPr>
                  <a:xfrm>
                    <a:off x="9592298" y="1865334"/>
                    <a:ext cx="260868" cy="26086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3" name="Oval 34">
                    <a:extLst>
                      <a:ext uri="{FF2B5EF4-FFF2-40B4-BE49-F238E27FC236}">
                        <a16:creationId xmlns:a16="http://schemas.microsoft.com/office/drawing/2014/main" id="{68BDDA5C-C56B-29F5-DE03-EAC8850F9248}"/>
                      </a:ext>
                    </a:extLst>
                  </p:cNvPr>
                  <p:cNvSpPr/>
                  <p:nvPr/>
                </p:nvSpPr>
                <p:spPr>
                  <a:xfrm>
                    <a:off x="7838577" y="1121303"/>
                    <a:ext cx="759965" cy="75996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4" name="Oval 35">
                    <a:extLst>
                      <a:ext uri="{FF2B5EF4-FFF2-40B4-BE49-F238E27FC236}">
                        <a16:creationId xmlns:a16="http://schemas.microsoft.com/office/drawing/2014/main" id="{811F4DB2-DE61-321B-4186-469D8E639D68}"/>
                      </a:ext>
                    </a:extLst>
                  </p:cNvPr>
                  <p:cNvSpPr/>
                  <p:nvPr/>
                </p:nvSpPr>
                <p:spPr>
                  <a:xfrm>
                    <a:off x="9111041" y="3345133"/>
                    <a:ext cx="156009" cy="15600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45" name="Oval 36">
                    <a:extLst>
                      <a:ext uri="{FF2B5EF4-FFF2-40B4-BE49-F238E27FC236}">
                        <a16:creationId xmlns:a16="http://schemas.microsoft.com/office/drawing/2014/main" id="{EEFF9205-DA90-C331-6EEE-7EC210077649}"/>
                      </a:ext>
                    </a:extLst>
                  </p:cNvPr>
                  <p:cNvSpPr/>
                  <p:nvPr/>
                </p:nvSpPr>
                <p:spPr>
                  <a:xfrm>
                    <a:off x="11106733" y="2785942"/>
                    <a:ext cx="156009" cy="15600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3020" name="Group 12">
                  <a:extLst>
                    <a:ext uri="{FF2B5EF4-FFF2-40B4-BE49-F238E27FC236}">
                      <a16:creationId xmlns:a16="http://schemas.microsoft.com/office/drawing/2014/main" id="{4C6B2225-A3F7-A879-C0CD-EC6F039B709B}"/>
                    </a:ext>
                  </a:extLst>
                </p:cNvPr>
                <p:cNvGrpSpPr/>
                <p:nvPr/>
              </p:nvGrpSpPr>
              <p:grpSpPr>
                <a:xfrm>
                  <a:off x="1106926" y="1709360"/>
                  <a:ext cx="3107104" cy="2584833"/>
                  <a:chOff x="7242069" y="1000204"/>
                  <a:chExt cx="4142805" cy="3446444"/>
                </a:xfrm>
                <a:solidFill>
                  <a:schemeClr val="accent1">
                    <a:alpha val="20000"/>
                  </a:schemeClr>
                </a:solidFill>
              </p:grpSpPr>
              <p:sp>
                <p:nvSpPr>
                  <p:cNvPr id="43026" name="Oval 17">
                    <a:extLst>
                      <a:ext uri="{FF2B5EF4-FFF2-40B4-BE49-F238E27FC236}">
                        <a16:creationId xmlns:a16="http://schemas.microsoft.com/office/drawing/2014/main" id="{7F758E35-A491-A256-65E9-3EE281272D07}"/>
                      </a:ext>
                    </a:extLst>
                  </p:cNvPr>
                  <p:cNvSpPr/>
                  <p:nvPr/>
                </p:nvSpPr>
                <p:spPr>
                  <a:xfrm>
                    <a:off x="8373143" y="1000204"/>
                    <a:ext cx="1180478" cy="118047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27" name="Oval 18">
                    <a:extLst>
                      <a:ext uri="{FF2B5EF4-FFF2-40B4-BE49-F238E27FC236}">
                        <a16:creationId xmlns:a16="http://schemas.microsoft.com/office/drawing/2014/main" id="{8710171C-5BA7-8AD7-C1DF-956E79C27504}"/>
                      </a:ext>
                    </a:extLst>
                  </p:cNvPr>
                  <p:cNvSpPr/>
                  <p:nvPr/>
                </p:nvSpPr>
                <p:spPr>
                  <a:xfrm>
                    <a:off x="9793458" y="1543897"/>
                    <a:ext cx="673424" cy="67342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28" name="Oval 19">
                    <a:extLst>
                      <a:ext uri="{FF2B5EF4-FFF2-40B4-BE49-F238E27FC236}">
                        <a16:creationId xmlns:a16="http://schemas.microsoft.com/office/drawing/2014/main" id="{BBC07495-630E-D308-A668-F2EFE27C7E04}"/>
                      </a:ext>
                    </a:extLst>
                  </p:cNvPr>
                  <p:cNvSpPr/>
                  <p:nvPr/>
                </p:nvSpPr>
                <p:spPr>
                  <a:xfrm>
                    <a:off x="7728795" y="3028844"/>
                    <a:ext cx="608999" cy="60899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29" name="Oval 20">
                    <a:extLst>
                      <a:ext uri="{FF2B5EF4-FFF2-40B4-BE49-F238E27FC236}">
                        <a16:creationId xmlns:a16="http://schemas.microsoft.com/office/drawing/2014/main" id="{0E6C94FF-7175-9F1C-8F5C-EA50935F6B01}"/>
                      </a:ext>
                    </a:extLst>
                  </p:cNvPr>
                  <p:cNvSpPr/>
                  <p:nvPr/>
                </p:nvSpPr>
                <p:spPr>
                  <a:xfrm>
                    <a:off x="10055853" y="2924511"/>
                    <a:ext cx="608999" cy="608999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0" name="Oval 21">
                    <a:extLst>
                      <a:ext uri="{FF2B5EF4-FFF2-40B4-BE49-F238E27FC236}">
                        <a16:creationId xmlns:a16="http://schemas.microsoft.com/office/drawing/2014/main" id="{34F1A6BC-6C4D-3C7E-AA7C-4840A2667F06}"/>
                      </a:ext>
                    </a:extLst>
                  </p:cNvPr>
                  <p:cNvSpPr/>
                  <p:nvPr/>
                </p:nvSpPr>
                <p:spPr>
                  <a:xfrm>
                    <a:off x="7242069" y="1362158"/>
                    <a:ext cx="550776" cy="550776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1" name="Oval 22">
                    <a:extLst>
                      <a:ext uri="{FF2B5EF4-FFF2-40B4-BE49-F238E27FC236}">
                        <a16:creationId xmlns:a16="http://schemas.microsoft.com/office/drawing/2014/main" id="{918C68F7-E571-34EC-7734-4985249D3595}"/>
                      </a:ext>
                    </a:extLst>
                  </p:cNvPr>
                  <p:cNvSpPr/>
                  <p:nvPr/>
                </p:nvSpPr>
                <p:spPr>
                  <a:xfrm>
                    <a:off x="7460786" y="2351919"/>
                    <a:ext cx="460611" cy="4606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2" name="Oval 23">
                    <a:extLst>
                      <a:ext uri="{FF2B5EF4-FFF2-40B4-BE49-F238E27FC236}">
                        <a16:creationId xmlns:a16="http://schemas.microsoft.com/office/drawing/2014/main" id="{C921CBBE-27E9-FE42-EE70-F4DAD15A6D76}"/>
                      </a:ext>
                    </a:extLst>
                  </p:cNvPr>
                  <p:cNvSpPr/>
                  <p:nvPr/>
                </p:nvSpPr>
                <p:spPr>
                  <a:xfrm>
                    <a:off x="10593255" y="2042438"/>
                    <a:ext cx="460611" cy="46061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3" name="Oval 24">
                    <a:extLst>
                      <a:ext uri="{FF2B5EF4-FFF2-40B4-BE49-F238E27FC236}">
                        <a16:creationId xmlns:a16="http://schemas.microsoft.com/office/drawing/2014/main" id="{E4F7E25E-869A-6E91-75BC-6C94F77598EE}"/>
                      </a:ext>
                    </a:extLst>
                  </p:cNvPr>
                  <p:cNvSpPr/>
                  <p:nvPr/>
                </p:nvSpPr>
                <p:spPr>
                  <a:xfrm>
                    <a:off x="11048082" y="1704777"/>
                    <a:ext cx="336792" cy="33679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4" name="Oval 25">
                    <a:extLst>
                      <a:ext uri="{FF2B5EF4-FFF2-40B4-BE49-F238E27FC236}">
                        <a16:creationId xmlns:a16="http://schemas.microsoft.com/office/drawing/2014/main" id="{1AB16FCD-99A2-D4E5-412C-B668DCBCF85C}"/>
                      </a:ext>
                    </a:extLst>
                  </p:cNvPr>
                  <p:cNvSpPr/>
                  <p:nvPr/>
                </p:nvSpPr>
                <p:spPr>
                  <a:xfrm>
                    <a:off x="11027370" y="3450791"/>
                    <a:ext cx="336792" cy="33679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035" name="Oval 26">
                    <a:extLst>
                      <a:ext uri="{FF2B5EF4-FFF2-40B4-BE49-F238E27FC236}">
                        <a16:creationId xmlns:a16="http://schemas.microsoft.com/office/drawing/2014/main" id="{B71BDB9C-38FC-EBF6-0A3B-17FF78E0C2A6}"/>
                      </a:ext>
                    </a:extLst>
                  </p:cNvPr>
                  <p:cNvSpPr/>
                  <p:nvPr/>
                </p:nvSpPr>
                <p:spPr>
                  <a:xfrm>
                    <a:off x="8453970" y="3618181"/>
                    <a:ext cx="828467" cy="82846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id-ID" sz="1015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l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3021" name="Oval 13">
                  <a:extLst>
                    <a:ext uri="{FF2B5EF4-FFF2-40B4-BE49-F238E27FC236}">
                      <a16:creationId xmlns:a16="http://schemas.microsoft.com/office/drawing/2014/main" id="{BF166F0A-C7DB-4D09-A555-FA5428C6887D}"/>
                    </a:ext>
                  </a:extLst>
                </p:cNvPr>
                <p:cNvSpPr/>
                <p:nvPr/>
              </p:nvSpPr>
              <p:spPr>
                <a:xfrm>
                  <a:off x="1322355" y="1410760"/>
                  <a:ext cx="1136141" cy="1136141"/>
                </a:xfrm>
                <a:prstGeom prst="ellipse">
                  <a:avLst/>
                </a:prstGeom>
                <a:solidFill>
                  <a:schemeClr val="accent2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  <p:sp>
              <p:nvSpPr>
                <p:cNvPr id="43022" name="Oval 14">
                  <a:extLst>
                    <a:ext uri="{FF2B5EF4-FFF2-40B4-BE49-F238E27FC236}">
                      <a16:creationId xmlns:a16="http://schemas.microsoft.com/office/drawing/2014/main" id="{808B49DB-C8F2-1D78-F477-3751CEF90D50}"/>
                    </a:ext>
                  </a:extLst>
                </p:cNvPr>
                <p:cNvSpPr/>
                <p:nvPr/>
              </p:nvSpPr>
              <p:spPr>
                <a:xfrm>
                  <a:off x="2786094" y="1605853"/>
                  <a:ext cx="1077869" cy="1077869"/>
                </a:xfrm>
                <a:prstGeom prst="ellipse">
                  <a:avLst/>
                </a:prstGeom>
                <a:solidFill>
                  <a:schemeClr val="accent3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  <p:sp>
              <p:nvSpPr>
                <p:cNvPr id="43023" name="Oval 15">
                  <a:extLst>
                    <a:ext uri="{FF2B5EF4-FFF2-40B4-BE49-F238E27FC236}">
                      <a16:creationId xmlns:a16="http://schemas.microsoft.com/office/drawing/2014/main" id="{29DB151A-873D-4C82-C0B2-F55287D14604}"/>
                    </a:ext>
                  </a:extLst>
                </p:cNvPr>
                <p:cNvSpPr/>
                <p:nvPr/>
              </p:nvSpPr>
              <p:spPr>
                <a:xfrm>
                  <a:off x="583825" y="2590471"/>
                  <a:ext cx="1077869" cy="1077869"/>
                </a:xfrm>
                <a:prstGeom prst="ellipse">
                  <a:avLst/>
                </a:prstGeom>
                <a:solidFill>
                  <a:schemeClr val="accent1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  <p:sp>
              <p:nvSpPr>
                <p:cNvPr id="43025" name="Oval 16">
                  <a:extLst>
                    <a:ext uri="{FF2B5EF4-FFF2-40B4-BE49-F238E27FC236}">
                      <a16:creationId xmlns:a16="http://schemas.microsoft.com/office/drawing/2014/main" id="{C6FAAA5D-C90E-6226-3DCC-76370695F45E}"/>
                    </a:ext>
                  </a:extLst>
                </p:cNvPr>
                <p:cNvSpPr/>
                <p:nvPr/>
              </p:nvSpPr>
              <p:spPr>
                <a:xfrm>
                  <a:off x="3293383" y="2748647"/>
                  <a:ext cx="1077869" cy="1077869"/>
                </a:xfrm>
                <a:prstGeom prst="ellipse">
                  <a:avLst/>
                </a:prstGeom>
                <a:solidFill>
                  <a:schemeClr val="accent4">
                    <a:alpha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sz="1800" b="0" i="0" u="none" kern="1200" baseline="0">
                      <a:solidFill>
                        <a:schemeClr val="tx1"/>
                      </a:solidFill>
                      <a:latin typeface="Calibri"/>
                    </a:defRPr>
                  </a:lvl1pPr>
                  <a:lvl2pPr marL="457200" lvl="1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2pPr>
                  <a:lvl3pPr marL="914400" lvl="2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3pPr>
                  <a:lvl4pPr marL="1371600" lvl="3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4pPr>
                  <a:lvl5pPr marL="1828800" lvl="4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 b="0" i="0" u="none" kern="1200" baseline="0">
                      <a:solidFill>
                        <a:schemeClr val="tx1"/>
                      </a:solidFill>
                      <a:latin typeface="Calibri"/>
                      <a:ea typeface="+mn-ea"/>
                      <a:cs typeface="+mn-cs"/>
                    </a:defRPr>
                  </a:lvl5pPr>
                </a:lstStyle>
                <a:p>
                  <a:pPr lvl="0" algn="ctr" eaLnBrk="1" hangingPunct="1"/>
                  <a:endParaRPr lang="id-ID" altLang="x-none" sz="1000">
                    <a:solidFill>
                      <a:srgbClr val="FFFFFF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3013" name="Shape 2859">
                <a:extLst>
                  <a:ext uri="{FF2B5EF4-FFF2-40B4-BE49-F238E27FC236}">
                    <a16:creationId xmlns:a16="http://schemas.microsoft.com/office/drawing/2014/main" id="{C5918191-97F4-11C6-7FEE-BC755C1E423C}"/>
                  </a:ext>
                </a:extLst>
              </p:cNvPr>
              <p:cNvSpPr/>
              <p:nvPr/>
            </p:nvSpPr>
            <p:spPr>
              <a:xfrm>
                <a:off x="4076834" y="3976316"/>
                <a:ext cx="486000" cy="486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moveTo>
                      <a:pt x="15929" y="7018"/>
                    </a:moveTo>
                    <a:cubicBezTo>
                      <a:pt x="15539" y="7246"/>
                      <a:pt x="15108" y="7411"/>
                      <a:pt x="14650" y="7500"/>
                    </a:cubicBezTo>
                    <a:cubicBezTo>
                      <a:pt x="14282" y="7114"/>
                      <a:pt x="13759" y="6874"/>
                      <a:pt x="13179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5" y="7236"/>
                    </a:cubicBezTo>
                    <a:cubicBezTo>
                      <a:pt x="6892" y="7530"/>
                      <a:pt x="6793" y="7869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6" y="9635"/>
                    </a:cubicBezTo>
                    <a:cubicBezTo>
                      <a:pt x="6776" y="9644"/>
                      <a:pt x="6776" y="9651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5" y="11661"/>
                      <a:pt x="7483" y="11638"/>
                    </a:cubicBezTo>
                    <a:cubicBezTo>
                      <a:pt x="7739" y="12426"/>
                      <a:pt x="8483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40" y="13855"/>
                      <a:pt x="6382" y="13837"/>
                    </a:cubicBezTo>
                    <a:cubicBezTo>
                      <a:pt x="7274" y="14398"/>
                      <a:pt x="8332" y="14727"/>
                      <a:pt x="9470" y="14727"/>
                    </a:cubicBezTo>
                    <a:cubicBezTo>
                      <a:pt x="13175" y="14727"/>
                      <a:pt x="15201" y="11706"/>
                      <a:pt x="15201" y="9086"/>
                    </a:cubicBezTo>
                    <a:cubicBezTo>
                      <a:pt x="15201" y="9000"/>
                      <a:pt x="15199" y="8915"/>
                      <a:pt x="15195" y="8830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1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  <p:sp>
            <p:nvSpPr>
              <p:cNvPr id="43014" name="Shape 2860">
                <a:extLst>
                  <a:ext uri="{FF2B5EF4-FFF2-40B4-BE49-F238E27FC236}">
                    <a16:creationId xmlns:a16="http://schemas.microsoft.com/office/drawing/2014/main" id="{F0F11253-3DD7-A99E-A2DE-43B34BA39D3C}"/>
                  </a:ext>
                </a:extLst>
              </p:cNvPr>
              <p:cNvSpPr/>
              <p:nvPr/>
            </p:nvSpPr>
            <p:spPr>
              <a:xfrm>
                <a:off x="1175838" y="3786932"/>
                <a:ext cx="486506" cy="486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4" y="7858"/>
                    </a:lnTo>
                    <a:lnTo>
                      <a:pt x="13244" y="6381"/>
                    </a:lnTo>
                    <a:lnTo>
                      <a:pt x="11938" y="6381"/>
                    </a:lnTo>
                    <a:cubicBezTo>
                      <a:pt x="10369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  <p:sp>
            <p:nvSpPr>
              <p:cNvPr id="43015" name="Shape 2861">
                <a:extLst>
                  <a:ext uri="{FF2B5EF4-FFF2-40B4-BE49-F238E27FC236}">
                    <a16:creationId xmlns:a16="http://schemas.microsoft.com/office/drawing/2014/main" id="{0988A86E-63AD-78E1-2FB1-B947DE6873A3}"/>
                  </a:ext>
                </a:extLst>
              </p:cNvPr>
              <p:cNvSpPr/>
              <p:nvPr/>
            </p:nvSpPr>
            <p:spPr>
              <a:xfrm>
                <a:off x="1989672" y="2581822"/>
                <a:ext cx="486000" cy="486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24" y="12090"/>
                    </a:moveTo>
                    <a:cubicBezTo>
                      <a:pt x="14019" y="12090"/>
                      <a:pt x="14019" y="12428"/>
                      <a:pt x="14019" y="12428"/>
                    </a:cubicBezTo>
                    <a:lnTo>
                      <a:pt x="14019" y="12863"/>
                    </a:lnTo>
                    <a:lnTo>
                      <a:pt x="14628" y="12863"/>
                    </a:lnTo>
                    <a:lnTo>
                      <a:pt x="14628" y="12428"/>
                    </a:lnTo>
                    <a:cubicBezTo>
                      <a:pt x="14628" y="12428"/>
                      <a:pt x="14628" y="12090"/>
                      <a:pt x="14324" y="12090"/>
                    </a:cubicBezTo>
                    <a:moveTo>
                      <a:pt x="15287" y="12380"/>
                    </a:moveTo>
                    <a:lnTo>
                      <a:pt x="15287" y="13348"/>
                    </a:lnTo>
                    <a:lnTo>
                      <a:pt x="14019" y="13348"/>
                    </a:lnTo>
                    <a:lnTo>
                      <a:pt x="14019" y="14072"/>
                    </a:lnTo>
                    <a:cubicBezTo>
                      <a:pt x="14019" y="14072"/>
                      <a:pt x="14019" y="14411"/>
                      <a:pt x="14324" y="14411"/>
                    </a:cubicBezTo>
                    <a:cubicBezTo>
                      <a:pt x="14628" y="14411"/>
                      <a:pt x="14628" y="14072"/>
                      <a:pt x="14628" y="14072"/>
                    </a:cubicBezTo>
                    <a:lnTo>
                      <a:pt x="14628" y="13734"/>
                    </a:lnTo>
                    <a:lnTo>
                      <a:pt x="15287" y="13734"/>
                    </a:lnTo>
                    <a:lnTo>
                      <a:pt x="15287" y="14266"/>
                    </a:lnTo>
                    <a:cubicBezTo>
                      <a:pt x="15287" y="14266"/>
                      <a:pt x="15186" y="14943"/>
                      <a:pt x="14375" y="14943"/>
                    </a:cubicBezTo>
                    <a:cubicBezTo>
                      <a:pt x="13564" y="14943"/>
                      <a:pt x="13411" y="14266"/>
                      <a:pt x="13411" y="14266"/>
                    </a:cubicBezTo>
                    <a:lnTo>
                      <a:pt x="13411" y="12380"/>
                    </a:lnTo>
                    <a:cubicBezTo>
                      <a:pt x="13411" y="12380"/>
                      <a:pt x="13411" y="11558"/>
                      <a:pt x="14375" y="11558"/>
                    </a:cubicBezTo>
                    <a:cubicBezTo>
                      <a:pt x="15338" y="11558"/>
                      <a:pt x="15287" y="12380"/>
                      <a:pt x="15287" y="12380"/>
                    </a:cubicBezTo>
                    <a:moveTo>
                      <a:pt x="12904" y="14169"/>
                    </a:moveTo>
                    <a:cubicBezTo>
                      <a:pt x="12904" y="14169"/>
                      <a:pt x="12904" y="14943"/>
                      <a:pt x="12347" y="14943"/>
                    </a:cubicBezTo>
                    <a:cubicBezTo>
                      <a:pt x="12005" y="14943"/>
                      <a:pt x="11798" y="14762"/>
                      <a:pt x="11687" y="14621"/>
                    </a:cubicBezTo>
                    <a:lnTo>
                      <a:pt x="11687" y="14895"/>
                    </a:lnTo>
                    <a:lnTo>
                      <a:pt x="11028" y="14895"/>
                    </a:lnTo>
                    <a:lnTo>
                      <a:pt x="11028" y="10446"/>
                    </a:lnTo>
                    <a:lnTo>
                      <a:pt x="11687" y="10446"/>
                    </a:lnTo>
                    <a:lnTo>
                      <a:pt x="11687" y="11888"/>
                    </a:lnTo>
                    <a:cubicBezTo>
                      <a:pt x="11788" y="11782"/>
                      <a:pt x="12036" y="11558"/>
                      <a:pt x="12347" y="11558"/>
                    </a:cubicBezTo>
                    <a:cubicBezTo>
                      <a:pt x="12752" y="11558"/>
                      <a:pt x="12904" y="11896"/>
                      <a:pt x="12904" y="12332"/>
                    </a:cubicBezTo>
                    <a:cubicBezTo>
                      <a:pt x="12904" y="12332"/>
                      <a:pt x="12904" y="14169"/>
                      <a:pt x="12904" y="14169"/>
                    </a:cubicBezTo>
                    <a:close/>
                    <a:moveTo>
                      <a:pt x="10521" y="14895"/>
                    </a:moveTo>
                    <a:lnTo>
                      <a:pt x="9913" y="14895"/>
                    </a:lnTo>
                    <a:lnTo>
                      <a:pt x="9913" y="14605"/>
                    </a:lnTo>
                    <a:cubicBezTo>
                      <a:pt x="9913" y="14605"/>
                      <a:pt x="9558" y="14943"/>
                      <a:pt x="9152" y="14943"/>
                    </a:cubicBezTo>
                    <a:cubicBezTo>
                      <a:pt x="8747" y="14943"/>
                      <a:pt x="8696" y="14556"/>
                      <a:pt x="8696" y="14556"/>
                    </a:cubicBezTo>
                    <a:lnTo>
                      <a:pt x="8696" y="11558"/>
                    </a:lnTo>
                    <a:lnTo>
                      <a:pt x="9304" y="11558"/>
                    </a:lnTo>
                    <a:lnTo>
                      <a:pt x="9304" y="14362"/>
                    </a:lnTo>
                    <a:cubicBezTo>
                      <a:pt x="9304" y="14362"/>
                      <a:pt x="9304" y="14508"/>
                      <a:pt x="9507" y="14508"/>
                    </a:cubicBezTo>
                    <a:cubicBezTo>
                      <a:pt x="9710" y="14508"/>
                      <a:pt x="9913" y="14266"/>
                      <a:pt x="9913" y="14266"/>
                    </a:cubicBezTo>
                    <a:lnTo>
                      <a:pt x="9913" y="11558"/>
                    </a:lnTo>
                    <a:lnTo>
                      <a:pt x="10521" y="11558"/>
                    </a:lnTo>
                    <a:cubicBezTo>
                      <a:pt x="10521" y="11558"/>
                      <a:pt x="10521" y="14895"/>
                      <a:pt x="10521" y="14895"/>
                    </a:cubicBezTo>
                    <a:close/>
                    <a:moveTo>
                      <a:pt x="8595" y="11074"/>
                    </a:moveTo>
                    <a:lnTo>
                      <a:pt x="7834" y="11074"/>
                    </a:lnTo>
                    <a:lnTo>
                      <a:pt x="7834" y="14895"/>
                    </a:lnTo>
                    <a:lnTo>
                      <a:pt x="7124" y="14895"/>
                    </a:lnTo>
                    <a:lnTo>
                      <a:pt x="7124" y="11074"/>
                    </a:lnTo>
                    <a:lnTo>
                      <a:pt x="6363" y="11074"/>
                    </a:lnTo>
                    <a:lnTo>
                      <a:pt x="6363" y="10446"/>
                    </a:lnTo>
                    <a:lnTo>
                      <a:pt x="8595" y="10446"/>
                    </a:lnTo>
                    <a:cubicBezTo>
                      <a:pt x="8595" y="10446"/>
                      <a:pt x="8595" y="11074"/>
                      <a:pt x="8595" y="11074"/>
                    </a:cubicBezTo>
                    <a:close/>
                    <a:moveTo>
                      <a:pt x="14527" y="9430"/>
                    </a:moveTo>
                    <a:cubicBezTo>
                      <a:pt x="14527" y="9430"/>
                      <a:pt x="12667" y="9334"/>
                      <a:pt x="10800" y="9334"/>
                    </a:cubicBezTo>
                    <a:cubicBezTo>
                      <a:pt x="8940" y="9334"/>
                      <a:pt x="7074" y="9430"/>
                      <a:pt x="7074" y="9430"/>
                    </a:cubicBezTo>
                    <a:cubicBezTo>
                      <a:pt x="6233" y="9430"/>
                      <a:pt x="5552" y="10080"/>
                      <a:pt x="5552" y="10881"/>
                    </a:cubicBezTo>
                    <a:cubicBezTo>
                      <a:pt x="5552" y="10881"/>
                      <a:pt x="5400" y="11822"/>
                      <a:pt x="5400" y="12767"/>
                    </a:cubicBezTo>
                    <a:cubicBezTo>
                      <a:pt x="5400" y="13708"/>
                      <a:pt x="5552" y="14652"/>
                      <a:pt x="5552" y="14652"/>
                    </a:cubicBezTo>
                    <a:cubicBezTo>
                      <a:pt x="5552" y="15454"/>
                      <a:pt x="6233" y="16103"/>
                      <a:pt x="7074" y="16103"/>
                    </a:cubicBezTo>
                    <a:cubicBezTo>
                      <a:pt x="7074" y="16103"/>
                      <a:pt x="8905" y="16200"/>
                      <a:pt x="10800" y="16200"/>
                    </a:cubicBezTo>
                    <a:cubicBezTo>
                      <a:pt x="12630" y="16200"/>
                      <a:pt x="14527" y="16103"/>
                      <a:pt x="14527" y="16103"/>
                    </a:cubicBezTo>
                    <a:cubicBezTo>
                      <a:pt x="15367" y="16103"/>
                      <a:pt x="16048" y="15454"/>
                      <a:pt x="16048" y="14652"/>
                    </a:cubicBezTo>
                    <a:cubicBezTo>
                      <a:pt x="16048" y="14652"/>
                      <a:pt x="16200" y="13700"/>
                      <a:pt x="16200" y="12767"/>
                    </a:cubicBezTo>
                    <a:cubicBezTo>
                      <a:pt x="16200" y="11814"/>
                      <a:pt x="16048" y="10881"/>
                      <a:pt x="16048" y="10881"/>
                    </a:cubicBezTo>
                    <a:cubicBezTo>
                      <a:pt x="16048" y="10080"/>
                      <a:pt x="15367" y="9430"/>
                      <a:pt x="14527" y="9430"/>
                    </a:cubicBezTo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moveTo>
                      <a:pt x="11992" y="12090"/>
                    </a:moveTo>
                    <a:cubicBezTo>
                      <a:pt x="11860" y="12090"/>
                      <a:pt x="11757" y="12168"/>
                      <a:pt x="11687" y="12243"/>
                    </a:cubicBezTo>
                    <a:lnTo>
                      <a:pt x="11687" y="14276"/>
                    </a:lnTo>
                    <a:cubicBezTo>
                      <a:pt x="11751" y="14345"/>
                      <a:pt x="11847" y="14411"/>
                      <a:pt x="11992" y="14411"/>
                    </a:cubicBezTo>
                    <a:cubicBezTo>
                      <a:pt x="12296" y="14411"/>
                      <a:pt x="12296" y="14072"/>
                      <a:pt x="12296" y="14072"/>
                    </a:cubicBezTo>
                    <a:lnTo>
                      <a:pt x="12296" y="12428"/>
                    </a:lnTo>
                    <a:cubicBezTo>
                      <a:pt x="12296" y="12428"/>
                      <a:pt x="12245" y="12090"/>
                      <a:pt x="11992" y="12090"/>
                    </a:cubicBezTo>
                    <a:moveTo>
                      <a:pt x="7986" y="8751"/>
                    </a:moveTo>
                    <a:lnTo>
                      <a:pt x="8696" y="8751"/>
                    </a:lnTo>
                    <a:lnTo>
                      <a:pt x="8696" y="7188"/>
                    </a:lnTo>
                    <a:lnTo>
                      <a:pt x="9507" y="4970"/>
                    </a:lnTo>
                    <a:lnTo>
                      <a:pt x="8848" y="4970"/>
                    </a:lnTo>
                    <a:lnTo>
                      <a:pt x="8341" y="6433"/>
                    </a:lnTo>
                    <a:lnTo>
                      <a:pt x="7834" y="4970"/>
                    </a:lnTo>
                    <a:lnTo>
                      <a:pt x="7124" y="4970"/>
                    </a:lnTo>
                    <a:lnTo>
                      <a:pt x="7986" y="7188"/>
                    </a:lnTo>
                    <a:cubicBezTo>
                      <a:pt x="7986" y="7188"/>
                      <a:pt x="7986" y="8751"/>
                      <a:pt x="7986" y="8751"/>
                    </a:cubicBezTo>
                    <a:close/>
                    <a:moveTo>
                      <a:pt x="12397" y="8801"/>
                    </a:moveTo>
                    <a:cubicBezTo>
                      <a:pt x="12802" y="8801"/>
                      <a:pt x="13158" y="8449"/>
                      <a:pt x="13158" y="8449"/>
                    </a:cubicBezTo>
                    <a:lnTo>
                      <a:pt x="13158" y="8751"/>
                    </a:lnTo>
                    <a:lnTo>
                      <a:pt x="13766" y="8751"/>
                    </a:lnTo>
                    <a:lnTo>
                      <a:pt x="13766" y="5878"/>
                    </a:lnTo>
                    <a:lnTo>
                      <a:pt x="13158" y="5878"/>
                    </a:lnTo>
                    <a:lnTo>
                      <a:pt x="13158" y="8096"/>
                    </a:lnTo>
                    <a:cubicBezTo>
                      <a:pt x="13158" y="8096"/>
                      <a:pt x="12955" y="8348"/>
                      <a:pt x="12752" y="8348"/>
                    </a:cubicBezTo>
                    <a:cubicBezTo>
                      <a:pt x="12549" y="8348"/>
                      <a:pt x="12549" y="8196"/>
                      <a:pt x="12549" y="8196"/>
                    </a:cubicBezTo>
                    <a:lnTo>
                      <a:pt x="12549" y="5878"/>
                    </a:lnTo>
                    <a:lnTo>
                      <a:pt x="11941" y="5878"/>
                    </a:lnTo>
                    <a:lnTo>
                      <a:pt x="11941" y="8398"/>
                    </a:lnTo>
                    <a:cubicBezTo>
                      <a:pt x="11941" y="8398"/>
                      <a:pt x="11992" y="8801"/>
                      <a:pt x="12397" y="8801"/>
                    </a:cubicBezTo>
                    <a:moveTo>
                      <a:pt x="10166" y="6634"/>
                    </a:moveTo>
                    <a:cubicBezTo>
                      <a:pt x="10166" y="6467"/>
                      <a:pt x="10302" y="6332"/>
                      <a:pt x="10470" y="6332"/>
                    </a:cubicBezTo>
                    <a:cubicBezTo>
                      <a:pt x="10639" y="6332"/>
                      <a:pt x="10775" y="6467"/>
                      <a:pt x="10775" y="6634"/>
                    </a:cubicBezTo>
                    <a:lnTo>
                      <a:pt x="10775" y="8045"/>
                    </a:lnTo>
                    <a:cubicBezTo>
                      <a:pt x="10775" y="8212"/>
                      <a:pt x="10639" y="8348"/>
                      <a:pt x="10470" y="8348"/>
                    </a:cubicBezTo>
                    <a:cubicBezTo>
                      <a:pt x="10302" y="8348"/>
                      <a:pt x="10166" y="8212"/>
                      <a:pt x="10166" y="8045"/>
                    </a:cubicBezTo>
                    <a:cubicBezTo>
                      <a:pt x="10166" y="8045"/>
                      <a:pt x="10166" y="6634"/>
                      <a:pt x="10166" y="6634"/>
                    </a:cubicBezTo>
                    <a:close/>
                    <a:moveTo>
                      <a:pt x="10369" y="8801"/>
                    </a:moveTo>
                    <a:lnTo>
                      <a:pt x="10572" y="8801"/>
                    </a:lnTo>
                    <a:cubicBezTo>
                      <a:pt x="11020" y="8801"/>
                      <a:pt x="11383" y="8440"/>
                      <a:pt x="11383" y="7995"/>
                    </a:cubicBezTo>
                    <a:lnTo>
                      <a:pt x="11383" y="6684"/>
                    </a:lnTo>
                    <a:cubicBezTo>
                      <a:pt x="11383" y="6239"/>
                      <a:pt x="11020" y="5878"/>
                      <a:pt x="10572" y="5878"/>
                    </a:cubicBezTo>
                    <a:lnTo>
                      <a:pt x="10369" y="5878"/>
                    </a:lnTo>
                    <a:cubicBezTo>
                      <a:pt x="9921" y="5878"/>
                      <a:pt x="9558" y="6239"/>
                      <a:pt x="9558" y="6684"/>
                    </a:cubicBezTo>
                    <a:lnTo>
                      <a:pt x="9558" y="7995"/>
                    </a:lnTo>
                    <a:cubicBezTo>
                      <a:pt x="9558" y="8440"/>
                      <a:pt x="9921" y="8801"/>
                      <a:pt x="10369" y="8801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  <p:sp>
            <p:nvSpPr>
              <p:cNvPr id="43016" name="Shape 2869">
                <a:extLst>
                  <a:ext uri="{FF2B5EF4-FFF2-40B4-BE49-F238E27FC236}">
                    <a16:creationId xmlns:a16="http://schemas.microsoft.com/office/drawing/2014/main" id="{FADBC45A-D885-EAD2-FEDD-998430C50D3E}"/>
                  </a:ext>
                </a:extLst>
              </p:cNvPr>
              <p:cNvSpPr/>
              <p:nvPr/>
            </p:nvSpPr>
            <p:spPr>
              <a:xfrm>
                <a:off x="3526481" y="2748394"/>
                <a:ext cx="486000" cy="486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27" y="13745"/>
                    </a:moveTo>
                    <a:cubicBezTo>
                      <a:pt x="14727" y="14287"/>
                      <a:pt x="14287" y="14727"/>
                      <a:pt x="13745" y="14727"/>
                    </a:cubicBezTo>
                    <a:lnTo>
                      <a:pt x="7855" y="14727"/>
                    </a:lnTo>
                    <a:cubicBezTo>
                      <a:pt x="7313" y="14727"/>
                      <a:pt x="6873" y="14287"/>
                      <a:pt x="6873" y="13745"/>
                    </a:cubicBezTo>
                    <a:lnTo>
                      <a:pt x="6873" y="10309"/>
                    </a:lnTo>
                    <a:lnTo>
                      <a:pt x="7904" y="10309"/>
                    </a:lnTo>
                    <a:cubicBezTo>
                      <a:pt x="7877" y="10470"/>
                      <a:pt x="7855" y="10632"/>
                      <a:pt x="7855" y="10800"/>
                    </a:cubicBezTo>
                    <a:cubicBezTo>
                      <a:pt x="7855" y="12427"/>
                      <a:pt x="9173" y="13745"/>
                      <a:pt x="10800" y="13745"/>
                    </a:cubicBezTo>
                    <a:cubicBezTo>
                      <a:pt x="12426" y="13745"/>
                      <a:pt x="13745" y="12427"/>
                      <a:pt x="13745" y="10800"/>
                    </a:cubicBezTo>
                    <a:cubicBezTo>
                      <a:pt x="13745" y="10632"/>
                      <a:pt x="13723" y="10470"/>
                      <a:pt x="13696" y="10309"/>
                    </a:cubicBezTo>
                    <a:lnTo>
                      <a:pt x="14727" y="10309"/>
                    </a:lnTo>
                    <a:cubicBezTo>
                      <a:pt x="14727" y="10309"/>
                      <a:pt x="14727" y="13745"/>
                      <a:pt x="14727" y="13745"/>
                    </a:cubicBezTo>
                    <a:close/>
                    <a:moveTo>
                      <a:pt x="10800" y="8836"/>
                    </a:moveTo>
                    <a:cubicBezTo>
                      <a:pt x="11884" y="8836"/>
                      <a:pt x="12764" y="9716"/>
                      <a:pt x="12764" y="10800"/>
                    </a:cubicBezTo>
                    <a:cubicBezTo>
                      <a:pt x="12764" y="11884"/>
                      <a:pt x="11884" y="12764"/>
                      <a:pt x="10800" y="12764"/>
                    </a:cubicBezTo>
                    <a:cubicBezTo>
                      <a:pt x="9716" y="12764"/>
                      <a:pt x="8836" y="11884"/>
                      <a:pt x="8836" y="10800"/>
                    </a:cubicBezTo>
                    <a:cubicBezTo>
                      <a:pt x="8836" y="9716"/>
                      <a:pt x="9716" y="8836"/>
                      <a:pt x="10800" y="8836"/>
                    </a:cubicBezTo>
                    <a:moveTo>
                      <a:pt x="12764" y="7364"/>
                    </a:moveTo>
                    <a:lnTo>
                      <a:pt x="14236" y="7364"/>
                    </a:lnTo>
                    <a:lnTo>
                      <a:pt x="14236" y="8836"/>
                    </a:lnTo>
                    <a:lnTo>
                      <a:pt x="12764" y="8836"/>
                    </a:lnTo>
                    <a:cubicBezTo>
                      <a:pt x="12764" y="8836"/>
                      <a:pt x="12764" y="7364"/>
                      <a:pt x="12764" y="7364"/>
                    </a:cubicBezTo>
                    <a:close/>
                    <a:moveTo>
                      <a:pt x="13745" y="5891"/>
                    </a:moveTo>
                    <a:lnTo>
                      <a:pt x="7855" y="5891"/>
                    </a:lnTo>
                    <a:cubicBezTo>
                      <a:pt x="6770" y="5891"/>
                      <a:pt x="5891" y="6770"/>
                      <a:pt x="5891" y="7855"/>
                    </a:cubicBezTo>
                    <a:lnTo>
                      <a:pt x="5891" y="13745"/>
                    </a:lnTo>
                    <a:cubicBezTo>
                      <a:pt x="5891" y="14830"/>
                      <a:pt x="6770" y="15709"/>
                      <a:pt x="7855" y="15709"/>
                    </a:cubicBezTo>
                    <a:lnTo>
                      <a:pt x="13745" y="15709"/>
                    </a:lnTo>
                    <a:cubicBezTo>
                      <a:pt x="14830" y="15709"/>
                      <a:pt x="15709" y="14830"/>
                      <a:pt x="15709" y="13745"/>
                    </a:cubicBezTo>
                    <a:lnTo>
                      <a:pt x="15709" y="7855"/>
                    </a:lnTo>
                    <a:cubicBezTo>
                      <a:pt x="15709" y="6770"/>
                      <a:pt x="14830" y="5891"/>
                      <a:pt x="13745" y="5891"/>
                    </a:cubicBezTo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8"/>
                      <a:pt x="5377" y="982"/>
                      <a:pt x="10800" y="982"/>
                    </a:cubicBezTo>
                    <a:cubicBezTo>
                      <a:pt x="16223" y="982"/>
                      <a:pt x="20618" y="537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marL="0" marR="0" lvl="0" indent="0" algn="l" defTabSz="2279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 panose="020B0502020104020203"/>
                    <a:ea typeface="Gill Sans" panose="020B0502020104020203"/>
                    <a:cs typeface="Gill Sans" panose="020B0502020104020203"/>
                    <a:sym typeface="Gill Sans" panose="020B0502020104020203"/>
                  </a:defRPr>
                </a:pPr>
                <a:endParaRPr kumimoji="0" sz="15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Source Sans Pro Light" charset="0"/>
                  <a:ea typeface="Source Sans Pro Light" charset="0"/>
                  <a:cs typeface="Source Sans Pro Light" charset="0"/>
                  <a:sym typeface="Gill Sans" panose="020B0502020104020203"/>
                </a:endParaRPr>
              </a:p>
            </p:txBody>
          </p:sp>
        </p:grpSp>
        <p:pic>
          <p:nvPicPr>
            <p:cNvPr id="43055" name="Рисунок 43054">
              <a:extLst>
                <a:ext uri="{FF2B5EF4-FFF2-40B4-BE49-F238E27FC236}">
                  <a16:creationId xmlns:a16="http://schemas.microsoft.com/office/drawing/2014/main" id="{E12F1629-A040-A743-2284-59EBB690D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14712" y="1892977"/>
              <a:ext cx="819068" cy="819068"/>
            </a:xfrm>
            <a:prstGeom prst="rect">
              <a:avLst/>
            </a:prstGeom>
          </p:spPr>
        </p:pic>
        <p:pic>
          <p:nvPicPr>
            <p:cNvPr id="43056" name="Рисунок 43055">
              <a:extLst>
                <a:ext uri="{FF2B5EF4-FFF2-40B4-BE49-F238E27FC236}">
                  <a16:creationId xmlns:a16="http://schemas.microsoft.com/office/drawing/2014/main" id="{AD779644-79F7-4FD1-4EFE-A9AE2097F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23679" y="3169392"/>
              <a:ext cx="809368" cy="809368"/>
            </a:xfrm>
            <a:prstGeom prst="rect">
              <a:avLst/>
            </a:prstGeom>
          </p:spPr>
        </p:pic>
        <p:pic>
          <p:nvPicPr>
            <p:cNvPr id="43057" name="Рисунок 43056">
              <a:extLst>
                <a:ext uri="{FF2B5EF4-FFF2-40B4-BE49-F238E27FC236}">
                  <a16:creationId xmlns:a16="http://schemas.microsoft.com/office/drawing/2014/main" id="{80E6DBF7-0F1D-A3F1-D3F7-031657ED9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74292" y="1791897"/>
              <a:ext cx="722660" cy="722660"/>
            </a:xfrm>
            <a:prstGeom prst="rect">
              <a:avLst/>
            </a:prstGeom>
          </p:spPr>
        </p:pic>
        <p:pic>
          <p:nvPicPr>
            <p:cNvPr id="43058" name="Рисунок 43057">
              <a:extLst>
                <a:ext uri="{FF2B5EF4-FFF2-40B4-BE49-F238E27FC236}">
                  <a16:creationId xmlns:a16="http://schemas.microsoft.com/office/drawing/2014/main" id="{A2895D56-6BBF-B141-0D6E-EEFB1F694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76510" y="2910302"/>
              <a:ext cx="858192" cy="858192"/>
            </a:xfrm>
            <a:prstGeom prst="rect">
              <a:avLst/>
            </a:prstGeom>
          </p:spPr>
        </p:pic>
        <p:pic>
          <p:nvPicPr>
            <p:cNvPr id="43059" name="Picture 8" descr="Math In Focus Volume B by Marshall Cavendish">
              <a:extLst>
                <a:ext uri="{FF2B5EF4-FFF2-40B4-BE49-F238E27FC236}">
                  <a16:creationId xmlns:a16="http://schemas.microsoft.com/office/drawing/2014/main" id="{CE3E7250-B3C1-784D-C605-AA92B51CAB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4115" y="2763262"/>
              <a:ext cx="1191218" cy="1588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060" name="Picture 2" descr="Современные учебники английского для самостоятельного изучения языка | Блог  LinguaTrip">
              <a:extLst>
                <a:ext uri="{FF2B5EF4-FFF2-40B4-BE49-F238E27FC236}">
                  <a16:creationId xmlns:a16="http://schemas.microsoft.com/office/drawing/2014/main" id="{39D185B1-2042-F76F-0123-86CB2774D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0421" y="4157746"/>
              <a:ext cx="3582499" cy="1601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061" name="Picture 6" descr="A picture containing plate, drawing&#10;&#10;Description automatically generated">
              <a:extLst>
                <a:ext uri="{FF2B5EF4-FFF2-40B4-BE49-F238E27FC236}">
                  <a16:creationId xmlns:a16="http://schemas.microsoft.com/office/drawing/2014/main" id="{E29FA5FF-399A-5371-7AD0-F37D47C6B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300130" y="5516152"/>
              <a:ext cx="3555997" cy="571500"/>
            </a:xfrm>
            <a:prstGeom prst="rect">
              <a:avLst/>
            </a:prstGeom>
          </p:spPr>
        </p:pic>
      </p:grpSp>
      <p:grpSp>
        <p:nvGrpSpPr>
          <p:cNvPr id="43067" name="Группа 43066">
            <a:extLst>
              <a:ext uri="{FF2B5EF4-FFF2-40B4-BE49-F238E27FC236}">
                <a16:creationId xmlns:a16="http://schemas.microsoft.com/office/drawing/2014/main" id="{0406094D-6401-8604-C647-B57A766A1D65}"/>
              </a:ext>
            </a:extLst>
          </p:cNvPr>
          <p:cNvGrpSpPr/>
          <p:nvPr/>
        </p:nvGrpSpPr>
        <p:grpSpPr>
          <a:xfrm>
            <a:off x="4801706" y="1460211"/>
            <a:ext cx="7097745" cy="4364551"/>
            <a:chOff x="4950892" y="1805158"/>
            <a:chExt cx="7097745" cy="4364551"/>
          </a:xfrm>
        </p:grpSpPr>
        <p:sp>
          <p:nvSpPr>
            <p:cNvPr id="43063" name="Rectangle 47">
              <a:extLst>
                <a:ext uri="{FF2B5EF4-FFF2-40B4-BE49-F238E27FC236}">
                  <a16:creationId xmlns:a16="http://schemas.microsoft.com/office/drawing/2014/main" id="{3B98D0A7-9528-37CD-3958-AA3B708B5520}"/>
                </a:ext>
              </a:extLst>
            </p:cNvPr>
            <p:cNvSpPr/>
            <p:nvPr/>
          </p:nvSpPr>
          <p:spPr>
            <a:xfrm>
              <a:off x="4979047" y="1805158"/>
              <a:ext cx="7069590" cy="14773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285750" lvl="0" indent="-285750">
                <a:buFont typeface="Wingdings" panose="05000000000000000000" pitchFamily="2" charset="2"/>
                <a:buChar char="ü"/>
              </a:pP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Modern curricula aligned with international standards, featuring modern textbooks with a special emphasis on science, technology, engineering, and mathematics (STEM)</a:t>
              </a:r>
              <a:endParaRPr lang="ky-KG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85750" lvl="0" indent="-285750">
                <a:buFont typeface="Wingdings" panose="05000000000000000000" pitchFamily="2" charset="2"/>
                <a:buChar char="ü"/>
              </a:pP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For the first time, 744 million </a:t>
              </a:r>
              <a:r>
                <a:rPr lang="en-US" dirty="0" err="1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soms</a:t>
              </a: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are planned to be allocated for the printing of textbooks in 2025</a:t>
              </a:r>
              <a:endPara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064" name="Прямоугольник 43063">
              <a:extLst>
                <a:ext uri="{FF2B5EF4-FFF2-40B4-BE49-F238E27FC236}">
                  <a16:creationId xmlns:a16="http://schemas.microsoft.com/office/drawing/2014/main" id="{7C959334-19D8-F8AA-6FEB-4E551DEC9869}"/>
                </a:ext>
              </a:extLst>
            </p:cNvPr>
            <p:cNvSpPr/>
            <p:nvPr/>
          </p:nvSpPr>
          <p:spPr>
            <a:xfrm>
              <a:off x="4950892" y="3350767"/>
              <a:ext cx="6480479" cy="1255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07000"/>
                </a:lnSpc>
                <a:buFont typeface="Wingdings" panose="05000000000000000000" pitchFamily="2" charset="2"/>
                <a:buChar char="ü"/>
              </a:pP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 Schools specialized in in-depth studies (physics-mathematics, linguistics, programming)</a:t>
              </a:r>
              <a:endParaRPr lang="ky-KG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  <a:p>
              <a:pPr marL="285750" indent="-285750">
                <a:lnSpc>
                  <a:spcPct val="107000"/>
                </a:lnSpc>
                <a:buFont typeface="Wingdings" panose="05000000000000000000" pitchFamily="2" charset="2"/>
                <a:buChar char="ü"/>
              </a:pP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Career-oriented education (minimum — tailor, cook, carpenter, hotel service)</a:t>
              </a:r>
              <a:endParaRPr lang="ky-KG" dirty="0">
                <a:solidFill>
                  <a:schemeClr val="bg1"/>
                </a:solidFill>
                <a:highlight>
                  <a:srgbClr val="FFFF00"/>
                </a:highlight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065" name="Прямоугольник 43064">
              <a:extLst>
                <a:ext uri="{FF2B5EF4-FFF2-40B4-BE49-F238E27FC236}">
                  <a16:creationId xmlns:a16="http://schemas.microsoft.com/office/drawing/2014/main" id="{C2F716E0-1985-57C3-DA1E-8C3AE2D6B792}"/>
                </a:ext>
              </a:extLst>
            </p:cNvPr>
            <p:cNvSpPr/>
            <p:nvPr/>
          </p:nvSpPr>
          <p:spPr>
            <a:xfrm>
              <a:off x="4950892" y="4675033"/>
              <a:ext cx="691413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Functional literacy is the development of skills, abilities, and competencies to solve everyday situations</a:t>
              </a:r>
              <a:endParaRPr lang="ky-KG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066" name="Прямоугольник 43065">
              <a:extLst>
                <a:ext uri="{FF2B5EF4-FFF2-40B4-BE49-F238E27FC236}">
                  <a16:creationId xmlns:a16="http://schemas.microsoft.com/office/drawing/2014/main" id="{E52B97D7-536E-4B64-9A03-C64E33D70D57}"/>
                </a:ext>
              </a:extLst>
            </p:cNvPr>
            <p:cNvSpPr/>
            <p:nvPr/>
          </p:nvSpPr>
          <p:spPr>
            <a:xfrm>
              <a:off x="4973701" y="5523378"/>
              <a:ext cx="667169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Ensuring </a:t>
              </a:r>
              <a:r>
                <a:rPr lang="en-US" b="1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100% </a:t>
              </a: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educational coverage for </a:t>
              </a:r>
              <a:r>
                <a:rPr lang="en-US" b="1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6-year-old</a:t>
              </a:r>
              <a:r>
                <a:rPr lang="en-US" dirty="0">
                  <a:solidFill>
                    <a:schemeClr val="bg1"/>
                  </a:solidFill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 children.</a:t>
              </a:r>
              <a:endParaRPr lang="ky-KG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" name="Овал 1">
            <a:extLst>
              <a:ext uri="{FF2B5EF4-FFF2-40B4-BE49-F238E27FC236}">
                <a16:creationId xmlns:a16="http://schemas.microsoft.com/office/drawing/2014/main" id="{9A164CD8-EB1C-55E9-27C4-9E86800099CC}"/>
              </a:ext>
            </a:extLst>
          </p:cNvPr>
          <p:cNvSpPr/>
          <p:nvPr/>
        </p:nvSpPr>
        <p:spPr>
          <a:xfrm>
            <a:off x="4971445" y="5824762"/>
            <a:ext cx="2020260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-4.7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4FFF623-2741-314F-EB32-C8DE49807840}"/>
              </a:ext>
            </a:extLst>
          </p:cNvPr>
          <p:cNvSpPr/>
          <p:nvPr/>
        </p:nvSpPr>
        <p:spPr>
          <a:xfrm>
            <a:off x="6634978" y="5829516"/>
            <a:ext cx="2020260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-11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9FB8DDC-8597-F7B9-1F06-8C0290DD9667}"/>
              </a:ext>
            </a:extLst>
          </p:cNvPr>
          <p:cNvSpPr/>
          <p:nvPr/>
        </p:nvSpPr>
        <p:spPr>
          <a:xfrm>
            <a:off x="8282335" y="5824351"/>
            <a:ext cx="2020259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12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F230076-4846-0A76-B0C8-57B1765F10DF}"/>
              </a:ext>
            </a:extLst>
          </p:cNvPr>
          <p:cNvSpPr/>
          <p:nvPr/>
        </p:nvSpPr>
        <p:spPr>
          <a:xfrm>
            <a:off x="9954208" y="5829516"/>
            <a:ext cx="2020259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b="1" dirty="0">
                <a:latin typeface="Segoe UI" panose="020B0502040204020203" pitchFamily="34" charset="0"/>
                <a:cs typeface="Segoe UI" panose="020B0502040204020203" pitchFamily="34" charset="0"/>
              </a:rPr>
              <a:t>-13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Стрелка: изогнутая вверх 5">
            <a:extLst>
              <a:ext uri="{FF2B5EF4-FFF2-40B4-BE49-F238E27FC236}">
                <a16:creationId xmlns:a16="http://schemas.microsoft.com/office/drawing/2014/main" id="{A96A25F7-3D64-9E5B-AA5E-4612C41D88D2}"/>
              </a:ext>
            </a:extLst>
          </p:cNvPr>
          <p:cNvSpPr/>
          <p:nvPr/>
        </p:nvSpPr>
        <p:spPr>
          <a:xfrm rot="16200000">
            <a:off x="9087141" y="2834292"/>
            <a:ext cx="4963798" cy="1008095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2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BBACFF-340D-5496-CCE6-F733842FA396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16A4A5-4013-3220-BE35-B5B7B13F626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0DC9FC6-9F14-802C-BB34-444097F8E704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F1C5D7F-E576-35BE-A66C-144E67586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DE9A82A-B928-E31A-0934-851A90F1D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2" name="Google Shape;410;p18">
            <a:extLst>
              <a:ext uri="{FF2B5EF4-FFF2-40B4-BE49-F238E27FC236}">
                <a16:creationId xmlns:a16="http://schemas.microsoft.com/office/drawing/2014/main" id="{453A56F8-00AA-9DEB-8BC8-08DD25DA69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84914" y="176744"/>
            <a:ext cx="7575525" cy="55043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lvl="0" algn="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Teachers are at the center of transformation</a:t>
            </a:r>
            <a:endParaRPr lang="ky-KG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Google Shape;442;p18">
            <a:extLst>
              <a:ext uri="{FF2B5EF4-FFF2-40B4-BE49-F238E27FC236}">
                <a16:creationId xmlns:a16="http://schemas.microsoft.com/office/drawing/2014/main" id="{B1938818-223D-2164-A00C-24918A1C0446}"/>
              </a:ext>
            </a:extLst>
          </p:cNvPr>
          <p:cNvSpPr txBox="1"/>
          <p:nvPr/>
        </p:nvSpPr>
        <p:spPr>
          <a:xfrm>
            <a:off x="407510" y="1134258"/>
            <a:ext cx="3109035" cy="288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 is essential to develop new competencies among the 90,000 school teachers through continuous professional development </a:t>
            </a:r>
            <a:r>
              <a:rPr lang="en-US" sz="20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programmes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4" name="Google Shape;451;p18">
            <a:extLst>
              <a:ext uri="{FF2B5EF4-FFF2-40B4-BE49-F238E27FC236}">
                <a16:creationId xmlns:a16="http://schemas.microsoft.com/office/drawing/2014/main" id="{82202968-A0FD-B36A-835A-6690195F6811}"/>
              </a:ext>
            </a:extLst>
          </p:cNvPr>
          <p:cNvSpPr/>
          <p:nvPr/>
        </p:nvSpPr>
        <p:spPr>
          <a:xfrm>
            <a:off x="5298633" y="3055500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" name="Google Shape;453;p18">
            <a:extLst>
              <a:ext uri="{FF2B5EF4-FFF2-40B4-BE49-F238E27FC236}">
                <a16:creationId xmlns:a16="http://schemas.microsoft.com/office/drawing/2014/main" id="{D284B848-A7D0-EE03-5794-DCF2697B1AB5}"/>
              </a:ext>
            </a:extLst>
          </p:cNvPr>
          <p:cNvSpPr/>
          <p:nvPr/>
        </p:nvSpPr>
        <p:spPr>
          <a:xfrm>
            <a:off x="5678267" y="3826667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6" name="Google Shape;457;p18">
            <a:extLst>
              <a:ext uri="{FF2B5EF4-FFF2-40B4-BE49-F238E27FC236}">
                <a16:creationId xmlns:a16="http://schemas.microsoft.com/office/drawing/2014/main" id="{A1BE4EFF-006F-0E7C-614E-975AF332B428}"/>
              </a:ext>
            </a:extLst>
          </p:cNvPr>
          <p:cNvSpPr/>
          <p:nvPr/>
        </p:nvSpPr>
        <p:spPr>
          <a:xfrm>
            <a:off x="6511033" y="3600100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7" name="Google Shape;455;p18">
            <a:extLst>
              <a:ext uri="{FF2B5EF4-FFF2-40B4-BE49-F238E27FC236}">
                <a16:creationId xmlns:a16="http://schemas.microsoft.com/office/drawing/2014/main" id="{B469746A-CE8D-3E75-AED3-87AA0747C6D6}"/>
              </a:ext>
            </a:extLst>
          </p:cNvPr>
          <p:cNvSpPr/>
          <p:nvPr/>
        </p:nvSpPr>
        <p:spPr>
          <a:xfrm>
            <a:off x="6572800" y="3023900"/>
            <a:ext cx="189200" cy="189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DFF7AC4-99A7-BBE2-A2CE-091314C2E2BB}"/>
              </a:ext>
            </a:extLst>
          </p:cNvPr>
          <p:cNvSpPr/>
          <p:nvPr/>
        </p:nvSpPr>
        <p:spPr>
          <a:xfrm>
            <a:off x="535016" y="4892373"/>
            <a:ext cx="32397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 Pedagogue - Nomadic Teacher»  Virtual Teacher</a:t>
            </a:r>
            <a:endParaRPr lang="ru-RU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4287787E-DAC8-44F7-9899-C6DFC3B9F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6"/>
          <a:stretch/>
        </p:blipFill>
        <p:spPr bwMode="auto">
          <a:xfrm>
            <a:off x="9080286" y="2044467"/>
            <a:ext cx="2798235" cy="1688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Google Shape;442;p18">
            <a:extLst>
              <a:ext uri="{FF2B5EF4-FFF2-40B4-BE49-F238E27FC236}">
                <a16:creationId xmlns:a16="http://schemas.microsoft.com/office/drawing/2014/main" id="{26424D4A-B523-40D1-A987-A963927065C2}"/>
              </a:ext>
            </a:extLst>
          </p:cNvPr>
          <p:cNvSpPr txBox="1"/>
          <p:nvPr/>
        </p:nvSpPr>
        <p:spPr>
          <a:xfrm>
            <a:off x="9171477" y="1238952"/>
            <a:ext cx="2587600" cy="7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en-US" sz="2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sym typeface="Fira Sans Extra Condensed"/>
              </a:rPr>
              <a:t> Teacher evaluation (TI)</a:t>
            </a:r>
            <a:endParaRPr lang="ky-KG" sz="2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0DC62AE-3CD3-4C1D-95C6-9EC19E00312E}"/>
              </a:ext>
            </a:extLst>
          </p:cNvPr>
          <p:cNvSpPr/>
          <p:nvPr/>
        </p:nvSpPr>
        <p:spPr>
          <a:xfrm>
            <a:off x="3774761" y="2615834"/>
            <a:ext cx="4329368" cy="830997"/>
          </a:xfrm>
          <a:prstGeom prst="rec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670 million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laptops for teachers</a:t>
            </a:r>
            <a:endParaRPr lang="ky-KG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" name="object 9">
            <a:extLst>
              <a:ext uri="{FF2B5EF4-FFF2-40B4-BE49-F238E27FC236}">
                <a16:creationId xmlns:a16="http://schemas.microsoft.com/office/drawing/2014/main" id="{7F98D26A-CE17-4991-8610-1DFA454DB0F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68148" y="679390"/>
            <a:ext cx="4976626" cy="1806016"/>
          </a:xfrm>
          <a:prstGeom prst="rect">
            <a:avLst/>
          </a:prstGeom>
        </p:spPr>
      </p:pic>
      <p:sp>
        <p:nvSpPr>
          <p:cNvPr id="37" name="Google Shape;3152;p43">
            <a:extLst>
              <a:ext uri="{FF2B5EF4-FFF2-40B4-BE49-F238E27FC236}">
                <a16:creationId xmlns:a16="http://schemas.microsoft.com/office/drawing/2014/main" id="{FBBF92F1-7E3C-4168-AA92-ACBB0E127A55}"/>
              </a:ext>
            </a:extLst>
          </p:cNvPr>
          <p:cNvSpPr txBox="1"/>
          <p:nvPr/>
        </p:nvSpPr>
        <p:spPr>
          <a:xfrm>
            <a:off x="8951931" y="4838301"/>
            <a:ext cx="3223830" cy="654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In 1,200 schools</a:t>
            </a:r>
            <a:r>
              <a:rPr lang="ru-RU" sz="2000" b="1" dirty="0">
                <a:solidFill>
                  <a:srgbClr val="FFFFFF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endParaRPr sz="2000" b="1" dirty="0">
              <a:solidFill>
                <a:srgbClr val="FFFFFF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A81BCDC-9941-4C62-BD9B-F848E989FBB8}"/>
              </a:ext>
            </a:extLst>
          </p:cNvPr>
          <p:cNvSpPr/>
          <p:nvPr/>
        </p:nvSpPr>
        <p:spPr>
          <a:xfrm>
            <a:off x="9238264" y="5464191"/>
            <a:ext cx="27374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25,000 units of computers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scanners, printers, and copiers.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3ADFA0-93F2-EC70-7754-1C73FE328957}"/>
              </a:ext>
            </a:extLst>
          </p:cNvPr>
          <p:cNvSpPr txBox="1"/>
          <p:nvPr/>
        </p:nvSpPr>
        <p:spPr>
          <a:xfrm>
            <a:off x="4074083" y="4892373"/>
            <a:ext cx="35867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Schools Connected to the Internet: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96.3%</a:t>
            </a:r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70BE359-AC01-AB78-7D09-77F1646EBA3F}"/>
              </a:ext>
            </a:extLst>
          </p:cNvPr>
          <p:cNvSpPr/>
          <p:nvPr/>
        </p:nvSpPr>
        <p:spPr>
          <a:xfrm>
            <a:off x="3833975" y="3718907"/>
            <a:ext cx="4210939" cy="830997"/>
          </a:xfrm>
          <a:prstGeom prst="round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Online school "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Tunguch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" opens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-4.5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76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4BFA0C2-4A7C-DF5D-E335-F884EF2D0E02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5942CD-4BBD-6120-FC56-015CBB6DD02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1337D21-1651-3557-8509-893039910DDB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2B8BDAE-EDBC-2E69-4584-93A88A60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0FF1699-44C0-32F3-EB4A-050F27867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BA673C8-095F-4BE7-20E8-9ED6651AB887}"/>
              </a:ext>
            </a:extLst>
          </p:cNvPr>
          <p:cNvSpPr txBox="1"/>
          <p:nvPr/>
        </p:nvSpPr>
        <p:spPr>
          <a:xfrm>
            <a:off x="3882077" y="248917"/>
            <a:ext cx="81794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Primary, secondary, and higher vocational education</a:t>
            </a: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ky-KG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5E02849A-C05D-4D55-44AC-7FA05920B8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8311547"/>
              </p:ext>
            </p:extLst>
          </p:nvPr>
        </p:nvGraphicFramePr>
        <p:xfrm>
          <a:off x="423644" y="1085615"/>
          <a:ext cx="5609931" cy="538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D0BE3FE6-9D50-CE67-9AF1-4980B2F75E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998843"/>
              </p:ext>
            </p:extLst>
          </p:nvPr>
        </p:nvGraphicFramePr>
        <p:xfrm>
          <a:off x="6268522" y="1085614"/>
          <a:ext cx="5704770" cy="538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6DA15987-2941-4ED2-84B7-16A1E481AAAF}"/>
              </a:ext>
            </a:extLst>
          </p:cNvPr>
          <p:cNvSpPr/>
          <p:nvPr/>
        </p:nvSpPr>
        <p:spPr>
          <a:xfrm>
            <a:off x="364508" y="1714500"/>
            <a:ext cx="2578566" cy="479739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Kyrgyzstan – higher education institutions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311096-AE32-41C6-BBF6-F9691121E1AE}"/>
              </a:ext>
            </a:extLst>
          </p:cNvPr>
          <p:cNvSpPr/>
          <p:nvPr/>
        </p:nvSpPr>
        <p:spPr>
          <a:xfrm>
            <a:off x="423644" y="5772385"/>
            <a:ext cx="2519430" cy="479739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USA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49E204-61D8-4367-9A7C-D3D47627851B}"/>
              </a:ext>
            </a:extLst>
          </p:cNvPr>
          <p:cNvSpPr/>
          <p:nvPr/>
        </p:nvSpPr>
        <p:spPr>
          <a:xfrm>
            <a:off x="6816153" y="6093672"/>
            <a:ext cx="1830542" cy="260166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Vocational colleges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2B6903-E77B-437D-9D9C-6C6C778DD756}"/>
              </a:ext>
            </a:extLst>
          </p:cNvPr>
          <p:cNvSpPr/>
          <p:nvPr/>
        </p:nvSpPr>
        <p:spPr>
          <a:xfrm>
            <a:off x="8863327" y="6093672"/>
            <a:ext cx="1162989" cy="260166"/>
          </a:xfrm>
          <a:prstGeom prst="rect">
            <a:avLst/>
          </a:prstGeom>
          <a:solidFill>
            <a:srgbClr val="225B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/>
              <a:t>Colleges </a:t>
            </a:r>
          </a:p>
        </p:txBody>
      </p:sp>
    </p:spTree>
    <p:extLst>
      <p:ext uri="{BB962C8B-B14F-4D97-AF65-F5344CB8AC3E}">
        <p14:creationId xmlns:p14="http://schemas.microsoft.com/office/powerpoint/2010/main" val="212396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79801D9-5BFA-F81C-6C7A-7FA0BA93F794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62FA9BA-A138-874B-27A8-B332AE43807E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7AEC716F-0DC6-817F-B81C-0341743CA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8A9CEDB-9F86-EBA1-F122-BF076EC71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046409-65D4-9D95-982D-CB6FA1A92D6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D46789F-C32B-109C-5D18-55350565363F}"/>
              </a:ext>
            </a:extLst>
          </p:cNvPr>
          <p:cNvSpPr txBox="1"/>
          <p:nvPr/>
        </p:nvSpPr>
        <p:spPr>
          <a:xfrm>
            <a:off x="5876150" y="268692"/>
            <a:ext cx="597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427"/>
              </a:lnSpc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PRIMARY VOCATIONAL EDUCATION</a:t>
            </a:r>
            <a:endParaRPr lang="en-US" sz="2800" b="1" spc="56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1CEDDBF-3EDF-C138-E183-1F080E8E8F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521" y="939030"/>
            <a:ext cx="3648430" cy="126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05FEFB0-D366-7E9C-BE0A-8E1784C8E299}"/>
              </a:ext>
            </a:extLst>
          </p:cNvPr>
          <p:cNvSpPr txBox="1"/>
          <p:nvPr/>
        </p:nvSpPr>
        <p:spPr>
          <a:xfrm>
            <a:off x="487324" y="1003686"/>
            <a:ext cx="75321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4000" indent="-285750">
              <a:buFont typeface="Wingdings" panose="05000000000000000000" pitchFamily="2" charset="2"/>
              <a:buChar char="v"/>
            </a:pPr>
            <a:r>
              <a:rPr lang="en-US" sz="20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Dual teaching. 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Credit technology in education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24000" indent="-28575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Trajectory for transitioning from vocational lyceums to colleges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24000" indent="-28575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Independent certification and validation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24000" indent="-28575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Scaffold teaching tools. WorldSkills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4" name="Picture 6" descr="The Importance of Scaffolding with ... | Sutori">
            <a:extLst>
              <a:ext uri="{FF2B5EF4-FFF2-40B4-BE49-F238E27FC236}">
                <a16:creationId xmlns:a16="http://schemas.microsoft.com/office/drawing/2014/main" id="{294BD94E-BFCD-B56A-DB62-DF47532D0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521" y="2412437"/>
            <a:ext cx="3648430" cy="1138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2E31707-BC9F-B789-2145-77F02F2E7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30" y="3153423"/>
            <a:ext cx="4538104" cy="3455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6E0A534-8A63-EFA5-366F-E52CAF51B7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680" y="4861201"/>
            <a:ext cx="3081495" cy="1733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88DB12B-EFCC-4739-B34A-778C98F823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264" y="4861202"/>
            <a:ext cx="2622089" cy="1748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34221D8-0B57-BDF9-401E-B07BC80545F7}"/>
              </a:ext>
            </a:extLst>
          </p:cNvPr>
          <p:cNvSpPr txBox="1"/>
          <p:nvPr/>
        </p:nvSpPr>
        <p:spPr>
          <a:xfrm>
            <a:off x="5618680" y="3627908"/>
            <a:ext cx="655708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</a:rPr>
              <a:t>Training unemployed citizens, Migrant support centers, Pre-migration preparation centers, Skills development fund = 73% employment rate.</a:t>
            </a:r>
            <a:endParaRPr lang="ky-KG" sz="1900" dirty="0">
              <a:solidFill>
                <a:schemeClr val="bg1"/>
              </a:solidFill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89446A6-E11F-841D-118F-67180A2A52D2}"/>
              </a:ext>
            </a:extLst>
          </p:cNvPr>
          <p:cNvSpPr/>
          <p:nvPr/>
        </p:nvSpPr>
        <p:spPr>
          <a:xfrm>
            <a:off x="5519732" y="87795"/>
            <a:ext cx="1706241" cy="865546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-4.4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3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899C1C2-0889-91E2-6287-6017D69A4CF5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F9DBCDA3-2D86-FE5E-B667-3383755BC73E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0EAE1867-BE00-61A3-E151-DD9B79DAD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52A3288-17CB-A8BA-3FF6-CB366927C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A0531C3-897E-9E30-8912-365931C1F5C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34F5978-D0CE-98A1-6237-35173D03A468}"/>
              </a:ext>
            </a:extLst>
          </p:cNvPr>
          <p:cNvSpPr txBox="1"/>
          <p:nvPr/>
        </p:nvSpPr>
        <p:spPr>
          <a:xfrm>
            <a:off x="7485017" y="299850"/>
            <a:ext cx="45330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SECONDARY VOCATIONAL EDUCATION</a:t>
            </a:r>
            <a:endParaRPr lang="en-US" sz="3200" b="1" spc="56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6A5BC3A-FE9D-9E69-CDA3-6BF239040F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1" y="1063874"/>
            <a:ext cx="2561600" cy="1439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CDC8EBC-99C7-3760-E4DD-743854441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8"/>
          <a:stretch/>
        </p:blipFill>
        <p:spPr>
          <a:xfrm>
            <a:off x="647031" y="2754420"/>
            <a:ext cx="2561599" cy="1439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9EF1E8B-79AE-D4D8-97EC-EFC815B903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3"/>
          <a:stretch/>
        </p:blipFill>
        <p:spPr>
          <a:xfrm>
            <a:off x="3507392" y="2728732"/>
            <a:ext cx="1988295" cy="1491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DEEC0D8-A667-3A6A-A8F6-63008472DC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393" y="1020499"/>
            <a:ext cx="1988294" cy="1491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4F5C08F-1C7B-6480-D408-B9380E48B1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78" y="4008924"/>
            <a:ext cx="2561599" cy="1932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125506F-0530-3B37-3C26-61481AF3D024}"/>
              </a:ext>
            </a:extLst>
          </p:cNvPr>
          <p:cNvSpPr txBox="1"/>
          <p:nvPr/>
        </p:nvSpPr>
        <p:spPr>
          <a:xfrm>
            <a:off x="5749002" y="1532685"/>
            <a:ext cx="601045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Leading practice centers – </a:t>
            </a: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growth points</a:t>
            </a:r>
            <a:r>
              <a:rPr lang="ky-KG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Production bases as small businesses: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Processing of agricultural products, veterinary medicine, sewing production, meat processing workshop, vehicle repair workshop, furniture workshop, ventilation design workshop in the field of construction materials testing</a:t>
            </a:r>
            <a:endParaRPr lang="ky-KG" sz="2000" b="1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Revenue-generating activities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Entrepreneurship training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Contracts with employers</a:t>
            </a:r>
            <a:endParaRPr lang="ky-KG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EDD9B3A-58F6-19D7-A1BF-244C5F196F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207" y="4708787"/>
            <a:ext cx="2879719" cy="1651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E89C2C4-AA33-C712-9E28-C92AB0DC50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39" y="5321285"/>
            <a:ext cx="2879720" cy="1295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2069D24F-39A5-A8BE-891E-0FC2E271FF97}"/>
              </a:ext>
            </a:extLst>
          </p:cNvPr>
          <p:cNvSpPr/>
          <p:nvPr/>
        </p:nvSpPr>
        <p:spPr>
          <a:xfrm>
            <a:off x="9660958" y="4518110"/>
            <a:ext cx="2311065" cy="914400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-4.3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661041"/>
      </p:ext>
    </p:extLst>
  </p:cSld>
  <p:clrMapOvr>
    <a:masterClrMapping/>
  </p:clrMapOvr>
  <p:transition spd="slow" advTm="2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AE96B4-9B90-0D93-83D2-C02F5BB0BB30}"/>
              </a:ext>
            </a:extLst>
          </p:cNvPr>
          <p:cNvSpPr/>
          <p:nvPr/>
        </p:nvSpPr>
        <p:spPr>
          <a:xfrm>
            <a:off x="2160" y="-3022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BCCB4A5-E7C8-1BF1-B749-428F72540DA0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42D94A6-6ED4-B132-581E-7EC5E520E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36C87B4-D7C8-5F1E-2A07-BF9734657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1B714F-F332-1257-06AC-9793F62E97E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0" y="248917"/>
            <a:ext cx="3088354" cy="4772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FAE4A3-B6E8-CFBB-2308-BED1CEE3E461}"/>
              </a:ext>
            </a:extLst>
          </p:cNvPr>
          <p:cNvSpPr txBox="1"/>
          <p:nvPr/>
        </p:nvSpPr>
        <p:spPr>
          <a:xfrm>
            <a:off x="5877426" y="248917"/>
            <a:ext cx="6120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>
              <a:defRPr/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HIGHER VOCATIONAL EDUCATION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6550223-E626-0849-0D9E-31CDDA21DABD}"/>
              </a:ext>
            </a:extLst>
          </p:cNvPr>
          <p:cNvSpPr/>
          <p:nvPr/>
        </p:nvSpPr>
        <p:spPr>
          <a:xfrm>
            <a:off x="941243" y="942253"/>
            <a:ext cx="10991544" cy="712820"/>
          </a:xfrm>
          <a:prstGeom prst="roundRect">
            <a:avLst>
              <a:gd name="adj" fmla="val 0"/>
            </a:avLst>
          </a:prstGeom>
          <a:gradFill>
            <a:gsLst>
              <a:gs pos="24000">
                <a:schemeClr val="accent3">
                  <a:lumMod val="0"/>
                  <a:lumOff val="100000"/>
                </a:schemeClr>
              </a:gs>
              <a:gs pos="70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50800" dist="1143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317002-A32E-54B3-7A57-DAE1913876E4}"/>
              </a:ext>
            </a:extLst>
          </p:cNvPr>
          <p:cNvSpPr txBox="1"/>
          <p:nvPr/>
        </p:nvSpPr>
        <p:spPr>
          <a:xfrm>
            <a:off x="1053007" y="982217"/>
            <a:ext cx="107680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ky-KG" sz="2000" dirty="0">
                <a:solidFill>
                  <a:srgbClr val="002060"/>
                </a:solidFill>
              </a:rPr>
              <a:t>“</a:t>
            </a:r>
            <a:r>
              <a:rPr lang="en-US" sz="2000" dirty="0">
                <a:solidFill>
                  <a:srgbClr val="002060"/>
                </a:solidFill>
              </a:rPr>
              <a:t>UNIVERSITY 4.0</a:t>
            </a:r>
            <a:r>
              <a:rPr lang="ky-KG" sz="2000" dirty="0">
                <a:solidFill>
                  <a:srgbClr val="002060"/>
                </a:solidFill>
              </a:rPr>
              <a:t>”:</a:t>
            </a:r>
            <a:endParaRPr lang="ru-RU" sz="2000" b="0" dirty="0">
              <a:solidFill>
                <a:srgbClr val="002060"/>
              </a:solidFill>
            </a:endParaRPr>
          </a:p>
          <a:p>
            <a:pPr algn="ctr">
              <a:buClr>
                <a:srgbClr val="323DCE"/>
              </a:buClr>
              <a:buSzPct val="150000"/>
            </a:pPr>
            <a:r>
              <a:rPr lang="en-US" sz="2000" b="0" dirty="0">
                <a:solidFill>
                  <a:srgbClr val="002060"/>
                </a:solidFill>
              </a:rPr>
              <a:t>innovative and scientific transformation</a:t>
            </a:r>
            <a:endParaRPr lang="ky-KG" sz="2000" b="0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C80504-95B4-A2D5-7AE2-2F66030CDC1F}"/>
              </a:ext>
            </a:extLst>
          </p:cNvPr>
          <p:cNvSpPr txBox="1"/>
          <p:nvPr/>
        </p:nvSpPr>
        <p:spPr>
          <a:xfrm>
            <a:off x="3350703" y="3242507"/>
            <a:ext cx="3971003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KSTU</a:t>
            </a:r>
            <a:r>
              <a:rPr lang="en-US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n-US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KSMA</a:t>
            </a:r>
            <a:r>
              <a:rPr lang="en-US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rank in the top 351-400 out of 856 universities in the Asia ranking</a:t>
            </a:r>
            <a:endParaRPr lang="ky-KG" sz="19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9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Osh State University </a:t>
            </a:r>
            <a:r>
              <a:rPr lang="en-US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 in the top three of the international ranking of the Eurasian educational space</a:t>
            </a:r>
            <a:endParaRPr lang="ky-KG" sz="19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9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KSTU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</a:t>
            </a:r>
            <a:r>
              <a:rPr lang="en-US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ranks 19th in the 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QS World University Rankings: Central Asia 2024</a:t>
            </a:r>
            <a:r>
              <a:rPr lang="ky-KG" sz="1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  <a:endParaRPr lang="ky-KG" sz="1900" dirty="0">
              <a:solidFill>
                <a:schemeClr val="bg1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37EDB2FC-7DD8-FF3D-3F82-CD01D7CB3A03}"/>
              </a:ext>
            </a:extLst>
          </p:cNvPr>
          <p:cNvGrpSpPr/>
          <p:nvPr/>
        </p:nvGrpSpPr>
        <p:grpSpPr>
          <a:xfrm>
            <a:off x="1141091" y="1732103"/>
            <a:ext cx="10233033" cy="1250637"/>
            <a:chOff x="1141091" y="1897103"/>
            <a:chExt cx="10233033" cy="1250637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1054A8D1-7A41-6EFC-B7CA-513B77375166}"/>
                </a:ext>
              </a:extLst>
            </p:cNvPr>
            <p:cNvGrpSpPr/>
            <p:nvPr/>
          </p:nvGrpSpPr>
          <p:grpSpPr>
            <a:xfrm>
              <a:off x="8196170" y="1897103"/>
              <a:ext cx="1144030" cy="1144031"/>
              <a:chOff x="9080641" y="-1959500"/>
              <a:chExt cx="1503704" cy="1503704"/>
            </a:xfrm>
          </p:grpSpPr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id="{01C1DDF2-E739-1DC5-83CE-3672CA8703EA}"/>
                  </a:ext>
                </a:extLst>
              </p:cNvPr>
              <p:cNvSpPr/>
              <p:nvPr/>
            </p:nvSpPr>
            <p:spPr>
              <a:xfrm>
                <a:off x="9080641" y="-1959500"/>
                <a:ext cx="1503704" cy="15037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3" name="Рисунок 52">
                <a:extLst>
                  <a:ext uri="{FF2B5EF4-FFF2-40B4-BE49-F238E27FC236}">
                    <a16:creationId xmlns:a16="http://schemas.microsoft.com/office/drawing/2014/main" id="{4BE05A02-7B65-F949-0881-78EE8552C5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396935" y="-1806836"/>
                <a:ext cx="909136" cy="909135"/>
              </a:xfrm>
              <a:custGeom>
                <a:avLst/>
                <a:gdLst>
                  <a:gd name="connsiteX0" fmla="*/ 296514 w 1191878"/>
                  <a:gd name="connsiteY0" fmla="*/ 0 h 1191876"/>
                  <a:gd name="connsiteX1" fmla="*/ 895364 w 1191878"/>
                  <a:gd name="connsiteY1" fmla="*/ 0 h 1191876"/>
                  <a:gd name="connsiteX2" fmla="*/ 1016306 w 1191878"/>
                  <a:gd name="connsiteY2" fmla="*/ 65646 h 1191876"/>
                  <a:gd name="connsiteX3" fmla="*/ 1127578 w 1191878"/>
                  <a:gd name="connsiteY3" fmla="*/ 157454 h 1191876"/>
                  <a:gd name="connsiteX4" fmla="*/ 1191878 w 1191878"/>
                  <a:gd name="connsiteY4" fmla="*/ 235385 h 1191876"/>
                  <a:gd name="connsiteX5" fmla="*/ 1191878 w 1191878"/>
                  <a:gd name="connsiteY5" fmla="*/ 1142801 h 1191876"/>
                  <a:gd name="connsiteX6" fmla="*/ 1151387 w 1191878"/>
                  <a:gd name="connsiteY6" fmla="*/ 1191876 h 1191876"/>
                  <a:gd name="connsiteX7" fmla="*/ 40491 w 1191878"/>
                  <a:gd name="connsiteY7" fmla="*/ 1191876 h 1191876"/>
                  <a:gd name="connsiteX8" fmla="*/ 0 w 1191878"/>
                  <a:gd name="connsiteY8" fmla="*/ 1142801 h 1191876"/>
                  <a:gd name="connsiteX9" fmla="*/ 0 w 1191878"/>
                  <a:gd name="connsiteY9" fmla="*/ 235385 h 1191876"/>
                  <a:gd name="connsiteX10" fmla="*/ 64300 w 1191878"/>
                  <a:gd name="connsiteY10" fmla="*/ 157454 h 1191876"/>
                  <a:gd name="connsiteX11" fmla="*/ 175572 w 1191878"/>
                  <a:gd name="connsiteY11" fmla="*/ 65646 h 119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91878" h="1191876">
                    <a:moveTo>
                      <a:pt x="296514" y="0"/>
                    </a:moveTo>
                    <a:lnTo>
                      <a:pt x="895364" y="0"/>
                    </a:lnTo>
                    <a:lnTo>
                      <a:pt x="1016306" y="65646"/>
                    </a:lnTo>
                    <a:cubicBezTo>
                      <a:pt x="1056305" y="92668"/>
                      <a:pt x="1093564" y="123439"/>
                      <a:pt x="1127578" y="157454"/>
                    </a:cubicBezTo>
                    <a:lnTo>
                      <a:pt x="1191878" y="235385"/>
                    </a:lnTo>
                    <a:lnTo>
                      <a:pt x="1191878" y="1142801"/>
                    </a:lnTo>
                    <a:lnTo>
                      <a:pt x="1151387" y="1191876"/>
                    </a:lnTo>
                    <a:lnTo>
                      <a:pt x="40491" y="1191876"/>
                    </a:lnTo>
                    <a:lnTo>
                      <a:pt x="0" y="1142801"/>
                    </a:lnTo>
                    <a:lnTo>
                      <a:pt x="0" y="235385"/>
                    </a:lnTo>
                    <a:lnTo>
                      <a:pt x="64300" y="157454"/>
                    </a:lnTo>
                    <a:cubicBezTo>
                      <a:pt x="98314" y="123439"/>
                      <a:pt x="135573" y="92668"/>
                      <a:pt x="175572" y="65646"/>
                    </a:cubicBezTo>
                    <a:close/>
                  </a:path>
                </a:pathLst>
              </a:cu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4A58EC2-893C-8EB9-C376-166FD1612110}"/>
                  </a:ext>
                </a:extLst>
              </p:cNvPr>
              <p:cNvSpPr txBox="1"/>
              <p:nvPr/>
            </p:nvSpPr>
            <p:spPr>
              <a:xfrm>
                <a:off x="9396935" y="-938628"/>
                <a:ext cx="909136" cy="404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КУАУ</a:t>
                </a:r>
              </a:p>
            </p:txBody>
          </p:sp>
        </p:grpSp>
        <p:pic>
          <p:nvPicPr>
            <p:cNvPr id="43" name="Рисунок 42" descr="Жусуп Баласагын атындагы Кыргыз улуттук университети - Википедия">
              <a:extLst>
                <a:ext uri="{FF2B5EF4-FFF2-40B4-BE49-F238E27FC236}">
                  <a16:creationId xmlns:a16="http://schemas.microsoft.com/office/drawing/2014/main" id="{52B4B3D4-6376-DD75-7B69-55C305564C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753" y="1931425"/>
              <a:ext cx="1172348" cy="1172350"/>
            </a:xfrm>
            <a:custGeom>
              <a:avLst/>
              <a:gdLst>
                <a:gd name="connsiteX0" fmla="*/ 751851 w 1503703"/>
                <a:gd name="connsiteY0" fmla="*/ 0 h 1503704"/>
                <a:gd name="connsiteX1" fmla="*/ 1503703 w 1503703"/>
                <a:gd name="connsiteY1" fmla="*/ 751852 h 1503704"/>
                <a:gd name="connsiteX2" fmla="*/ 751851 w 1503703"/>
                <a:gd name="connsiteY2" fmla="*/ 1503704 h 1503704"/>
                <a:gd name="connsiteX3" fmla="*/ 3881 w 1503703"/>
                <a:gd name="connsiteY3" fmla="*/ 828724 h 1503704"/>
                <a:gd name="connsiteX4" fmla="*/ 0 w 1503703"/>
                <a:gd name="connsiteY4" fmla="*/ 751872 h 1503704"/>
                <a:gd name="connsiteX5" fmla="*/ 0 w 1503703"/>
                <a:gd name="connsiteY5" fmla="*/ 751832 h 1503704"/>
                <a:gd name="connsiteX6" fmla="*/ 3881 w 1503703"/>
                <a:gd name="connsiteY6" fmla="*/ 674980 h 1503704"/>
                <a:gd name="connsiteX7" fmla="*/ 751851 w 1503703"/>
                <a:gd name="connsiteY7" fmla="*/ 0 h 15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3703" h="1503704">
                  <a:moveTo>
                    <a:pt x="751851" y="0"/>
                  </a:moveTo>
                  <a:cubicBezTo>
                    <a:pt x="1167087" y="0"/>
                    <a:pt x="1503703" y="336616"/>
                    <a:pt x="1503703" y="751852"/>
                  </a:cubicBezTo>
                  <a:cubicBezTo>
                    <a:pt x="1503703" y="1167088"/>
                    <a:pt x="1167087" y="1503704"/>
                    <a:pt x="751851" y="1503704"/>
                  </a:cubicBezTo>
                  <a:cubicBezTo>
                    <a:pt x="362567" y="1503704"/>
                    <a:pt x="42383" y="1207850"/>
                    <a:pt x="3881" y="828724"/>
                  </a:cubicBezTo>
                  <a:lnTo>
                    <a:pt x="0" y="751872"/>
                  </a:lnTo>
                  <a:lnTo>
                    <a:pt x="0" y="751832"/>
                  </a:lnTo>
                  <a:lnTo>
                    <a:pt x="3881" y="674980"/>
                  </a:lnTo>
                  <a:cubicBezTo>
                    <a:pt x="42383" y="295854"/>
                    <a:pt x="362567" y="0"/>
                    <a:pt x="751851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6A7EAC0B-A490-2575-D060-681DD4C4D7F2}"/>
                </a:ext>
              </a:extLst>
            </p:cNvPr>
            <p:cNvGrpSpPr/>
            <p:nvPr/>
          </p:nvGrpSpPr>
          <p:grpSpPr>
            <a:xfrm>
              <a:off x="4454535" y="1921308"/>
              <a:ext cx="1172348" cy="1172349"/>
              <a:chOff x="4648734" y="-1964523"/>
              <a:chExt cx="1503704" cy="1503704"/>
            </a:xfrm>
          </p:grpSpPr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id="{886206FA-78DF-36E2-5BD9-883B959909D0}"/>
                  </a:ext>
                </a:extLst>
              </p:cNvPr>
              <p:cNvSpPr/>
              <p:nvPr/>
            </p:nvSpPr>
            <p:spPr>
              <a:xfrm>
                <a:off x="4648734" y="-1964523"/>
                <a:ext cx="1503704" cy="15037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1" name="Рисунок 50">
                <a:extLst>
                  <a:ext uri="{FF2B5EF4-FFF2-40B4-BE49-F238E27FC236}">
                    <a16:creationId xmlns:a16="http://schemas.microsoft.com/office/drawing/2014/main" id="{4D10B818-B177-FA97-F075-2BF4F2A774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701959" y="-1573549"/>
                <a:ext cx="1397253" cy="705778"/>
              </a:xfrm>
              <a:prstGeom prst="rect">
                <a:avLst/>
              </a:prstGeom>
            </p:spPr>
          </p:pic>
        </p:grp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0D71BC33-177D-0BC5-83C2-42AD6E5A54A3}"/>
                </a:ext>
              </a:extLst>
            </p:cNvPr>
            <p:cNvGrpSpPr/>
            <p:nvPr/>
          </p:nvGrpSpPr>
          <p:grpSpPr>
            <a:xfrm>
              <a:off x="1141091" y="1958087"/>
              <a:ext cx="1112881" cy="1112881"/>
              <a:chOff x="387664" y="-2044895"/>
              <a:chExt cx="1503704" cy="1503704"/>
            </a:xfrm>
          </p:grpSpPr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A270382D-B6BE-BA3E-1AE7-713AB47639F8}"/>
                  </a:ext>
                </a:extLst>
              </p:cNvPr>
              <p:cNvSpPr/>
              <p:nvPr/>
            </p:nvSpPr>
            <p:spPr>
              <a:xfrm>
                <a:off x="387664" y="-2044895"/>
                <a:ext cx="1503704" cy="1503704"/>
              </a:xfrm>
              <a:prstGeom prst="ellipse">
                <a:avLst/>
              </a:prstGeom>
              <a:solidFill>
                <a:srgbClr val="020068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9" name="Рисунок 48" descr="В начало | Кыргызский Государственный Технический Университет им ...">
                <a:extLst>
                  <a:ext uri="{FF2B5EF4-FFF2-40B4-BE49-F238E27FC236}">
                    <a16:creationId xmlns:a16="http://schemas.microsoft.com/office/drawing/2014/main" id="{4FABC0B3-EE75-4E16-D320-0DCD5C6466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095" y="-1909568"/>
                <a:ext cx="906152" cy="1142207"/>
              </a:xfrm>
              <a:custGeom>
                <a:avLst/>
                <a:gdLst>
                  <a:gd name="connsiteX0" fmla="*/ 91979 w 991026"/>
                  <a:gd name="connsiteY0" fmla="*/ 0 h 1249193"/>
                  <a:gd name="connsiteX1" fmla="*/ 899048 w 991026"/>
                  <a:gd name="connsiteY1" fmla="*/ 0 h 1249193"/>
                  <a:gd name="connsiteX2" fmla="*/ 915880 w 991026"/>
                  <a:gd name="connsiteY2" fmla="*/ 9137 h 1249193"/>
                  <a:gd name="connsiteX3" fmla="*/ 991026 w 991026"/>
                  <a:gd name="connsiteY3" fmla="*/ 71137 h 1249193"/>
                  <a:gd name="connsiteX4" fmla="*/ 991026 w 991026"/>
                  <a:gd name="connsiteY4" fmla="*/ 1194031 h 1249193"/>
                  <a:gd name="connsiteX5" fmla="*/ 924169 w 991026"/>
                  <a:gd name="connsiteY5" fmla="*/ 1249193 h 1249193"/>
                  <a:gd name="connsiteX6" fmla="*/ 66857 w 991026"/>
                  <a:gd name="connsiteY6" fmla="*/ 1249193 h 1249193"/>
                  <a:gd name="connsiteX7" fmla="*/ 0 w 991026"/>
                  <a:gd name="connsiteY7" fmla="*/ 1194031 h 1249193"/>
                  <a:gd name="connsiteX8" fmla="*/ 0 w 991026"/>
                  <a:gd name="connsiteY8" fmla="*/ 71137 h 1249193"/>
                  <a:gd name="connsiteX9" fmla="*/ 75146 w 991026"/>
                  <a:gd name="connsiteY9" fmla="*/ 9137 h 1249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1026" h="1249193">
                    <a:moveTo>
                      <a:pt x="91979" y="0"/>
                    </a:moveTo>
                    <a:lnTo>
                      <a:pt x="899048" y="0"/>
                    </a:lnTo>
                    <a:lnTo>
                      <a:pt x="915880" y="9137"/>
                    </a:lnTo>
                    <a:lnTo>
                      <a:pt x="991026" y="71137"/>
                    </a:lnTo>
                    <a:lnTo>
                      <a:pt x="991026" y="1194031"/>
                    </a:lnTo>
                    <a:lnTo>
                      <a:pt x="924169" y="1249193"/>
                    </a:lnTo>
                    <a:lnTo>
                      <a:pt x="66857" y="1249193"/>
                    </a:lnTo>
                    <a:lnTo>
                      <a:pt x="0" y="1194031"/>
                    </a:lnTo>
                    <a:lnTo>
                      <a:pt x="0" y="71137"/>
                    </a:lnTo>
                    <a:lnTo>
                      <a:pt x="75146" y="9137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6" name="Рисунок 45" descr="Geen fotobeschrijving beschikbaar.">
              <a:extLst>
                <a:ext uri="{FF2B5EF4-FFF2-40B4-BE49-F238E27FC236}">
                  <a16:creationId xmlns:a16="http://schemas.microsoft.com/office/drawing/2014/main" id="{BFCB8C1C-79CF-C933-800C-57691BB4D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4715" y="1975391"/>
              <a:ext cx="1099077" cy="1172349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55" name="Picture 2" descr="Университет Шанхайской организации сотрудничества">
              <a:extLst>
                <a:ext uri="{FF2B5EF4-FFF2-40B4-BE49-F238E27FC236}">
                  <a16:creationId xmlns:a16="http://schemas.microsoft.com/office/drawing/2014/main" id="{F62784E7-E334-5D4B-DB38-02C3E5998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6176" y="1897103"/>
              <a:ext cx="1197948" cy="1197949"/>
            </a:xfrm>
            <a:prstGeom prst="roundRect">
              <a:avLst>
                <a:gd name="adj" fmla="val 5000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pic>
        <p:nvPicPr>
          <p:cNvPr id="56" name="Picture 12" descr="В Китае система Мастерских Лу Баня помогает получить современные и профессиональные навыки">
            <a:extLst>
              <a:ext uri="{FF2B5EF4-FFF2-40B4-BE49-F238E27FC236}">
                <a16:creationId xmlns:a16="http://schemas.microsoft.com/office/drawing/2014/main" id="{158EBFC9-0AF2-A835-9435-A7060433E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564" y="3404028"/>
            <a:ext cx="1834579" cy="1032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41275">
            <a:solidFill>
              <a:schemeClr val="bg1"/>
            </a:solidFill>
          </a:ln>
          <a:effectLst>
            <a:outerShdw blurRad="444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42B8E004-F7C0-C63A-1543-485D18A223A1}"/>
              </a:ext>
            </a:extLst>
          </p:cNvPr>
          <p:cNvSpPr txBox="1"/>
          <p:nvPr/>
        </p:nvSpPr>
        <p:spPr>
          <a:xfrm>
            <a:off x="9335365" y="3386459"/>
            <a:ext cx="2854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 million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dollars project (ratified)</a:t>
            </a:r>
            <a:endParaRPr lang="ky-KG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048" name="Группа 2047">
            <a:extLst>
              <a:ext uri="{FF2B5EF4-FFF2-40B4-BE49-F238E27FC236}">
                <a16:creationId xmlns:a16="http://schemas.microsoft.com/office/drawing/2014/main" id="{1C2DBA83-B98C-F758-CC29-2B44A4CA2362}"/>
              </a:ext>
            </a:extLst>
          </p:cNvPr>
          <p:cNvGrpSpPr/>
          <p:nvPr/>
        </p:nvGrpSpPr>
        <p:grpSpPr>
          <a:xfrm>
            <a:off x="490815" y="3099088"/>
            <a:ext cx="2819061" cy="3535568"/>
            <a:chOff x="904634" y="3378752"/>
            <a:chExt cx="2860407" cy="3587423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A71E0F0-AFBD-982E-69A6-C4E9DBB7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2114" y="3378752"/>
              <a:ext cx="1632126" cy="103232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8">
              <a:extLst>
                <a:ext uri="{FF2B5EF4-FFF2-40B4-BE49-F238E27FC236}">
                  <a16:creationId xmlns:a16="http://schemas.microsoft.com/office/drawing/2014/main" id="{AA477511-64DA-9E98-8167-F98985C0A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521" y="5938296"/>
              <a:ext cx="1544673" cy="102787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864DD1CE-3060-311E-F729-0BC8C31CD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634" y="4308065"/>
              <a:ext cx="1606530" cy="10699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2ECE286C-9D60-6712-001C-C147B3468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1312" y="5205944"/>
              <a:ext cx="1653729" cy="110138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41275">
              <a:solidFill>
                <a:schemeClr val="bg1"/>
              </a:solidFill>
            </a:ln>
            <a:effectLst>
              <a:outerShdw blurRad="4445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052" name="Прямоугольник: скругленные углы 2051">
            <a:extLst>
              <a:ext uri="{FF2B5EF4-FFF2-40B4-BE49-F238E27FC236}">
                <a16:creationId xmlns:a16="http://schemas.microsoft.com/office/drawing/2014/main" id="{047D1192-D498-26FD-98B5-9AB604894672}"/>
              </a:ext>
            </a:extLst>
          </p:cNvPr>
          <p:cNvSpPr/>
          <p:nvPr/>
        </p:nvSpPr>
        <p:spPr>
          <a:xfrm>
            <a:off x="7373178" y="4643104"/>
            <a:ext cx="4487223" cy="2045470"/>
          </a:xfrm>
          <a:prstGeom prst="roundRect">
            <a:avLst>
              <a:gd name="adj" fmla="val 7354"/>
            </a:avLst>
          </a:prstGeom>
          <a:gradFill>
            <a:gsLst>
              <a:gs pos="24000">
                <a:schemeClr val="accent3">
                  <a:lumMod val="0"/>
                  <a:lumOff val="100000"/>
                </a:schemeClr>
              </a:gs>
              <a:gs pos="70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outerShdw blurRad="50800" dist="1143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50" name="TextBox 2049">
            <a:extLst>
              <a:ext uri="{FF2B5EF4-FFF2-40B4-BE49-F238E27FC236}">
                <a16:creationId xmlns:a16="http://schemas.microsoft.com/office/drawing/2014/main" id="{DD07E95E-0C5E-FEC8-C9B8-145DE64A05D9}"/>
              </a:ext>
            </a:extLst>
          </p:cNvPr>
          <p:cNvSpPr txBox="1"/>
          <p:nvPr/>
        </p:nvSpPr>
        <p:spPr>
          <a:xfrm>
            <a:off x="7733116" y="4899869"/>
            <a:ext cx="376734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UNIVERSITIES WITH SPECIAL STATUS - SUPERVISION OF SCHOOLS (mathematics, physics, chemistry, biology, and informatics)</a:t>
            </a:r>
            <a:endParaRPr lang="ky-KG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4A37849-0A68-DA4E-AF4A-61FA8F316FEE}"/>
              </a:ext>
            </a:extLst>
          </p:cNvPr>
          <p:cNvSpPr/>
          <p:nvPr/>
        </p:nvSpPr>
        <p:spPr>
          <a:xfrm>
            <a:off x="4597695" y="65074"/>
            <a:ext cx="3074461" cy="796434"/>
          </a:xfrm>
          <a:prstGeom prst="ellipse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2000" b="1">
                <a:latin typeface="Segoe UI" panose="020B0502040204020203" pitchFamily="34" charset="0"/>
                <a:cs typeface="Segoe UI" panose="020B0502040204020203" pitchFamily="34" charset="0"/>
              </a:rPr>
              <a:t>-4.3, 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SDG</a:t>
            </a:r>
            <a:r>
              <a:rPr lang="ky-KG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-9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087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F782040-78DD-CAEE-0C69-AB04D35AE755}"/>
              </a:ext>
            </a:extLst>
          </p:cNvPr>
          <p:cNvSpPr/>
          <p:nvPr/>
        </p:nvSpPr>
        <p:spPr>
          <a:xfrm>
            <a:off x="16239" y="-29344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98F5177-08E3-C90F-2B83-A505D67F535B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B34379A-4C43-5087-6AFC-405F5CC8F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22788B-4068-A973-2FF9-EE8926D6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25ABE1-026C-4DAF-48DD-9F4D70098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16880"/>
            <a:ext cx="5794218" cy="1646177"/>
          </a:xfrm>
        </p:spPr>
        <p:txBody>
          <a:bodyPr>
            <a:noAutofit/>
          </a:bodyPr>
          <a:lstStyle/>
          <a:p>
            <a:pPr marL="0" indent="0" algn="r">
              <a:spcBef>
                <a:spcPct val="0"/>
              </a:spcBef>
              <a:buNone/>
            </a:pPr>
            <a:r>
              <a:rPr lang="ru-RU" sz="24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</a:t>
            </a:r>
            <a:r>
              <a:rPr lang="en-US" sz="24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Education is the most powerful weapon which you can use to change the world!“    </a:t>
            </a:r>
          </a:p>
          <a:p>
            <a:pPr marL="0" indent="0" algn="r">
              <a:spcBef>
                <a:spcPct val="0"/>
              </a:spcBef>
              <a:buNone/>
            </a:pPr>
            <a:r>
              <a:rPr lang="en-US" sz="2400" b="1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Nelson Mandela</a:t>
            </a:r>
            <a:endParaRPr lang="ky-KG" sz="2400" b="1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Google Shape;89;p1" descr="https://edu.gov.kg/media/organizations/%D0%BE%D1%81%D0%BD%D0%BE%D0%B2%D0%BD%D0%BE%D0%B9.png">
            <a:extLst>
              <a:ext uri="{FF2B5EF4-FFF2-40B4-BE49-F238E27FC236}">
                <a16:creationId xmlns:a16="http://schemas.microsoft.com/office/drawing/2014/main" id="{06E0C386-08E3-8417-113F-5EB87F1EFA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824" y="-217218"/>
            <a:ext cx="2153742" cy="21331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3CAAC6C-5C0B-CEEA-8D27-7BBD5753ED56}"/>
              </a:ext>
            </a:extLst>
          </p:cNvPr>
          <p:cNvGrpSpPr/>
          <p:nvPr/>
        </p:nvGrpSpPr>
        <p:grpSpPr>
          <a:xfrm>
            <a:off x="2018241" y="1963057"/>
            <a:ext cx="7792510" cy="4565650"/>
            <a:chOff x="1308592" y="1537171"/>
            <a:chExt cx="9521496" cy="557866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6513ABD-FCCB-4E37-9C45-A150E5196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649" y="1537171"/>
              <a:ext cx="2982931" cy="1677834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B70008B-40B7-469A-98A5-63E94A9F6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8592" y="3394775"/>
              <a:ext cx="3002989" cy="1576277"/>
            </a:xfrm>
            <a:prstGeom prst="rect">
              <a:avLst/>
            </a:prstGeom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271C79AD-3611-49E8-87BE-05AD2C284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6406" r="52651"/>
            <a:stretch/>
          </p:blipFill>
          <p:spPr>
            <a:xfrm>
              <a:off x="7296297" y="1537171"/>
              <a:ext cx="3533791" cy="5573803"/>
            </a:xfrm>
            <a:prstGeom prst="rect">
              <a:avLst/>
            </a:prstGeom>
          </p:spPr>
        </p:pic>
        <p:pic>
          <p:nvPicPr>
            <p:cNvPr id="10" name="Picture 4" descr="https://kabar.kg/site/assets/files/132547/f2de16de-6310-4bfc-8c69-05aa6af29135.jpg">
              <a:extLst>
                <a:ext uri="{FF2B5EF4-FFF2-40B4-BE49-F238E27FC236}">
                  <a16:creationId xmlns:a16="http://schemas.microsoft.com/office/drawing/2014/main" id="{39E49B5B-31E1-4A32-BCEC-6323A1C55C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657" y="5108981"/>
              <a:ext cx="2669324" cy="2001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8E46B1C-B486-4D0D-8E5B-227A72AA4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8592" y="5113847"/>
              <a:ext cx="3002988" cy="200199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42589B5-53CE-425E-9F77-117E266B6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4656" y="1537171"/>
              <a:ext cx="2669323" cy="1677834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0475A97D-760D-4FE0-9110-53D7B350D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4657" y="3385031"/>
              <a:ext cx="2678564" cy="1576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17569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B69CB641-7913-42AF-B8BF-A575696122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4B7763-E8DF-4450-BE8C-C6AA9F4B1E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e8a1c6-771d-4d9c-9571-8703dcb7a2c8"/>
    <ds:schemaRef ds:uri="40a2eef1-ec33-4405-b703-eacbc5b271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0E4C85-8426-45C1-9C54-F7ACCBAFA6CA}">
  <ds:schemaRefs>
    <ds:schemaRef ds:uri="http://schemas.microsoft.com/office/2006/metadata/properties"/>
    <ds:schemaRef ds:uri="http://schemas.microsoft.com/office/infopath/2007/PartnerControls"/>
    <ds:schemaRef ds:uri="c496f761-039d-4a29-bc63-699681ccfb56"/>
    <ds:schemaRef ds:uri="dee8a1c6-771d-4d9c-9571-8703dcb7a2c8"/>
    <ds:schemaRef ds:uri="40a2eef1-ec33-4405-b703-eacbc5b271e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6226</TotalTime>
  <Words>817</Words>
  <Application>Microsoft Office PowerPoint</Application>
  <PresentationFormat>Широкоэкранный</PresentationFormat>
  <Paragraphs>147</Paragraphs>
  <Slides>12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Segoe UI</vt:lpstr>
      <vt:lpstr>Source Sans Pro</vt:lpstr>
      <vt:lpstr>Source Sans Pro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Teachers are at the center of transformation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</dc:creator>
  <cp:lastModifiedBy>Пользователь</cp:lastModifiedBy>
  <cp:revision>661</cp:revision>
  <cp:lastPrinted>2024-10-28T03:40:21Z</cp:lastPrinted>
  <dcterms:created xsi:type="dcterms:W3CDTF">2019-08-06T08:33:49Z</dcterms:created>
  <dcterms:modified xsi:type="dcterms:W3CDTF">2024-11-02T14:04:25Z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2052-1.3.1.1688</vt:lpwstr>
  </property>
  <property fmtid="{D5CDD505-2E9C-101B-9397-08002B2CF9AE}" pid="3" name="ContentTypeId">
    <vt:lpwstr>0x010100D8F66B405F29604D8806A89015DAB3D8</vt:lpwstr>
  </property>
  <property fmtid="{D5CDD505-2E9C-101B-9397-08002B2CF9AE}" pid="4" name="MediaServiceImageTags">
    <vt:lpwstr/>
  </property>
</Properties>
</file>