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1172" r:id="rId6"/>
    <p:sldId id="1062" r:id="rId7"/>
    <p:sldId id="3659" r:id="rId8"/>
    <p:sldId id="267" r:id="rId9"/>
    <p:sldId id="269" r:id="rId10"/>
    <p:sldId id="270" r:id="rId11"/>
    <p:sldId id="2147470580" r:id="rId12"/>
    <p:sldId id="261" r:id="rId13"/>
    <p:sldId id="262" r:id="rId14"/>
    <p:sldId id="2147470576" r:id="rId15"/>
    <p:sldId id="2147470581" r:id="rId16"/>
    <p:sldId id="2147470560" r:id="rId17"/>
    <p:sldId id="2147470583" r:id="rId18"/>
    <p:sldId id="2147470588" r:id="rId19"/>
    <p:sldId id="21474705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3DF55B-8D87-F53E-6535-93732187EEA2}" name="PIENAAR Anna Charis" initials="AP" userId="S::apienaar@iom.int::9fe1e3b2-4fe4-48b1-99a6-79b10717b40c" providerId="AD"/>
  <p188:author id="{C1B9E36A-0F0A-5D2A-AD9D-2D0BF866EA45}" name="Jobst KOEHLER" initials="JK" userId="S::jkoehler@iom.int::82eb0705-1418-47de-b786-6472818abbe0" providerId="AD"/>
  <p188:author id="{B724EDA2-0F1A-1095-1EDE-2D8116893065}" name="HICKCOX Audrey" initials="HA" userId="S::ahickcox@iom.int::7a019b77-95cd-47d4-bcba-d5022fa0abe5" providerId="AD"/>
  <p188:author id="{AB0FA3D1-D8E0-6190-3CDC-B71C3CE14300}" name="McGREGOR Sarah" initials="MS" userId="S::smcgregor@iom.int::89a38cd2-896a-4b3e-8b32-ac0e9cc5916f" providerId="AD"/>
  <p188:author id="{896509DF-8D5E-8DBB-5C94-7DAECBA71A3D}" name="Franzis Wimmer" initials="FW" userId="S::franzis.wimmer@amfori.org::9495d512-66b5-442a-9b2b-f01e73a357de" providerId="AD"/>
  <p188:author id="{386D62EB-A012-C9BC-A864-FAA52A78AD9C}" name="VAN DER VOORT Evan Cornelis Adrianus" initials="EV" userId="S::evandervoort@iom.int::2d0fba5b-49c1-4e39-bdda-f8340c6143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96" autoAdjust="0"/>
  </p:normalViewPr>
  <p:slideViewPr>
    <p:cSldViewPr snapToGrid="0">
      <p:cViewPr varScale="1">
        <p:scale>
          <a:sx n="50" d="100"/>
          <a:sy n="50" d="100"/>
        </p:scale>
        <p:origin x="1260"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presProps" Target="presProps.xml"/><Relationship Id="rId9" Type="http://schemas.openxmlformats.org/officeDocument/2006/relationships/slide" Target="slides/slide4.xml"/><Relationship Id="rId14" Type="http://schemas.openxmlformats.org/officeDocument/2006/relationships/slide" Target="slides/slide9.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1CA394-C3ED-42E7-9329-0BC73BE7B619}" type="doc">
      <dgm:prSet loTypeId="urn:microsoft.com/office/officeart/2005/8/layout/vList3" loCatId="list" qsTypeId="urn:microsoft.com/office/officeart/2005/8/quickstyle/simple1" qsCatId="simple" csTypeId="urn:microsoft.com/office/officeart/2005/8/colors/accent1_2" csCatId="accent1" phldr="1"/>
      <dgm:spPr/>
    </dgm:pt>
    <dgm:pt modelId="{65E2C58E-2893-4F8A-85E7-EB8DA69B25A1}">
      <dgm:prSet phldrT="[Text]" custT="1"/>
      <dgm:spPr>
        <a:noFill/>
        <a:ln>
          <a:noFill/>
        </a:ln>
      </dgm:spPr>
      <dgm:t>
        <a:bodyPr/>
        <a:lstStyle/>
        <a:p>
          <a:r>
            <a:rPr lang="en-IN" sz="2400" kern="1200" dirty="0">
              <a:solidFill>
                <a:srgbClr val="00427E"/>
              </a:solidFill>
              <a:latin typeface="Akrobat" panose="00000600000000000000" pitchFamily="2" charset="0"/>
              <a:ea typeface="+mn-ea"/>
              <a:cs typeface="+mn-cs"/>
              <a:sym typeface="Calibri"/>
            </a:rPr>
            <a:t>Income and employment differentials</a:t>
          </a:r>
          <a:endParaRPr lang="en-US" sz="2400" kern="1200" dirty="0">
            <a:solidFill>
              <a:srgbClr val="00427E"/>
            </a:solidFill>
            <a:latin typeface="Akrobat" panose="00000600000000000000" pitchFamily="2" charset="0"/>
            <a:ea typeface="+mn-ea"/>
            <a:cs typeface="+mn-cs"/>
          </a:endParaRPr>
        </a:p>
      </dgm:t>
    </dgm:pt>
    <dgm:pt modelId="{8A85C9BD-EE4D-48DE-9EA4-196AA88B1CA7}" type="parTrans" cxnId="{6D2FC37B-D3B5-4DA6-87F9-F7567D8917AA}">
      <dgm:prSet/>
      <dgm:spPr/>
      <dgm:t>
        <a:bodyPr/>
        <a:lstStyle/>
        <a:p>
          <a:endParaRPr lang="en-US"/>
        </a:p>
      </dgm:t>
    </dgm:pt>
    <dgm:pt modelId="{406E4059-0B2B-4FF8-A5CD-4DCA68A9546D}" type="sibTrans" cxnId="{6D2FC37B-D3B5-4DA6-87F9-F7567D8917AA}">
      <dgm:prSet/>
      <dgm:spPr/>
      <dgm:t>
        <a:bodyPr/>
        <a:lstStyle/>
        <a:p>
          <a:endParaRPr lang="en-US"/>
        </a:p>
      </dgm:t>
    </dgm:pt>
    <dgm:pt modelId="{45AB6814-DBC9-437C-9546-D71A77744BCC}">
      <dgm:prSet phldrT="[Text]" custT="1"/>
      <dgm:spPr>
        <a:noFill/>
        <a:ln>
          <a:noFill/>
        </a:ln>
      </dgm:spPr>
      <dgm:t>
        <a:bodyPr/>
        <a:lstStyle/>
        <a:p>
          <a:pPr marL="0" lvl="0" indent="0" algn="ctr" defTabSz="1066800">
            <a:lnSpc>
              <a:spcPct val="90000"/>
            </a:lnSpc>
            <a:spcBef>
              <a:spcPct val="0"/>
            </a:spcBef>
            <a:spcAft>
              <a:spcPct val="35000"/>
            </a:spcAft>
            <a:buClr>
              <a:schemeClr val="lt1"/>
            </a:buClr>
            <a:buSzPts val="1600"/>
            <a:buNone/>
          </a:pPr>
          <a:r>
            <a:rPr lang="en-IN" sz="2400" kern="1200" dirty="0">
              <a:solidFill>
                <a:srgbClr val="00427E"/>
              </a:solidFill>
              <a:latin typeface="Akrobat" panose="00000600000000000000" pitchFamily="2" charset="0"/>
              <a:ea typeface="+mn-ea"/>
              <a:cs typeface="+mn-cs"/>
              <a:sym typeface="Calibri"/>
            </a:rPr>
            <a:t>Aging and demographic shifts</a:t>
          </a:r>
          <a:endParaRPr lang="en-US" sz="2400" kern="1200" dirty="0">
            <a:solidFill>
              <a:srgbClr val="00427E"/>
            </a:solidFill>
            <a:latin typeface="Akrobat" panose="00000600000000000000" pitchFamily="2" charset="0"/>
            <a:ea typeface="+mn-ea"/>
            <a:cs typeface="+mn-cs"/>
          </a:endParaRPr>
        </a:p>
      </dgm:t>
    </dgm:pt>
    <dgm:pt modelId="{047A31A0-CBBA-4EBA-ADF8-25B00F08C39D}" type="parTrans" cxnId="{6BC92E57-7A97-485C-B3A5-BC5530425258}">
      <dgm:prSet/>
      <dgm:spPr/>
      <dgm:t>
        <a:bodyPr/>
        <a:lstStyle/>
        <a:p>
          <a:endParaRPr lang="en-US"/>
        </a:p>
      </dgm:t>
    </dgm:pt>
    <dgm:pt modelId="{5D36761A-EC4F-46F0-A08F-40C68D3BEBB7}" type="sibTrans" cxnId="{6BC92E57-7A97-485C-B3A5-BC5530425258}">
      <dgm:prSet/>
      <dgm:spPr/>
      <dgm:t>
        <a:bodyPr/>
        <a:lstStyle/>
        <a:p>
          <a:endParaRPr lang="en-US"/>
        </a:p>
      </dgm:t>
    </dgm:pt>
    <dgm:pt modelId="{03E16370-68BE-4572-893A-A3456FDE385B}">
      <dgm:prSet phldrT="[Text]" custT="1"/>
      <dgm:spPr>
        <a:noFill/>
        <a:ln>
          <a:noFill/>
        </a:ln>
      </dgm:spPr>
      <dgm:t>
        <a:bodyPr/>
        <a:lstStyle/>
        <a:p>
          <a:pPr marL="0" lvl="0" indent="0" algn="ctr" defTabSz="1066800">
            <a:lnSpc>
              <a:spcPct val="90000"/>
            </a:lnSpc>
            <a:spcBef>
              <a:spcPct val="0"/>
            </a:spcBef>
            <a:spcAft>
              <a:spcPct val="35000"/>
            </a:spcAft>
            <a:buClr>
              <a:prstClr val="white"/>
            </a:buClr>
            <a:buSzPts val="1600"/>
            <a:buNone/>
          </a:pPr>
          <a:r>
            <a:rPr lang="en-IN" sz="2400" kern="1200" dirty="0">
              <a:solidFill>
                <a:srgbClr val="00427E"/>
              </a:solidFill>
              <a:latin typeface="Akrobat" panose="00000600000000000000" pitchFamily="2" charset="0"/>
              <a:ea typeface="+mn-ea"/>
              <a:cs typeface="+mn-cs"/>
              <a:sym typeface="Calibri"/>
            </a:rPr>
            <a:t>Economic transformation and infrastructure development</a:t>
          </a:r>
          <a:endParaRPr lang="en-US" sz="2400" kern="1200" dirty="0">
            <a:solidFill>
              <a:srgbClr val="00427E"/>
            </a:solidFill>
            <a:latin typeface="Akrobat" panose="00000600000000000000" pitchFamily="2" charset="0"/>
            <a:ea typeface="+mn-ea"/>
            <a:cs typeface="+mn-cs"/>
          </a:endParaRPr>
        </a:p>
      </dgm:t>
    </dgm:pt>
    <dgm:pt modelId="{F94511E1-38BE-4B0E-BB2E-0AE8321834DC}" type="parTrans" cxnId="{D2364F13-C7B5-4BA0-97F1-4858C06801B9}">
      <dgm:prSet/>
      <dgm:spPr/>
      <dgm:t>
        <a:bodyPr/>
        <a:lstStyle/>
        <a:p>
          <a:endParaRPr lang="en-US"/>
        </a:p>
      </dgm:t>
    </dgm:pt>
    <dgm:pt modelId="{9B92C8FE-934E-44E3-B59C-B0E555322CDB}" type="sibTrans" cxnId="{D2364F13-C7B5-4BA0-97F1-4858C06801B9}">
      <dgm:prSet/>
      <dgm:spPr/>
      <dgm:t>
        <a:bodyPr/>
        <a:lstStyle/>
        <a:p>
          <a:endParaRPr lang="en-US"/>
        </a:p>
      </dgm:t>
    </dgm:pt>
    <dgm:pt modelId="{3A325978-32E4-4DA6-8093-4B1D902117F5}">
      <dgm:prSet phldrT="[Text]" custT="1"/>
      <dgm:spPr>
        <a:noFill/>
        <a:ln>
          <a:noFill/>
        </a:ln>
      </dgm:spPr>
      <dgm:t>
        <a:bodyPr/>
        <a:lstStyle/>
        <a:p>
          <a:pPr marL="0" lvl="0" indent="0" algn="ctr" defTabSz="1066800">
            <a:lnSpc>
              <a:spcPct val="90000"/>
            </a:lnSpc>
            <a:spcBef>
              <a:spcPct val="0"/>
            </a:spcBef>
            <a:spcAft>
              <a:spcPct val="35000"/>
            </a:spcAft>
            <a:buClr>
              <a:prstClr val="white"/>
            </a:buClr>
            <a:buSzPts val="1600"/>
            <a:buNone/>
          </a:pPr>
          <a:r>
            <a:rPr lang="en-US" sz="2400" kern="1200" dirty="0">
              <a:solidFill>
                <a:srgbClr val="00427E"/>
              </a:solidFill>
              <a:latin typeface="Akrobat" panose="00000600000000000000" pitchFamily="2" charset="0"/>
              <a:ea typeface="+mn-ea"/>
              <a:cs typeface="+mn-cs"/>
              <a:sym typeface="Calibri"/>
            </a:rPr>
            <a:t>Technology and automation in the workplace</a:t>
          </a:r>
          <a:endParaRPr lang="en-US" sz="2400" kern="1200" dirty="0">
            <a:solidFill>
              <a:srgbClr val="00427E"/>
            </a:solidFill>
            <a:latin typeface="Akrobat" panose="00000600000000000000" pitchFamily="2" charset="0"/>
            <a:ea typeface="+mn-ea"/>
            <a:cs typeface="+mn-cs"/>
          </a:endParaRPr>
        </a:p>
      </dgm:t>
    </dgm:pt>
    <dgm:pt modelId="{58B5A9DE-DB4A-4146-97FE-E9E56FB247A6}" type="parTrans" cxnId="{37035B7D-9161-4828-AF33-CA4077AB8166}">
      <dgm:prSet/>
      <dgm:spPr/>
      <dgm:t>
        <a:bodyPr/>
        <a:lstStyle/>
        <a:p>
          <a:endParaRPr lang="en-US"/>
        </a:p>
      </dgm:t>
    </dgm:pt>
    <dgm:pt modelId="{5B67777F-CC34-4143-863C-B9FE9861EE61}" type="sibTrans" cxnId="{37035B7D-9161-4828-AF33-CA4077AB8166}">
      <dgm:prSet/>
      <dgm:spPr/>
      <dgm:t>
        <a:bodyPr/>
        <a:lstStyle/>
        <a:p>
          <a:endParaRPr lang="en-US"/>
        </a:p>
      </dgm:t>
    </dgm:pt>
    <dgm:pt modelId="{944E0A7A-D836-44C0-91A5-9FFA0593BB07}">
      <dgm:prSet phldrT="[Text]" custT="1"/>
      <dgm:spPr>
        <a:noFill/>
        <a:ln>
          <a:noFill/>
        </a:ln>
      </dgm:spPr>
      <dgm:t>
        <a:bodyPr/>
        <a:lstStyle/>
        <a:p>
          <a:pPr marL="0" lvl="0" indent="0" algn="ctr" defTabSz="1066800">
            <a:lnSpc>
              <a:spcPct val="90000"/>
            </a:lnSpc>
            <a:spcBef>
              <a:spcPct val="0"/>
            </a:spcBef>
            <a:spcAft>
              <a:spcPct val="35000"/>
            </a:spcAft>
            <a:buClr>
              <a:prstClr val="white"/>
            </a:buClr>
            <a:buSzPts val="1600"/>
            <a:buNone/>
          </a:pPr>
          <a:r>
            <a:rPr lang="en-IN" sz="2400" kern="1200" dirty="0">
              <a:solidFill>
                <a:srgbClr val="00427E"/>
              </a:solidFill>
              <a:latin typeface="Akrobat" panose="00000600000000000000" pitchFamily="2" charset="0"/>
              <a:ea typeface="+mn-ea"/>
              <a:cs typeface="+mn-cs"/>
              <a:sym typeface="Calibri"/>
            </a:rPr>
            <a:t>Climate change</a:t>
          </a:r>
          <a:endParaRPr lang="en-US" sz="2400" kern="1200" dirty="0">
            <a:solidFill>
              <a:srgbClr val="00427E"/>
            </a:solidFill>
            <a:latin typeface="Akrobat" panose="00000600000000000000" pitchFamily="2" charset="0"/>
            <a:ea typeface="+mn-ea"/>
            <a:cs typeface="+mn-cs"/>
          </a:endParaRPr>
        </a:p>
      </dgm:t>
    </dgm:pt>
    <dgm:pt modelId="{B22FC617-9D0E-44B3-8BED-6EDCFF18FF0B}" type="parTrans" cxnId="{BB5B5A78-D2D9-49D9-819D-C643BA968C0B}">
      <dgm:prSet/>
      <dgm:spPr/>
      <dgm:t>
        <a:bodyPr/>
        <a:lstStyle/>
        <a:p>
          <a:endParaRPr lang="en-US"/>
        </a:p>
      </dgm:t>
    </dgm:pt>
    <dgm:pt modelId="{79AD4392-DE37-415A-8B39-FD01D728AE23}" type="sibTrans" cxnId="{BB5B5A78-D2D9-49D9-819D-C643BA968C0B}">
      <dgm:prSet/>
      <dgm:spPr/>
      <dgm:t>
        <a:bodyPr/>
        <a:lstStyle/>
        <a:p>
          <a:endParaRPr lang="en-US"/>
        </a:p>
      </dgm:t>
    </dgm:pt>
    <dgm:pt modelId="{FB80C04A-E2A9-44F8-86A4-5D1EEBB88B3E}" type="pres">
      <dgm:prSet presAssocID="{161CA394-C3ED-42E7-9329-0BC73BE7B619}" presName="linearFlow" presStyleCnt="0">
        <dgm:presLayoutVars>
          <dgm:dir/>
          <dgm:resizeHandles val="exact"/>
        </dgm:presLayoutVars>
      </dgm:prSet>
      <dgm:spPr/>
    </dgm:pt>
    <dgm:pt modelId="{A44422CA-4D05-48C1-899A-002F97D7BEBE}" type="pres">
      <dgm:prSet presAssocID="{65E2C58E-2893-4F8A-85E7-EB8DA69B25A1}" presName="composite" presStyleCnt="0"/>
      <dgm:spPr/>
    </dgm:pt>
    <dgm:pt modelId="{1F06B02B-9FDC-4573-9018-10D5D736D79A}" type="pres">
      <dgm:prSet presAssocID="{65E2C58E-2893-4F8A-85E7-EB8DA69B25A1}" presName="imgShp" presStyleLbl="fgImgPlace1" presStyleIdx="0" presStyleCnt="5"/>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with solid fill"/>
        </a:ext>
      </dgm:extLst>
    </dgm:pt>
    <dgm:pt modelId="{27A3AB28-F113-4CB7-B2D2-9CF48467D980}" type="pres">
      <dgm:prSet presAssocID="{65E2C58E-2893-4F8A-85E7-EB8DA69B25A1}" presName="txShp" presStyleLbl="node1" presStyleIdx="0" presStyleCnt="5">
        <dgm:presLayoutVars>
          <dgm:bulletEnabled val="1"/>
        </dgm:presLayoutVars>
      </dgm:prSet>
      <dgm:spPr/>
    </dgm:pt>
    <dgm:pt modelId="{024855E9-F0DC-4005-B297-2DFC80F1C01B}" type="pres">
      <dgm:prSet presAssocID="{406E4059-0B2B-4FF8-A5CD-4DCA68A9546D}" presName="spacing" presStyleCnt="0"/>
      <dgm:spPr/>
    </dgm:pt>
    <dgm:pt modelId="{AD21AE83-E467-4A1C-9101-9574B07CEF1E}" type="pres">
      <dgm:prSet presAssocID="{45AB6814-DBC9-437C-9546-D71A77744BCC}" presName="composite" presStyleCnt="0"/>
      <dgm:spPr/>
    </dgm:pt>
    <dgm:pt modelId="{7AD7FC58-6ED3-4C6F-9B0A-B88BF8678A79}" type="pres">
      <dgm:prSet presAssocID="{45AB6814-DBC9-437C-9546-D71A77744BCC}" presName="imgShp" presStyleLbl="fgImgPlace1" presStyleIdx="1" presStyleCnt="5"/>
      <dgm:spPr>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n with cane outline"/>
        </a:ext>
      </dgm:extLst>
    </dgm:pt>
    <dgm:pt modelId="{7ABC6476-22B9-44A8-B2DB-EAECBA172CE5}" type="pres">
      <dgm:prSet presAssocID="{45AB6814-DBC9-437C-9546-D71A77744BCC}" presName="txShp" presStyleLbl="node1" presStyleIdx="1" presStyleCnt="5">
        <dgm:presLayoutVars>
          <dgm:bulletEnabled val="1"/>
        </dgm:presLayoutVars>
      </dgm:prSet>
      <dgm:spPr/>
    </dgm:pt>
    <dgm:pt modelId="{EAAF904D-CB13-41F5-88A7-5D98A4466BE6}" type="pres">
      <dgm:prSet presAssocID="{5D36761A-EC4F-46F0-A08F-40C68D3BEBB7}" presName="spacing" presStyleCnt="0"/>
      <dgm:spPr/>
    </dgm:pt>
    <dgm:pt modelId="{0C133C38-FFDC-4764-867A-3B1D5490B115}" type="pres">
      <dgm:prSet presAssocID="{03E16370-68BE-4572-893A-A3456FDE385B}" presName="composite" presStyleCnt="0"/>
      <dgm:spPr/>
    </dgm:pt>
    <dgm:pt modelId="{71DF1415-5D22-4F58-8811-88938D9BC321}" type="pres">
      <dgm:prSet presAssocID="{03E16370-68BE-4572-893A-A3456FDE385B}" presName="imgShp" presStyleLbl="fgImgPlace1" presStyleIdx="2" presStyleCnt="5"/>
      <dgm:spPr>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siness Growth with solid fill"/>
        </a:ext>
      </dgm:extLst>
    </dgm:pt>
    <dgm:pt modelId="{F6074136-DAEB-4956-82EE-A33CB7ACD865}" type="pres">
      <dgm:prSet presAssocID="{03E16370-68BE-4572-893A-A3456FDE385B}" presName="txShp" presStyleLbl="node1" presStyleIdx="2" presStyleCnt="5">
        <dgm:presLayoutVars>
          <dgm:bulletEnabled val="1"/>
        </dgm:presLayoutVars>
      </dgm:prSet>
      <dgm:spPr/>
    </dgm:pt>
    <dgm:pt modelId="{F3E89CD1-3EEF-4141-889C-790BC49C8F0E}" type="pres">
      <dgm:prSet presAssocID="{9B92C8FE-934E-44E3-B59C-B0E555322CDB}" presName="spacing" presStyleCnt="0"/>
      <dgm:spPr/>
    </dgm:pt>
    <dgm:pt modelId="{C436AE7B-5877-426D-8E0B-597D7A86E538}" type="pres">
      <dgm:prSet presAssocID="{3A325978-32E4-4DA6-8093-4B1D902117F5}" presName="composite" presStyleCnt="0"/>
      <dgm:spPr/>
    </dgm:pt>
    <dgm:pt modelId="{36ABCC58-8497-4862-BCE0-FFAABC4FC6A2}" type="pres">
      <dgm:prSet presAssocID="{3A325978-32E4-4DA6-8093-4B1D902117F5}" presName="imgShp" presStyleLbl="fgImgPlace1" presStyleIdx="3" presStyleCnt="5"/>
      <dgm:spPr>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obot Hand with solid fill"/>
        </a:ext>
      </dgm:extLst>
    </dgm:pt>
    <dgm:pt modelId="{66FD8E58-7A5E-43EA-82EC-64106A78DBEC}" type="pres">
      <dgm:prSet presAssocID="{3A325978-32E4-4DA6-8093-4B1D902117F5}" presName="txShp" presStyleLbl="node1" presStyleIdx="3" presStyleCnt="5">
        <dgm:presLayoutVars>
          <dgm:bulletEnabled val="1"/>
        </dgm:presLayoutVars>
      </dgm:prSet>
      <dgm:spPr/>
    </dgm:pt>
    <dgm:pt modelId="{52CD825E-7E8E-41D9-A697-7D0461FD86AF}" type="pres">
      <dgm:prSet presAssocID="{5B67777F-CC34-4143-863C-B9FE9861EE61}" presName="spacing" presStyleCnt="0"/>
      <dgm:spPr/>
    </dgm:pt>
    <dgm:pt modelId="{429385C8-0FE4-4712-B88D-B64C402EF0D0}" type="pres">
      <dgm:prSet presAssocID="{944E0A7A-D836-44C0-91A5-9FFA0593BB07}" presName="composite" presStyleCnt="0"/>
      <dgm:spPr/>
    </dgm:pt>
    <dgm:pt modelId="{1E8F5864-D437-4A6E-8471-5BACBC51B7E2}" type="pres">
      <dgm:prSet presAssocID="{944E0A7A-D836-44C0-91A5-9FFA0593BB07}"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hermometer with solid fill"/>
        </a:ext>
      </dgm:extLst>
    </dgm:pt>
    <dgm:pt modelId="{89AEDFF7-0FC8-45DD-AE00-9F105B71FBDE}" type="pres">
      <dgm:prSet presAssocID="{944E0A7A-D836-44C0-91A5-9FFA0593BB07}" presName="txShp" presStyleLbl="node1" presStyleIdx="4" presStyleCnt="5">
        <dgm:presLayoutVars>
          <dgm:bulletEnabled val="1"/>
        </dgm:presLayoutVars>
      </dgm:prSet>
      <dgm:spPr/>
    </dgm:pt>
  </dgm:ptLst>
  <dgm:cxnLst>
    <dgm:cxn modelId="{D2364F13-C7B5-4BA0-97F1-4858C06801B9}" srcId="{161CA394-C3ED-42E7-9329-0BC73BE7B619}" destId="{03E16370-68BE-4572-893A-A3456FDE385B}" srcOrd="2" destOrd="0" parTransId="{F94511E1-38BE-4B0E-BB2E-0AE8321834DC}" sibTransId="{9B92C8FE-934E-44E3-B59C-B0E555322CDB}"/>
    <dgm:cxn modelId="{6BC92E57-7A97-485C-B3A5-BC5530425258}" srcId="{161CA394-C3ED-42E7-9329-0BC73BE7B619}" destId="{45AB6814-DBC9-437C-9546-D71A77744BCC}" srcOrd="1" destOrd="0" parTransId="{047A31A0-CBBA-4EBA-ADF8-25B00F08C39D}" sibTransId="{5D36761A-EC4F-46F0-A08F-40C68D3BEBB7}"/>
    <dgm:cxn modelId="{BB5B5A78-D2D9-49D9-819D-C643BA968C0B}" srcId="{161CA394-C3ED-42E7-9329-0BC73BE7B619}" destId="{944E0A7A-D836-44C0-91A5-9FFA0593BB07}" srcOrd="4" destOrd="0" parTransId="{B22FC617-9D0E-44B3-8BED-6EDCFF18FF0B}" sibTransId="{79AD4392-DE37-415A-8B39-FD01D728AE23}"/>
    <dgm:cxn modelId="{6D2FC37B-D3B5-4DA6-87F9-F7567D8917AA}" srcId="{161CA394-C3ED-42E7-9329-0BC73BE7B619}" destId="{65E2C58E-2893-4F8A-85E7-EB8DA69B25A1}" srcOrd="0" destOrd="0" parTransId="{8A85C9BD-EE4D-48DE-9EA4-196AA88B1CA7}" sibTransId="{406E4059-0B2B-4FF8-A5CD-4DCA68A9546D}"/>
    <dgm:cxn modelId="{37035B7D-9161-4828-AF33-CA4077AB8166}" srcId="{161CA394-C3ED-42E7-9329-0BC73BE7B619}" destId="{3A325978-32E4-4DA6-8093-4B1D902117F5}" srcOrd="3" destOrd="0" parTransId="{58B5A9DE-DB4A-4146-97FE-E9E56FB247A6}" sibTransId="{5B67777F-CC34-4143-863C-B9FE9861EE61}"/>
    <dgm:cxn modelId="{0FD52087-0F76-4FF3-95B3-A6C7B920504B}" type="presOf" srcId="{161CA394-C3ED-42E7-9329-0BC73BE7B619}" destId="{FB80C04A-E2A9-44F8-86A4-5D1EEBB88B3E}" srcOrd="0" destOrd="0" presId="urn:microsoft.com/office/officeart/2005/8/layout/vList3"/>
    <dgm:cxn modelId="{943B50AF-B343-40C3-B46C-D7275176A41F}" type="presOf" srcId="{03E16370-68BE-4572-893A-A3456FDE385B}" destId="{F6074136-DAEB-4956-82EE-A33CB7ACD865}" srcOrd="0" destOrd="0" presId="urn:microsoft.com/office/officeart/2005/8/layout/vList3"/>
    <dgm:cxn modelId="{65BC01B5-1FB0-428C-AF21-DF9B18B3584B}" type="presOf" srcId="{3A325978-32E4-4DA6-8093-4B1D902117F5}" destId="{66FD8E58-7A5E-43EA-82EC-64106A78DBEC}" srcOrd="0" destOrd="0" presId="urn:microsoft.com/office/officeart/2005/8/layout/vList3"/>
    <dgm:cxn modelId="{450389BB-1107-484E-ADC2-EBCC86F763A2}" type="presOf" srcId="{65E2C58E-2893-4F8A-85E7-EB8DA69B25A1}" destId="{27A3AB28-F113-4CB7-B2D2-9CF48467D980}" srcOrd="0" destOrd="0" presId="urn:microsoft.com/office/officeart/2005/8/layout/vList3"/>
    <dgm:cxn modelId="{DBD460C2-C1D3-4699-84F4-33E65AB37EAD}" type="presOf" srcId="{944E0A7A-D836-44C0-91A5-9FFA0593BB07}" destId="{89AEDFF7-0FC8-45DD-AE00-9F105B71FBDE}" srcOrd="0" destOrd="0" presId="urn:microsoft.com/office/officeart/2005/8/layout/vList3"/>
    <dgm:cxn modelId="{20E113D4-739D-4465-AB6E-1C494390954D}" type="presOf" srcId="{45AB6814-DBC9-437C-9546-D71A77744BCC}" destId="{7ABC6476-22B9-44A8-B2DB-EAECBA172CE5}" srcOrd="0" destOrd="0" presId="urn:microsoft.com/office/officeart/2005/8/layout/vList3"/>
    <dgm:cxn modelId="{26BDFB28-690B-4056-B049-2E3A24A01F2B}" type="presParOf" srcId="{FB80C04A-E2A9-44F8-86A4-5D1EEBB88B3E}" destId="{A44422CA-4D05-48C1-899A-002F97D7BEBE}" srcOrd="0" destOrd="0" presId="urn:microsoft.com/office/officeart/2005/8/layout/vList3"/>
    <dgm:cxn modelId="{5C8B008D-A09C-40E2-8B04-A95DB26B47D0}" type="presParOf" srcId="{A44422CA-4D05-48C1-899A-002F97D7BEBE}" destId="{1F06B02B-9FDC-4573-9018-10D5D736D79A}" srcOrd="0" destOrd="0" presId="urn:microsoft.com/office/officeart/2005/8/layout/vList3"/>
    <dgm:cxn modelId="{70AE2A3F-B058-44AE-820E-BF2779B0821D}" type="presParOf" srcId="{A44422CA-4D05-48C1-899A-002F97D7BEBE}" destId="{27A3AB28-F113-4CB7-B2D2-9CF48467D980}" srcOrd="1" destOrd="0" presId="urn:microsoft.com/office/officeart/2005/8/layout/vList3"/>
    <dgm:cxn modelId="{638F15ED-11A8-4B04-8969-70EC1B619DFC}" type="presParOf" srcId="{FB80C04A-E2A9-44F8-86A4-5D1EEBB88B3E}" destId="{024855E9-F0DC-4005-B297-2DFC80F1C01B}" srcOrd="1" destOrd="0" presId="urn:microsoft.com/office/officeart/2005/8/layout/vList3"/>
    <dgm:cxn modelId="{6D2175F2-14B3-447F-9628-A9224608047E}" type="presParOf" srcId="{FB80C04A-E2A9-44F8-86A4-5D1EEBB88B3E}" destId="{AD21AE83-E467-4A1C-9101-9574B07CEF1E}" srcOrd="2" destOrd="0" presId="urn:microsoft.com/office/officeart/2005/8/layout/vList3"/>
    <dgm:cxn modelId="{EAC22585-9779-4A3A-BF36-D6254F5AA097}" type="presParOf" srcId="{AD21AE83-E467-4A1C-9101-9574B07CEF1E}" destId="{7AD7FC58-6ED3-4C6F-9B0A-B88BF8678A79}" srcOrd="0" destOrd="0" presId="urn:microsoft.com/office/officeart/2005/8/layout/vList3"/>
    <dgm:cxn modelId="{CDE54FC8-A440-4E3C-9000-40CEAF898362}" type="presParOf" srcId="{AD21AE83-E467-4A1C-9101-9574B07CEF1E}" destId="{7ABC6476-22B9-44A8-B2DB-EAECBA172CE5}" srcOrd="1" destOrd="0" presId="urn:microsoft.com/office/officeart/2005/8/layout/vList3"/>
    <dgm:cxn modelId="{FC602823-32FC-45DA-9227-40E257C331EE}" type="presParOf" srcId="{FB80C04A-E2A9-44F8-86A4-5D1EEBB88B3E}" destId="{EAAF904D-CB13-41F5-88A7-5D98A4466BE6}" srcOrd="3" destOrd="0" presId="urn:microsoft.com/office/officeart/2005/8/layout/vList3"/>
    <dgm:cxn modelId="{615C5074-C0F9-4C71-BE64-7C3723564459}" type="presParOf" srcId="{FB80C04A-E2A9-44F8-86A4-5D1EEBB88B3E}" destId="{0C133C38-FFDC-4764-867A-3B1D5490B115}" srcOrd="4" destOrd="0" presId="urn:microsoft.com/office/officeart/2005/8/layout/vList3"/>
    <dgm:cxn modelId="{25983266-1C55-4CE7-8485-BFDBF628747C}" type="presParOf" srcId="{0C133C38-FFDC-4764-867A-3B1D5490B115}" destId="{71DF1415-5D22-4F58-8811-88938D9BC321}" srcOrd="0" destOrd="0" presId="urn:microsoft.com/office/officeart/2005/8/layout/vList3"/>
    <dgm:cxn modelId="{0EAD4D70-6192-4AA8-909D-F7B33E883622}" type="presParOf" srcId="{0C133C38-FFDC-4764-867A-3B1D5490B115}" destId="{F6074136-DAEB-4956-82EE-A33CB7ACD865}" srcOrd="1" destOrd="0" presId="urn:microsoft.com/office/officeart/2005/8/layout/vList3"/>
    <dgm:cxn modelId="{8AF0F6AE-3104-4317-920F-672B280DCF9F}" type="presParOf" srcId="{FB80C04A-E2A9-44F8-86A4-5D1EEBB88B3E}" destId="{F3E89CD1-3EEF-4141-889C-790BC49C8F0E}" srcOrd="5" destOrd="0" presId="urn:microsoft.com/office/officeart/2005/8/layout/vList3"/>
    <dgm:cxn modelId="{963D03C6-03FE-413E-B85F-9CA981864C0B}" type="presParOf" srcId="{FB80C04A-E2A9-44F8-86A4-5D1EEBB88B3E}" destId="{C436AE7B-5877-426D-8E0B-597D7A86E538}" srcOrd="6" destOrd="0" presId="urn:microsoft.com/office/officeart/2005/8/layout/vList3"/>
    <dgm:cxn modelId="{60009EBD-C2B8-451B-AB2F-6ABEEF3E0A21}" type="presParOf" srcId="{C436AE7B-5877-426D-8E0B-597D7A86E538}" destId="{36ABCC58-8497-4862-BCE0-FFAABC4FC6A2}" srcOrd="0" destOrd="0" presId="urn:microsoft.com/office/officeart/2005/8/layout/vList3"/>
    <dgm:cxn modelId="{A04CA46C-2EEA-4217-8AA6-7A7DECA5F318}" type="presParOf" srcId="{C436AE7B-5877-426D-8E0B-597D7A86E538}" destId="{66FD8E58-7A5E-43EA-82EC-64106A78DBEC}" srcOrd="1" destOrd="0" presId="urn:microsoft.com/office/officeart/2005/8/layout/vList3"/>
    <dgm:cxn modelId="{1E7EB5C6-9F26-4F98-958E-02DAD70CDDE1}" type="presParOf" srcId="{FB80C04A-E2A9-44F8-86A4-5D1EEBB88B3E}" destId="{52CD825E-7E8E-41D9-A697-7D0461FD86AF}" srcOrd="7" destOrd="0" presId="urn:microsoft.com/office/officeart/2005/8/layout/vList3"/>
    <dgm:cxn modelId="{AD0E1892-3C05-4E24-8BBD-E7F3E9FFEE94}" type="presParOf" srcId="{FB80C04A-E2A9-44F8-86A4-5D1EEBB88B3E}" destId="{429385C8-0FE4-4712-B88D-B64C402EF0D0}" srcOrd="8" destOrd="0" presId="urn:microsoft.com/office/officeart/2005/8/layout/vList3"/>
    <dgm:cxn modelId="{F86E9A1C-7239-4EA9-A41B-0B15D0CC284E}" type="presParOf" srcId="{429385C8-0FE4-4712-B88D-B64C402EF0D0}" destId="{1E8F5864-D437-4A6E-8471-5BACBC51B7E2}" srcOrd="0" destOrd="0" presId="urn:microsoft.com/office/officeart/2005/8/layout/vList3"/>
    <dgm:cxn modelId="{77DCC32A-801E-4A25-82C3-EB1AB3DD0632}" type="presParOf" srcId="{429385C8-0FE4-4712-B88D-B64C402EF0D0}" destId="{89AEDFF7-0FC8-45DD-AE00-9F105B71FBD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43BE0B-84DD-4423-84D3-F062D816BE1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E6EB96D-E4FD-425E-BE5B-59DA71FF120F}">
      <dgm:prSet phldrT="[Text]"/>
      <dgm:spPr/>
      <dgm:t>
        <a:bodyPr/>
        <a:lstStyle/>
        <a:p>
          <a:pPr algn="ctr"/>
          <a:r>
            <a:rPr lang="en-150" dirty="0">
              <a:latin typeface="Akrobat" panose="020B0604020202020204" charset="0"/>
            </a:rPr>
            <a:t>Global</a:t>
          </a:r>
          <a:endParaRPr lang="en-US" dirty="0">
            <a:latin typeface="Akrobat" panose="020B0604020202020204" charset="0"/>
          </a:endParaRPr>
        </a:p>
      </dgm:t>
    </dgm:pt>
    <dgm:pt modelId="{0EB62DC8-B7D1-4360-AF61-49A0E121EB7A}" type="parTrans" cxnId="{FE7E3617-DC22-4FED-A4F3-CE71E2A2BA27}">
      <dgm:prSet/>
      <dgm:spPr/>
      <dgm:t>
        <a:bodyPr/>
        <a:lstStyle/>
        <a:p>
          <a:endParaRPr lang="en-US"/>
        </a:p>
      </dgm:t>
    </dgm:pt>
    <dgm:pt modelId="{1C64A01D-4677-4ACD-BEC2-F369AC2A22A2}" type="sibTrans" cxnId="{FE7E3617-DC22-4FED-A4F3-CE71E2A2BA27}">
      <dgm:prSet/>
      <dgm:spPr/>
      <dgm:t>
        <a:bodyPr/>
        <a:lstStyle/>
        <a:p>
          <a:endParaRPr lang="en-US"/>
        </a:p>
      </dgm:t>
    </dgm:pt>
    <dgm:pt modelId="{9435E5DC-94EE-4265-AFE7-5CE1DE1DAA1D}">
      <dgm:prSet phldrT="[Text]"/>
      <dgm:spPr/>
      <dgm:t>
        <a:bodyPr/>
        <a:lstStyle/>
        <a:p>
          <a:pPr algn="ctr"/>
          <a:r>
            <a:rPr lang="en-150" dirty="0">
              <a:latin typeface="Akrobat" panose="020B0604020202020204" charset="0"/>
            </a:rPr>
            <a:t>Regional</a:t>
          </a:r>
          <a:endParaRPr lang="en-US" dirty="0">
            <a:latin typeface="Akrobat" panose="020B0604020202020204" charset="0"/>
          </a:endParaRPr>
        </a:p>
      </dgm:t>
    </dgm:pt>
    <dgm:pt modelId="{26041D31-8D73-43CF-818B-33D28FA52B55}" type="parTrans" cxnId="{53C71A13-4AB2-46B8-9304-05A292476BB8}">
      <dgm:prSet/>
      <dgm:spPr/>
      <dgm:t>
        <a:bodyPr/>
        <a:lstStyle/>
        <a:p>
          <a:endParaRPr lang="en-US"/>
        </a:p>
      </dgm:t>
    </dgm:pt>
    <dgm:pt modelId="{F8FCD3DD-CF4B-42B3-A541-BBA4517FE109}" type="sibTrans" cxnId="{53C71A13-4AB2-46B8-9304-05A292476BB8}">
      <dgm:prSet/>
      <dgm:spPr/>
      <dgm:t>
        <a:bodyPr/>
        <a:lstStyle/>
        <a:p>
          <a:endParaRPr lang="en-US"/>
        </a:p>
      </dgm:t>
    </dgm:pt>
    <dgm:pt modelId="{89771930-6607-484C-A31F-ECF5CC209CA8}">
      <dgm:prSet phldrT="[Text]"/>
      <dgm:spPr/>
      <dgm:t>
        <a:bodyPr/>
        <a:lstStyle/>
        <a:p>
          <a:pPr algn="ctr"/>
          <a:r>
            <a:rPr lang="en-150" dirty="0">
              <a:latin typeface="Akrobat" panose="020B0604020202020204" charset="0"/>
            </a:rPr>
            <a:t>Bilateral</a:t>
          </a:r>
          <a:endParaRPr lang="en-US" dirty="0">
            <a:latin typeface="Akrobat" panose="020B0604020202020204" charset="0"/>
          </a:endParaRPr>
        </a:p>
      </dgm:t>
    </dgm:pt>
    <dgm:pt modelId="{5CC08FE7-956B-4AC3-A848-1F0445F9B347}" type="parTrans" cxnId="{DEE94DD0-B98C-4F4D-929D-2E3D607FC60B}">
      <dgm:prSet/>
      <dgm:spPr/>
      <dgm:t>
        <a:bodyPr/>
        <a:lstStyle/>
        <a:p>
          <a:endParaRPr lang="en-US"/>
        </a:p>
      </dgm:t>
    </dgm:pt>
    <dgm:pt modelId="{CD661391-7636-4C6E-B6D4-F50C5051E96C}" type="sibTrans" cxnId="{DEE94DD0-B98C-4F4D-929D-2E3D607FC60B}">
      <dgm:prSet/>
      <dgm:spPr/>
      <dgm:t>
        <a:bodyPr/>
        <a:lstStyle/>
        <a:p>
          <a:endParaRPr lang="en-US" dirty="0"/>
        </a:p>
      </dgm:t>
    </dgm:pt>
    <dgm:pt modelId="{B1D38842-A300-43AF-8836-E56B71407E20}">
      <dgm:prSet phldrT="[Text]"/>
      <dgm:spPr/>
      <dgm:t>
        <a:bodyPr/>
        <a:lstStyle/>
        <a:p>
          <a:pPr algn="ctr"/>
          <a:r>
            <a:rPr lang="en-150" dirty="0">
              <a:latin typeface="Akrobat" panose="020B0604020202020204" charset="0"/>
            </a:rPr>
            <a:t>Local</a:t>
          </a:r>
          <a:endParaRPr lang="en-US" dirty="0">
            <a:latin typeface="Akrobat" panose="020B0604020202020204" charset="0"/>
          </a:endParaRPr>
        </a:p>
      </dgm:t>
    </dgm:pt>
    <dgm:pt modelId="{84355511-EC9F-4B85-9809-46D9AFD1614C}" type="parTrans" cxnId="{2FD5B1AF-7027-4D92-A00C-9E96FA4E13ED}">
      <dgm:prSet/>
      <dgm:spPr/>
      <dgm:t>
        <a:bodyPr/>
        <a:lstStyle/>
        <a:p>
          <a:endParaRPr lang="en-US"/>
        </a:p>
      </dgm:t>
    </dgm:pt>
    <dgm:pt modelId="{5589EAB4-0BD0-427E-BFCB-05750A7523CC}" type="sibTrans" cxnId="{2FD5B1AF-7027-4D92-A00C-9E96FA4E13ED}">
      <dgm:prSet/>
      <dgm:spPr/>
      <dgm:t>
        <a:bodyPr/>
        <a:lstStyle/>
        <a:p>
          <a:endParaRPr lang="en-US"/>
        </a:p>
      </dgm:t>
    </dgm:pt>
    <dgm:pt modelId="{484B1930-704D-48C5-9581-A9C26AD38A46}">
      <dgm:prSet phldrT="[Text]"/>
      <dgm:spPr/>
      <dgm:t>
        <a:bodyPr/>
        <a:lstStyle/>
        <a:p>
          <a:pPr algn="ctr"/>
          <a:r>
            <a:rPr lang="en-150" dirty="0">
              <a:latin typeface="Akrobat" panose="020B0604020202020204" charset="0"/>
            </a:rPr>
            <a:t>National</a:t>
          </a:r>
          <a:endParaRPr lang="en-US" dirty="0">
            <a:latin typeface="Akrobat" panose="020B0604020202020204" charset="0"/>
          </a:endParaRPr>
        </a:p>
      </dgm:t>
    </dgm:pt>
    <dgm:pt modelId="{9FFBAF23-427E-40CB-90B4-2244D41DBC89}" type="parTrans" cxnId="{04F800DC-7CD3-4980-97E6-02081273C4B3}">
      <dgm:prSet/>
      <dgm:spPr/>
      <dgm:t>
        <a:bodyPr/>
        <a:lstStyle/>
        <a:p>
          <a:endParaRPr lang="en-US"/>
        </a:p>
      </dgm:t>
    </dgm:pt>
    <dgm:pt modelId="{61A37ED6-35CF-4E39-9569-FEF5A9962FC3}" type="sibTrans" cxnId="{04F800DC-7CD3-4980-97E6-02081273C4B3}">
      <dgm:prSet/>
      <dgm:spPr/>
      <dgm:t>
        <a:bodyPr/>
        <a:lstStyle/>
        <a:p>
          <a:endParaRPr lang="en-US"/>
        </a:p>
      </dgm:t>
    </dgm:pt>
    <dgm:pt modelId="{6F7CB084-6501-40BD-9AE7-F76DAA8C0A8D}" type="pres">
      <dgm:prSet presAssocID="{EB43BE0B-84DD-4423-84D3-F062D816BE1A}" presName="outerComposite" presStyleCnt="0">
        <dgm:presLayoutVars>
          <dgm:chMax val="5"/>
          <dgm:dir/>
          <dgm:resizeHandles val="exact"/>
        </dgm:presLayoutVars>
      </dgm:prSet>
      <dgm:spPr/>
    </dgm:pt>
    <dgm:pt modelId="{C4C20432-530D-4238-AA5C-8EE8F177AC7E}" type="pres">
      <dgm:prSet presAssocID="{EB43BE0B-84DD-4423-84D3-F062D816BE1A}" presName="dummyMaxCanvas" presStyleCnt="0">
        <dgm:presLayoutVars/>
      </dgm:prSet>
      <dgm:spPr/>
    </dgm:pt>
    <dgm:pt modelId="{5F169E5A-2B85-48DB-96DB-FC96CEDCCE93}" type="pres">
      <dgm:prSet presAssocID="{EB43BE0B-84DD-4423-84D3-F062D816BE1A}" presName="FiveNodes_1" presStyleLbl="node1" presStyleIdx="0" presStyleCnt="5">
        <dgm:presLayoutVars>
          <dgm:bulletEnabled val="1"/>
        </dgm:presLayoutVars>
      </dgm:prSet>
      <dgm:spPr/>
    </dgm:pt>
    <dgm:pt modelId="{B048527C-9D9A-46BA-A5CB-254F9683288B}" type="pres">
      <dgm:prSet presAssocID="{EB43BE0B-84DD-4423-84D3-F062D816BE1A}" presName="FiveNodes_2" presStyleLbl="node1" presStyleIdx="1" presStyleCnt="5" custLinFactNeighborX="-8625" custLinFactNeighborY="-4432">
        <dgm:presLayoutVars>
          <dgm:bulletEnabled val="1"/>
        </dgm:presLayoutVars>
      </dgm:prSet>
      <dgm:spPr/>
    </dgm:pt>
    <dgm:pt modelId="{2DE798BB-86D0-4D11-8C9F-E780BE961AA9}" type="pres">
      <dgm:prSet presAssocID="{EB43BE0B-84DD-4423-84D3-F062D816BE1A}" presName="FiveNodes_3" presStyleLbl="node1" presStyleIdx="2" presStyleCnt="5" custLinFactNeighborX="-15048" custLinFactNeighborY="-9284">
        <dgm:presLayoutVars>
          <dgm:bulletEnabled val="1"/>
        </dgm:presLayoutVars>
      </dgm:prSet>
      <dgm:spPr/>
    </dgm:pt>
    <dgm:pt modelId="{DD747127-062C-48FE-A3BB-E93A98936699}" type="pres">
      <dgm:prSet presAssocID="{EB43BE0B-84DD-4423-84D3-F062D816BE1A}" presName="FiveNodes_4" presStyleLbl="node1" presStyleIdx="3" presStyleCnt="5" custLinFactNeighborX="-22861" custLinFactNeighborY="-9284">
        <dgm:presLayoutVars>
          <dgm:bulletEnabled val="1"/>
        </dgm:presLayoutVars>
      </dgm:prSet>
      <dgm:spPr/>
    </dgm:pt>
    <dgm:pt modelId="{91946BAC-BB29-4BB8-8E49-FB0C682FA57A}" type="pres">
      <dgm:prSet presAssocID="{EB43BE0B-84DD-4423-84D3-F062D816BE1A}" presName="FiveNodes_5" presStyleLbl="node1" presStyleIdx="4" presStyleCnt="5" custLinFactNeighborX="-30096" custLinFactNeighborY="-15255">
        <dgm:presLayoutVars>
          <dgm:bulletEnabled val="1"/>
        </dgm:presLayoutVars>
      </dgm:prSet>
      <dgm:spPr/>
    </dgm:pt>
    <dgm:pt modelId="{6F8288F1-935A-408A-BD83-FF5AE9546909}" type="pres">
      <dgm:prSet presAssocID="{EB43BE0B-84DD-4423-84D3-F062D816BE1A}" presName="FiveConn_1-2" presStyleLbl="fgAccFollowNode1" presStyleIdx="0" presStyleCnt="4" custLinFactNeighborX="-27477" custLinFactNeighborY="-2799">
        <dgm:presLayoutVars>
          <dgm:bulletEnabled val="1"/>
        </dgm:presLayoutVars>
      </dgm:prSet>
      <dgm:spPr/>
    </dgm:pt>
    <dgm:pt modelId="{A5B7F367-191B-4324-AABC-C6EA5BE11B95}" type="pres">
      <dgm:prSet presAssocID="{EB43BE0B-84DD-4423-84D3-F062D816BE1A}" presName="FiveConn_2-3" presStyleLbl="fgAccFollowNode1" presStyleIdx="1" presStyleCnt="4" custLinFactX="-1093" custLinFactNeighborX="-100000" custLinFactNeighborY="-5179">
        <dgm:presLayoutVars>
          <dgm:bulletEnabled val="1"/>
        </dgm:presLayoutVars>
      </dgm:prSet>
      <dgm:spPr/>
    </dgm:pt>
    <dgm:pt modelId="{DD15B5AF-221A-47A3-910F-114F008E7550}" type="pres">
      <dgm:prSet presAssocID="{EB43BE0B-84DD-4423-84D3-F062D816BE1A}" presName="FiveConn_3-4" presStyleLbl="fgAccFollowNode1" presStyleIdx="2" presStyleCnt="4" custLinFactX="-65364" custLinFactNeighborX="-100000" custLinFactNeighborY="-419">
        <dgm:presLayoutVars>
          <dgm:bulletEnabled val="1"/>
        </dgm:presLayoutVars>
      </dgm:prSet>
      <dgm:spPr/>
    </dgm:pt>
    <dgm:pt modelId="{7345ED40-939A-4A8F-AC2E-C4CC4AEC62BE}" type="pres">
      <dgm:prSet presAssocID="{EB43BE0B-84DD-4423-84D3-F062D816BE1A}" presName="FiveConn_4-5" presStyleLbl="fgAccFollowNode1" presStyleIdx="3" presStyleCnt="4" custLinFactX="-100000" custLinFactNeighborX="-135867" custLinFactNeighborY="-9051">
        <dgm:presLayoutVars>
          <dgm:bulletEnabled val="1"/>
        </dgm:presLayoutVars>
      </dgm:prSet>
      <dgm:spPr/>
    </dgm:pt>
    <dgm:pt modelId="{8D7EC341-2149-4251-98B2-D8F1F63EE750}" type="pres">
      <dgm:prSet presAssocID="{EB43BE0B-84DD-4423-84D3-F062D816BE1A}" presName="FiveNodes_1_text" presStyleLbl="node1" presStyleIdx="4" presStyleCnt="5">
        <dgm:presLayoutVars>
          <dgm:bulletEnabled val="1"/>
        </dgm:presLayoutVars>
      </dgm:prSet>
      <dgm:spPr/>
    </dgm:pt>
    <dgm:pt modelId="{3C1E76D8-9AD1-48A1-BC27-4994D464FAD4}" type="pres">
      <dgm:prSet presAssocID="{EB43BE0B-84DD-4423-84D3-F062D816BE1A}" presName="FiveNodes_2_text" presStyleLbl="node1" presStyleIdx="4" presStyleCnt="5">
        <dgm:presLayoutVars>
          <dgm:bulletEnabled val="1"/>
        </dgm:presLayoutVars>
      </dgm:prSet>
      <dgm:spPr/>
    </dgm:pt>
    <dgm:pt modelId="{1D231622-55E2-471E-9018-3ECE63C7BB3B}" type="pres">
      <dgm:prSet presAssocID="{EB43BE0B-84DD-4423-84D3-F062D816BE1A}" presName="FiveNodes_3_text" presStyleLbl="node1" presStyleIdx="4" presStyleCnt="5">
        <dgm:presLayoutVars>
          <dgm:bulletEnabled val="1"/>
        </dgm:presLayoutVars>
      </dgm:prSet>
      <dgm:spPr/>
    </dgm:pt>
    <dgm:pt modelId="{F9716A9A-1980-4ED4-9D2E-D9288137FA48}" type="pres">
      <dgm:prSet presAssocID="{EB43BE0B-84DD-4423-84D3-F062D816BE1A}" presName="FiveNodes_4_text" presStyleLbl="node1" presStyleIdx="4" presStyleCnt="5">
        <dgm:presLayoutVars>
          <dgm:bulletEnabled val="1"/>
        </dgm:presLayoutVars>
      </dgm:prSet>
      <dgm:spPr/>
    </dgm:pt>
    <dgm:pt modelId="{5BC1E570-7E0E-491F-A96D-0795C4BD85EB}" type="pres">
      <dgm:prSet presAssocID="{EB43BE0B-84DD-4423-84D3-F062D816BE1A}" presName="FiveNodes_5_text" presStyleLbl="node1" presStyleIdx="4" presStyleCnt="5">
        <dgm:presLayoutVars>
          <dgm:bulletEnabled val="1"/>
        </dgm:presLayoutVars>
      </dgm:prSet>
      <dgm:spPr/>
    </dgm:pt>
  </dgm:ptLst>
  <dgm:cxnLst>
    <dgm:cxn modelId="{3E158F01-A7AB-4DAE-8896-60C29C62F90F}" type="presOf" srcId="{F8FCD3DD-CF4B-42B3-A541-BBA4517FE109}" destId="{A5B7F367-191B-4324-AABC-C6EA5BE11B95}" srcOrd="0" destOrd="0" presId="urn:microsoft.com/office/officeart/2005/8/layout/vProcess5"/>
    <dgm:cxn modelId="{53C71A13-4AB2-46B8-9304-05A292476BB8}" srcId="{EB43BE0B-84DD-4423-84D3-F062D816BE1A}" destId="{9435E5DC-94EE-4265-AFE7-5CE1DE1DAA1D}" srcOrd="1" destOrd="0" parTransId="{26041D31-8D73-43CF-818B-33D28FA52B55}" sibTransId="{F8FCD3DD-CF4B-42B3-A541-BBA4517FE109}"/>
    <dgm:cxn modelId="{FE7E3617-DC22-4FED-A4F3-CE71E2A2BA27}" srcId="{EB43BE0B-84DD-4423-84D3-F062D816BE1A}" destId="{6E6EB96D-E4FD-425E-BE5B-59DA71FF120F}" srcOrd="0" destOrd="0" parTransId="{0EB62DC8-B7D1-4360-AF61-49A0E121EB7A}" sibTransId="{1C64A01D-4677-4ACD-BEC2-F369AC2A22A2}"/>
    <dgm:cxn modelId="{F666372F-4FDA-4A3D-BFD0-FDE078661C6A}" type="presOf" srcId="{B1D38842-A300-43AF-8836-E56B71407E20}" destId="{5BC1E570-7E0E-491F-A96D-0795C4BD85EB}" srcOrd="1" destOrd="0" presId="urn:microsoft.com/office/officeart/2005/8/layout/vProcess5"/>
    <dgm:cxn modelId="{BBD3B83D-1834-46F8-B130-26E9943994C8}" type="presOf" srcId="{484B1930-704D-48C5-9581-A9C26AD38A46}" destId="{F9716A9A-1980-4ED4-9D2E-D9288137FA48}" srcOrd="1" destOrd="0" presId="urn:microsoft.com/office/officeart/2005/8/layout/vProcess5"/>
    <dgm:cxn modelId="{A5853A41-81B6-4144-B963-D75008BEF2F7}" type="presOf" srcId="{9435E5DC-94EE-4265-AFE7-5CE1DE1DAA1D}" destId="{B048527C-9D9A-46BA-A5CB-254F9683288B}" srcOrd="0" destOrd="0" presId="urn:microsoft.com/office/officeart/2005/8/layout/vProcess5"/>
    <dgm:cxn modelId="{7D5BB267-C6B1-44C6-9D6B-0D1262401A66}" type="presOf" srcId="{89771930-6607-484C-A31F-ECF5CC209CA8}" destId="{2DE798BB-86D0-4D11-8C9F-E780BE961AA9}" srcOrd="0" destOrd="0" presId="urn:microsoft.com/office/officeart/2005/8/layout/vProcess5"/>
    <dgm:cxn modelId="{9E850974-1BB3-4D8B-A5D5-13492EF14576}" type="presOf" srcId="{6E6EB96D-E4FD-425E-BE5B-59DA71FF120F}" destId="{5F169E5A-2B85-48DB-96DB-FC96CEDCCE93}" srcOrd="0" destOrd="0" presId="urn:microsoft.com/office/officeart/2005/8/layout/vProcess5"/>
    <dgm:cxn modelId="{17A35C55-BABF-4021-903E-89084B490C5C}" type="presOf" srcId="{EB43BE0B-84DD-4423-84D3-F062D816BE1A}" destId="{6F7CB084-6501-40BD-9AE7-F76DAA8C0A8D}" srcOrd="0" destOrd="0" presId="urn:microsoft.com/office/officeart/2005/8/layout/vProcess5"/>
    <dgm:cxn modelId="{C00BEC87-6C90-4624-A173-C228DB7F92C1}" type="presOf" srcId="{61A37ED6-35CF-4E39-9569-FEF5A9962FC3}" destId="{7345ED40-939A-4A8F-AC2E-C4CC4AEC62BE}" srcOrd="0" destOrd="0" presId="urn:microsoft.com/office/officeart/2005/8/layout/vProcess5"/>
    <dgm:cxn modelId="{C8CB6A90-90F7-4E6A-BFD6-472BD93C1385}" type="presOf" srcId="{CD661391-7636-4C6E-B6D4-F50C5051E96C}" destId="{DD15B5AF-221A-47A3-910F-114F008E7550}" srcOrd="0" destOrd="0" presId="urn:microsoft.com/office/officeart/2005/8/layout/vProcess5"/>
    <dgm:cxn modelId="{3F39CB92-48CF-4728-BFB1-FD38E89E4F10}" type="presOf" srcId="{6E6EB96D-E4FD-425E-BE5B-59DA71FF120F}" destId="{8D7EC341-2149-4251-98B2-D8F1F63EE750}" srcOrd="1" destOrd="0" presId="urn:microsoft.com/office/officeart/2005/8/layout/vProcess5"/>
    <dgm:cxn modelId="{2FD5B1AF-7027-4D92-A00C-9E96FA4E13ED}" srcId="{EB43BE0B-84DD-4423-84D3-F062D816BE1A}" destId="{B1D38842-A300-43AF-8836-E56B71407E20}" srcOrd="4" destOrd="0" parTransId="{84355511-EC9F-4B85-9809-46D9AFD1614C}" sibTransId="{5589EAB4-0BD0-427E-BFCB-05750A7523CC}"/>
    <dgm:cxn modelId="{87F44CB5-F4FA-4BF1-885B-BDBDAEB65D28}" type="presOf" srcId="{484B1930-704D-48C5-9581-A9C26AD38A46}" destId="{DD747127-062C-48FE-A3BB-E93A98936699}" srcOrd="0" destOrd="0" presId="urn:microsoft.com/office/officeart/2005/8/layout/vProcess5"/>
    <dgm:cxn modelId="{005603C7-4E8B-4E6C-B2A5-72A18151B18F}" type="presOf" srcId="{1C64A01D-4677-4ACD-BEC2-F369AC2A22A2}" destId="{6F8288F1-935A-408A-BD83-FF5AE9546909}" srcOrd="0" destOrd="0" presId="urn:microsoft.com/office/officeart/2005/8/layout/vProcess5"/>
    <dgm:cxn modelId="{94C85ECE-9E91-4B08-9AD3-64C2B447A79B}" type="presOf" srcId="{89771930-6607-484C-A31F-ECF5CC209CA8}" destId="{1D231622-55E2-471E-9018-3ECE63C7BB3B}" srcOrd="1" destOrd="0" presId="urn:microsoft.com/office/officeart/2005/8/layout/vProcess5"/>
    <dgm:cxn modelId="{DEE94DD0-B98C-4F4D-929D-2E3D607FC60B}" srcId="{EB43BE0B-84DD-4423-84D3-F062D816BE1A}" destId="{89771930-6607-484C-A31F-ECF5CC209CA8}" srcOrd="2" destOrd="0" parTransId="{5CC08FE7-956B-4AC3-A848-1F0445F9B347}" sibTransId="{CD661391-7636-4C6E-B6D4-F50C5051E96C}"/>
    <dgm:cxn modelId="{04F800DC-7CD3-4980-97E6-02081273C4B3}" srcId="{EB43BE0B-84DD-4423-84D3-F062D816BE1A}" destId="{484B1930-704D-48C5-9581-A9C26AD38A46}" srcOrd="3" destOrd="0" parTransId="{9FFBAF23-427E-40CB-90B4-2244D41DBC89}" sibTransId="{61A37ED6-35CF-4E39-9569-FEF5A9962FC3}"/>
    <dgm:cxn modelId="{06797BF9-EE8C-400F-AE3E-549990FA92A9}" type="presOf" srcId="{9435E5DC-94EE-4265-AFE7-5CE1DE1DAA1D}" destId="{3C1E76D8-9AD1-48A1-BC27-4994D464FAD4}" srcOrd="1" destOrd="0" presId="urn:microsoft.com/office/officeart/2005/8/layout/vProcess5"/>
    <dgm:cxn modelId="{1FCD01FA-7993-47D2-A67E-55EE1BC9F14B}" type="presOf" srcId="{B1D38842-A300-43AF-8836-E56B71407E20}" destId="{91946BAC-BB29-4BB8-8E49-FB0C682FA57A}" srcOrd="0" destOrd="0" presId="urn:microsoft.com/office/officeart/2005/8/layout/vProcess5"/>
    <dgm:cxn modelId="{D8125451-1306-4A14-BB6D-3705DD9337AC}" type="presParOf" srcId="{6F7CB084-6501-40BD-9AE7-F76DAA8C0A8D}" destId="{C4C20432-530D-4238-AA5C-8EE8F177AC7E}" srcOrd="0" destOrd="0" presId="urn:microsoft.com/office/officeart/2005/8/layout/vProcess5"/>
    <dgm:cxn modelId="{46343496-B984-4EF2-8FA4-E1F1F130BB19}" type="presParOf" srcId="{6F7CB084-6501-40BD-9AE7-F76DAA8C0A8D}" destId="{5F169E5A-2B85-48DB-96DB-FC96CEDCCE93}" srcOrd="1" destOrd="0" presId="urn:microsoft.com/office/officeart/2005/8/layout/vProcess5"/>
    <dgm:cxn modelId="{D4FD06C0-C2F4-48EB-B083-C2A3AC76A957}" type="presParOf" srcId="{6F7CB084-6501-40BD-9AE7-F76DAA8C0A8D}" destId="{B048527C-9D9A-46BA-A5CB-254F9683288B}" srcOrd="2" destOrd="0" presId="urn:microsoft.com/office/officeart/2005/8/layout/vProcess5"/>
    <dgm:cxn modelId="{156AB74A-598F-4FD2-855B-08C5E361274F}" type="presParOf" srcId="{6F7CB084-6501-40BD-9AE7-F76DAA8C0A8D}" destId="{2DE798BB-86D0-4D11-8C9F-E780BE961AA9}" srcOrd="3" destOrd="0" presId="urn:microsoft.com/office/officeart/2005/8/layout/vProcess5"/>
    <dgm:cxn modelId="{D4F9FF47-F416-49CC-937C-0AB868108C8A}" type="presParOf" srcId="{6F7CB084-6501-40BD-9AE7-F76DAA8C0A8D}" destId="{DD747127-062C-48FE-A3BB-E93A98936699}" srcOrd="4" destOrd="0" presId="urn:microsoft.com/office/officeart/2005/8/layout/vProcess5"/>
    <dgm:cxn modelId="{062B60FD-BD4C-4CF2-9CA7-9B643A8A1D4E}" type="presParOf" srcId="{6F7CB084-6501-40BD-9AE7-F76DAA8C0A8D}" destId="{91946BAC-BB29-4BB8-8E49-FB0C682FA57A}" srcOrd="5" destOrd="0" presId="urn:microsoft.com/office/officeart/2005/8/layout/vProcess5"/>
    <dgm:cxn modelId="{717E486F-6E0D-4FD2-A2FB-F546F0E9E4CD}" type="presParOf" srcId="{6F7CB084-6501-40BD-9AE7-F76DAA8C0A8D}" destId="{6F8288F1-935A-408A-BD83-FF5AE9546909}" srcOrd="6" destOrd="0" presId="urn:microsoft.com/office/officeart/2005/8/layout/vProcess5"/>
    <dgm:cxn modelId="{CE43F8DC-D9E9-482A-AE85-986E4CF2F5FE}" type="presParOf" srcId="{6F7CB084-6501-40BD-9AE7-F76DAA8C0A8D}" destId="{A5B7F367-191B-4324-AABC-C6EA5BE11B95}" srcOrd="7" destOrd="0" presId="urn:microsoft.com/office/officeart/2005/8/layout/vProcess5"/>
    <dgm:cxn modelId="{B262676D-5BC3-4954-9CB5-142FF1A8FEA1}" type="presParOf" srcId="{6F7CB084-6501-40BD-9AE7-F76DAA8C0A8D}" destId="{DD15B5AF-221A-47A3-910F-114F008E7550}" srcOrd="8" destOrd="0" presId="urn:microsoft.com/office/officeart/2005/8/layout/vProcess5"/>
    <dgm:cxn modelId="{72499C2F-F078-48AE-A59B-4AFF45E2346A}" type="presParOf" srcId="{6F7CB084-6501-40BD-9AE7-F76DAA8C0A8D}" destId="{7345ED40-939A-4A8F-AC2E-C4CC4AEC62BE}" srcOrd="9" destOrd="0" presId="urn:microsoft.com/office/officeart/2005/8/layout/vProcess5"/>
    <dgm:cxn modelId="{E4373828-A0F1-43F8-B7FB-310DCD429859}" type="presParOf" srcId="{6F7CB084-6501-40BD-9AE7-F76DAA8C0A8D}" destId="{8D7EC341-2149-4251-98B2-D8F1F63EE750}" srcOrd="10" destOrd="0" presId="urn:microsoft.com/office/officeart/2005/8/layout/vProcess5"/>
    <dgm:cxn modelId="{F8C02F8E-AD78-4B78-B110-5FC6F0F11E27}" type="presParOf" srcId="{6F7CB084-6501-40BD-9AE7-F76DAA8C0A8D}" destId="{3C1E76D8-9AD1-48A1-BC27-4994D464FAD4}" srcOrd="11" destOrd="0" presId="urn:microsoft.com/office/officeart/2005/8/layout/vProcess5"/>
    <dgm:cxn modelId="{39E1045E-F67F-4137-9D83-CF2E7189A015}" type="presParOf" srcId="{6F7CB084-6501-40BD-9AE7-F76DAA8C0A8D}" destId="{1D231622-55E2-471E-9018-3ECE63C7BB3B}" srcOrd="12" destOrd="0" presId="urn:microsoft.com/office/officeart/2005/8/layout/vProcess5"/>
    <dgm:cxn modelId="{ADB90EF5-4558-4EBE-B04F-7386897C4E43}" type="presParOf" srcId="{6F7CB084-6501-40BD-9AE7-F76DAA8C0A8D}" destId="{F9716A9A-1980-4ED4-9D2E-D9288137FA48}" srcOrd="13" destOrd="0" presId="urn:microsoft.com/office/officeart/2005/8/layout/vProcess5"/>
    <dgm:cxn modelId="{3CD4DDF8-9D78-4150-BFFB-118D145C664C}" type="presParOf" srcId="{6F7CB084-6501-40BD-9AE7-F76DAA8C0A8D}" destId="{5BC1E570-7E0E-491F-A96D-0795C4BD85E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3AB28-F113-4CB7-B2D2-9CF48467D980}">
      <dsp:nvSpPr>
        <dsp:cNvPr id="0" name=""/>
        <dsp:cNvSpPr/>
      </dsp:nvSpPr>
      <dsp:spPr>
        <a:xfrm rot="10800000">
          <a:off x="1971627" y="1626"/>
          <a:ext cx="7277256" cy="554537"/>
        </a:xfrm>
        <a:prstGeom prst="homePlat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36"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00427E"/>
              </a:solidFill>
              <a:latin typeface="Akrobat" panose="00000600000000000000" pitchFamily="2" charset="0"/>
              <a:ea typeface="+mn-ea"/>
              <a:cs typeface="+mn-cs"/>
              <a:sym typeface="Calibri"/>
            </a:rPr>
            <a:t>Income and employment differentials</a:t>
          </a:r>
          <a:endParaRPr lang="en-US" sz="2400" kern="1200" dirty="0">
            <a:solidFill>
              <a:srgbClr val="00427E"/>
            </a:solidFill>
            <a:latin typeface="Akrobat" panose="00000600000000000000" pitchFamily="2" charset="0"/>
            <a:ea typeface="+mn-ea"/>
            <a:cs typeface="+mn-cs"/>
          </a:endParaRPr>
        </a:p>
      </dsp:txBody>
      <dsp:txXfrm rot="10800000">
        <a:off x="2110261" y="1626"/>
        <a:ext cx="7138622" cy="554537"/>
      </dsp:txXfrm>
    </dsp:sp>
    <dsp:sp modelId="{1F06B02B-9FDC-4573-9018-10D5D736D79A}">
      <dsp:nvSpPr>
        <dsp:cNvPr id="0" name=""/>
        <dsp:cNvSpPr/>
      </dsp:nvSpPr>
      <dsp:spPr>
        <a:xfrm>
          <a:off x="1694358" y="1626"/>
          <a:ext cx="554537" cy="5545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ABC6476-22B9-44A8-B2DB-EAECBA172CE5}">
      <dsp:nvSpPr>
        <dsp:cNvPr id="0" name=""/>
        <dsp:cNvSpPr/>
      </dsp:nvSpPr>
      <dsp:spPr>
        <a:xfrm rot="10800000">
          <a:off x="1971627" y="694798"/>
          <a:ext cx="7277256" cy="554537"/>
        </a:xfrm>
        <a:prstGeom prst="homePlat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36" tIns="91440" rIns="170688" bIns="91440" numCol="1" spcCol="1270" anchor="ctr" anchorCtr="0">
          <a:noAutofit/>
        </a:bodyPr>
        <a:lstStyle/>
        <a:p>
          <a:pPr marL="0" lvl="0" indent="0" algn="ctr" defTabSz="1066800">
            <a:lnSpc>
              <a:spcPct val="90000"/>
            </a:lnSpc>
            <a:spcBef>
              <a:spcPct val="0"/>
            </a:spcBef>
            <a:spcAft>
              <a:spcPct val="35000"/>
            </a:spcAft>
            <a:buClr>
              <a:schemeClr val="lt1"/>
            </a:buClr>
            <a:buSzPts val="1600"/>
            <a:buNone/>
          </a:pPr>
          <a:r>
            <a:rPr lang="en-IN" sz="2400" kern="1200" dirty="0">
              <a:solidFill>
                <a:srgbClr val="00427E"/>
              </a:solidFill>
              <a:latin typeface="Akrobat" panose="00000600000000000000" pitchFamily="2" charset="0"/>
              <a:ea typeface="+mn-ea"/>
              <a:cs typeface="+mn-cs"/>
              <a:sym typeface="Calibri"/>
            </a:rPr>
            <a:t>Aging and demographic shifts</a:t>
          </a:r>
          <a:endParaRPr lang="en-US" sz="2400" kern="1200" dirty="0">
            <a:solidFill>
              <a:srgbClr val="00427E"/>
            </a:solidFill>
            <a:latin typeface="Akrobat" panose="00000600000000000000" pitchFamily="2" charset="0"/>
            <a:ea typeface="+mn-ea"/>
            <a:cs typeface="+mn-cs"/>
          </a:endParaRPr>
        </a:p>
      </dsp:txBody>
      <dsp:txXfrm rot="10800000">
        <a:off x="2110261" y="694798"/>
        <a:ext cx="7138622" cy="554537"/>
      </dsp:txXfrm>
    </dsp:sp>
    <dsp:sp modelId="{7AD7FC58-6ED3-4C6F-9B0A-B88BF8678A79}">
      <dsp:nvSpPr>
        <dsp:cNvPr id="0" name=""/>
        <dsp:cNvSpPr/>
      </dsp:nvSpPr>
      <dsp:spPr>
        <a:xfrm>
          <a:off x="1694358" y="694798"/>
          <a:ext cx="554537" cy="5545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F6074136-DAEB-4956-82EE-A33CB7ACD865}">
      <dsp:nvSpPr>
        <dsp:cNvPr id="0" name=""/>
        <dsp:cNvSpPr/>
      </dsp:nvSpPr>
      <dsp:spPr>
        <a:xfrm rot="10800000">
          <a:off x="1971627" y="1387970"/>
          <a:ext cx="7277256" cy="554537"/>
        </a:xfrm>
        <a:prstGeom prst="homePlat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36" tIns="91440" rIns="170688" bIns="91440" numCol="1" spcCol="1270" anchor="ctr" anchorCtr="0">
          <a:noAutofit/>
        </a:bodyPr>
        <a:lstStyle/>
        <a:p>
          <a:pPr marL="0" lvl="0" indent="0" algn="ctr" defTabSz="1066800">
            <a:lnSpc>
              <a:spcPct val="90000"/>
            </a:lnSpc>
            <a:spcBef>
              <a:spcPct val="0"/>
            </a:spcBef>
            <a:spcAft>
              <a:spcPct val="35000"/>
            </a:spcAft>
            <a:buClr>
              <a:prstClr val="white"/>
            </a:buClr>
            <a:buSzPts val="1600"/>
            <a:buNone/>
          </a:pPr>
          <a:r>
            <a:rPr lang="en-IN" sz="2400" kern="1200" dirty="0">
              <a:solidFill>
                <a:srgbClr val="00427E"/>
              </a:solidFill>
              <a:latin typeface="Akrobat" panose="00000600000000000000" pitchFamily="2" charset="0"/>
              <a:ea typeface="+mn-ea"/>
              <a:cs typeface="+mn-cs"/>
              <a:sym typeface="Calibri"/>
            </a:rPr>
            <a:t>Economic transformation and infrastructure development</a:t>
          </a:r>
          <a:endParaRPr lang="en-US" sz="2400" kern="1200" dirty="0">
            <a:solidFill>
              <a:srgbClr val="00427E"/>
            </a:solidFill>
            <a:latin typeface="Akrobat" panose="00000600000000000000" pitchFamily="2" charset="0"/>
            <a:ea typeface="+mn-ea"/>
            <a:cs typeface="+mn-cs"/>
          </a:endParaRPr>
        </a:p>
      </dsp:txBody>
      <dsp:txXfrm rot="10800000">
        <a:off x="2110261" y="1387970"/>
        <a:ext cx="7138622" cy="554537"/>
      </dsp:txXfrm>
    </dsp:sp>
    <dsp:sp modelId="{71DF1415-5D22-4F58-8811-88938D9BC321}">
      <dsp:nvSpPr>
        <dsp:cNvPr id="0" name=""/>
        <dsp:cNvSpPr/>
      </dsp:nvSpPr>
      <dsp:spPr>
        <a:xfrm>
          <a:off x="1694358" y="1387970"/>
          <a:ext cx="554537" cy="5545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66FD8E58-7A5E-43EA-82EC-64106A78DBEC}">
      <dsp:nvSpPr>
        <dsp:cNvPr id="0" name=""/>
        <dsp:cNvSpPr/>
      </dsp:nvSpPr>
      <dsp:spPr>
        <a:xfrm rot="10800000">
          <a:off x="1971627" y="2081142"/>
          <a:ext cx="7277256" cy="554537"/>
        </a:xfrm>
        <a:prstGeom prst="homePlat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36" tIns="91440" rIns="170688" bIns="91440" numCol="1" spcCol="1270" anchor="ctr" anchorCtr="0">
          <a:noAutofit/>
        </a:bodyPr>
        <a:lstStyle/>
        <a:p>
          <a:pPr marL="0" lvl="0" indent="0" algn="ctr" defTabSz="1066800">
            <a:lnSpc>
              <a:spcPct val="90000"/>
            </a:lnSpc>
            <a:spcBef>
              <a:spcPct val="0"/>
            </a:spcBef>
            <a:spcAft>
              <a:spcPct val="35000"/>
            </a:spcAft>
            <a:buClr>
              <a:prstClr val="white"/>
            </a:buClr>
            <a:buSzPts val="1600"/>
            <a:buNone/>
          </a:pPr>
          <a:r>
            <a:rPr lang="en-US" sz="2400" kern="1200" dirty="0">
              <a:solidFill>
                <a:srgbClr val="00427E"/>
              </a:solidFill>
              <a:latin typeface="Akrobat" panose="00000600000000000000" pitchFamily="2" charset="0"/>
              <a:ea typeface="+mn-ea"/>
              <a:cs typeface="+mn-cs"/>
              <a:sym typeface="Calibri"/>
            </a:rPr>
            <a:t>Technology and automation in the workplace</a:t>
          </a:r>
          <a:endParaRPr lang="en-US" sz="2400" kern="1200" dirty="0">
            <a:solidFill>
              <a:srgbClr val="00427E"/>
            </a:solidFill>
            <a:latin typeface="Akrobat" panose="00000600000000000000" pitchFamily="2" charset="0"/>
            <a:ea typeface="+mn-ea"/>
            <a:cs typeface="+mn-cs"/>
          </a:endParaRPr>
        </a:p>
      </dsp:txBody>
      <dsp:txXfrm rot="10800000">
        <a:off x="2110261" y="2081142"/>
        <a:ext cx="7138622" cy="554537"/>
      </dsp:txXfrm>
    </dsp:sp>
    <dsp:sp modelId="{36ABCC58-8497-4862-BCE0-FFAABC4FC6A2}">
      <dsp:nvSpPr>
        <dsp:cNvPr id="0" name=""/>
        <dsp:cNvSpPr/>
      </dsp:nvSpPr>
      <dsp:spPr>
        <a:xfrm>
          <a:off x="1694358" y="2081142"/>
          <a:ext cx="554537" cy="55453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9AEDFF7-0FC8-45DD-AE00-9F105B71FBDE}">
      <dsp:nvSpPr>
        <dsp:cNvPr id="0" name=""/>
        <dsp:cNvSpPr/>
      </dsp:nvSpPr>
      <dsp:spPr>
        <a:xfrm rot="10800000">
          <a:off x="1971627" y="2774314"/>
          <a:ext cx="7277256" cy="554537"/>
        </a:xfrm>
        <a:prstGeom prst="homePlat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536" tIns="91440" rIns="170688" bIns="91440" numCol="1" spcCol="1270" anchor="ctr" anchorCtr="0">
          <a:noAutofit/>
        </a:bodyPr>
        <a:lstStyle/>
        <a:p>
          <a:pPr marL="0" lvl="0" indent="0" algn="ctr" defTabSz="1066800">
            <a:lnSpc>
              <a:spcPct val="90000"/>
            </a:lnSpc>
            <a:spcBef>
              <a:spcPct val="0"/>
            </a:spcBef>
            <a:spcAft>
              <a:spcPct val="35000"/>
            </a:spcAft>
            <a:buClr>
              <a:prstClr val="white"/>
            </a:buClr>
            <a:buSzPts val="1600"/>
            <a:buNone/>
          </a:pPr>
          <a:r>
            <a:rPr lang="en-IN" sz="2400" kern="1200" dirty="0">
              <a:solidFill>
                <a:srgbClr val="00427E"/>
              </a:solidFill>
              <a:latin typeface="Akrobat" panose="00000600000000000000" pitchFamily="2" charset="0"/>
              <a:ea typeface="+mn-ea"/>
              <a:cs typeface="+mn-cs"/>
              <a:sym typeface="Calibri"/>
            </a:rPr>
            <a:t>Climate change</a:t>
          </a:r>
          <a:endParaRPr lang="en-US" sz="2400" kern="1200" dirty="0">
            <a:solidFill>
              <a:srgbClr val="00427E"/>
            </a:solidFill>
            <a:latin typeface="Akrobat" panose="00000600000000000000" pitchFamily="2" charset="0"/>
            <a:ea typeface="+mn-ea"/>
            <a:cs typeface="+mn-cs"/>
          </a:endParaRPr>
        </a:p>
      </dsp:txBody>
      <dsp:txXfrm rot="10800000">
        <a:off x="2110261" y="2774314"/>
        <a:ext cx="7138622" cy="554537"/>
      </dsp:txXfrm>
    </dsp:sp>
    <dsp:sp modelId="{1E8F5864-D437-4A6E-8471-5BACBC51B7E2}">
      <dsp:nvSpPr>
        <dsp:cNvPr id="0" name=""/>
        <dsp:cNvSpPr/>
      </dsp:nvSpPr>
      <dsp:spPr>
        <a:xfrm>
          <a:off x="1694358" y="2774314"/>
          <a:ext cx="554537" cy="55453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69E5A-2B85-48DB-96DB-FC96CEDCCE93}">
      <dsp:nvSpPr>
        <dsp:cNvPr id="0" name=""/>
        <dsp:cNvSpPr/>
      </dsp:nvSpPr>
      <dsp:spPr>
        <a:xfrm>
          <a:off x="0" y="0"/>
          <a:ext cx="3162239" cy="5171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150" sz="2200" kern="1200" dirty="0">
              <a:latin typeface="Akrobat" panose="020B0604020202020204" charset="0"/>
            </a:rPr>
            <a:t>Global</a:t>
          </a:r>
          <a:endParaRPr lang="en-US" sz="2200" kern="1200" dirty="0">
            <a:latin typeface="Akrobat" panose="020B0604020202020204" charset="0"/>
          </a:endParaRPr>
        </a:p>
      </dsp:txBody>
      <dsp:txXfrm>
        <a:off x="15147" y="15147"/>
        <a:ext cx="2543694" cy="486849"/>
      </dsp:txXfrm>
    </dsp:sp>
    <dsp:sp modelId="{B048527C-9D9A-46BA-A5CB-254F9683288B}">
      <dsp:nvSpPr>
        <dsp:cNvPr id="0" name=""/>
        <dsp:cNvSpPr/>
      </dsp:nvSpPr>
      <dsp:spPr>
        <a:xfrm>
          <a:off x="0" y="566049"/>
          <a:ext cx="3162239" cy="5171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150" sz="2200" kern="1200" dirty="0">
              <a:latin typeface="Akrobat" panose="020B0604020202020204" charset="0"/>
            </a:rPr>
            <a:t>Regional</a:t>
          </a:r>
          <a:endParaRPr lang="en-US" sz="2200" kern="1200" dirty="0">
            <a:latin typeface="Akrobat" panose="020B0604020202020204" charset="0"/>
          </a:endParaRPr>
        </a:p>
      </dsp:txBody>
      <dsp:txXfrm>
        <a:off x="15147" y="581196"/>
        <a:ext cx="2559660" cy="486849"/>
      </dsp:txXfrm>
    </dsp:sp>
    <dsp:sp modelId="{2DE798BB-86D0-4D11-8C9F-E780BE961AA9}">
      <dsp:nvSpPr>
        <dsp:cNvPr id="0" name=""/>
        <dsp:cNvSpPr/>
      </dsp:nvSpPr>
      <dsp:spPr>
        <a:xfrm>
          <a:off x="0" y="1129927"/>
          <a:ext cx="3162239" cy="5171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150" sz="2200" kern="1200" dirty="0">
              <a:latin typeface="Akrobat" panose="020B0604020202020204" charset="0"/>
            </a:rPr>
            <a:t>Bilateral</a:t>
          </a:r>
          <a:endParaRPr lang="en-US" sz="2200" kern="1200" dirty="0">
            <a:latin typeface="Akrobat" panose="020B0604020202020204" charset="0"/>
          </a:endParaRPr>
        </a:p>
      </dsp:txBody>
      <dsp:txXfrm>
        <a:off x="15147" y="1145074"/>
        <a:ext cx="2559660" cy="486849"/>
      </dsp:txXfrm>
    </dsp:sp>
    <dsp:sp modelId="{DD747127-062C-48FE-A3BB-E93A98936699}">
      <dsp:nvSpPr>
        <dsp:cNvPr id="0" name=""/>
        <dsp:cNvSpPr/>
      </dsp:nvSpPr>
      <dsp:spPr>
        <a:xfrm>
          <a:off x="0" y="1718896"/>
          <a:ext cx="3162239" cy="5171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150" sz="2200" kern="1200" dirty="0">
              <a:latin typeface="Akrobat" panose="020B0604020202020204" charset="0"/>
            </a:rPr>
            <a:t>National</a:t>
          </a:r>
          <a:endParaRPr lang="en-US" sz="2200" kern="1200" dirty="0">
            <a:latin typeface="Akrobat" panose="020B0604020202020204" charset="0"/>
          </a:endParaRPr>
        </a:p>
      </dsp:txBody>
      <dsp:txXfrm>
        <a:off x="15147" y="1734043"/>
        <a:ext cx="2559660" cy="486849"/>
      </dsp:txXfrm>
    </dsp:sp>
    <dsp:sp modelId="{91946BAC-BB29-4BB8-8E49-FB0C682FA57A}">
      <dsp:nvSpPr>
        <dsp:cNvPr id="0" name=""/>
        <dsp:cNvSpPr/>
      </dsp:nvSpPr>
      <dsp:spPr>
        <a:xfrm>
          <a:off x="0" y="2276987"/>
          <a:ext cx="3162239" cy="5171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150" sz="2200" kern="1200" dirty="0">
              <a:latin typeface="Akrobat" panose="020B0604020202020204" charset="0"/>
            </a:rPr>
            <a:t>Local</a:t>
          </a:r>
          <a:endParaRPr lang="en-US" sz="2200" kern="1200" dirty="0">
            <a:latin typeface="Akrobat" panose="020B0604020202020204" charset="0"/>
          </a:endParaRPr>
        </a:p>
      </dsp:txBody>
      <dsp:txXfrm>
        <a:off x="15147" y="2292134"/>
        <a:ext cx="2559660" cy="486849"/>
      </dsp:txXfrm>
    </dsp:sp>
    <dsp:sp modelId="{6F8288F1-935A-408A-BD83-FF5AE9546909}">
      <dsp:nvSpPr>
        <dsp:cNvPr id="0" name=""/>
        <dsp:cNvSpPr/>
      </dsp:nvSpPr>
      <dsp:spPr>
        <a:xfrm>
          <a:off x="2733734" y="368393"/>
          <a:ext cx="336143" cy="33614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09366" y="368393"/>
        <a:ext cx="184879" cy="252948"/>
      </dsp:txXfrm>
    </dsp:sp>
    <dsp:sp modelId="{A5B7F367-191B-4324-AABC-C6EA5BE11B95}">
      <dsp:nvSpPr>
        <dsp:cNvPr id="0" name=""/>
        <dsp:cNvSpPr/>
      </dsp:nvSpPr>
      <dsp:spPr>
        <a:xfrm>
          <a:off x="2722419" y="949363"/>
          <a:ext cx="336143" cy="33614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98051" y="949363"/>
        <a:ext cx="184879" cy="252948"/>
      </dsp:txXfrm>
    </dsp:sp>
    <dsp:sp modelId="{DD15B5AF-221A-47A3-910F-114F008E7550}">
      <dsp:nvSpPr>
        <dsp:cNvPr id="0" name=""/>
        <dsp:cNvSpPr/>
      </dsp:nvSpPr>
      <dsp:spPr>
        <a:xfrm>
          <a:off x="2742518" y="1545713"/>
          <a:ext cx="336143" cy="33614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818150" y="1545713"/>
        <a:ext cx="184879" cy="252948"/>
      </dsp:txXfrm>
    </dsp:sp>
    <dsp:sp modelId="{7345ED40-939A-4A8F-AC2E-C4CC4AEC62BE}">
      <dsp:nvSpPr>
        <dsp:cNvPr id="0" name=""/>
        <dsp:cNvSpPr/>
      </dsp:nvSpPr>
      <dsp:spPr>
        <a:xfrm>
          <a:off x="2741668" y="2111413"/>
          <a:ext cx="336143" cy="33614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17300" y="2111413"/>
        <a:ext cx="184879" cy="25294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17E30-DCFF-499A-ACA2-D56FC9C2CB9A}"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F007D-5BA9-430B-BA8F-5ABC7101F57E}" type="slidenum">
              <a:rPr lang="en-US" smtClean="0"/>
              <a:t>‹#›</a:t>
            </a:fld>
            <a:endParaRPr lang="en-US"/>
          </a:p>
        </p:txBody>
      </p:sp>
    </p:spTree>
    <p:extLst>
      <p:ext uri="{BB962C8B-B14F-4D97-AF65-F5344CB8AC3E}">
        <p14:creationId xmlns:p14="http://schemas.microsoft.com/office/powerpoint/2010/main" val="151756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23CC8-AFAD-CE4D-A9C6-54616C9F9D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71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Segoe UI" panose="020B0502040204020203" pitchFamily="34" charset="0"/>
              </a:rPr>
              <a:t>Our engagement with Member States will continue through global and regional fora to foster multilateral policy dialogue on various themes relevant to regular pathways, particularly related to the area of skills, bilateral labour migration agreements, remittances and financial for development, social inclusion, displaced talent and diaspora engagement.</a:t>
            </a:r>
            <a:endParaRPr lang="en-US"/>
          </a:p>
        </p:txBody>
      </p:sp>
      <p:sp>
        <p:nvSpPr>
          <p:cNvPr id="4" name="Slide Number Placeholder 3"/>
          <p:cNvSpPr>
            <a:spLocks noGrp="1"/>
          </p:cNvSpPr>
          <p:nvPr>
            <p:ph type="sldNum" sz="quarter" idx="5"/>
          </p:nvPr>
        </p:nvSpPr>
        <p:spPr/>
        <p:txBody>
          <a:bodyPr/>
          <a:lstStyle/>
          <a:p>
            <a:fld id="{95523CC8-AFAD-CE4D-A9C6-54616C9F9D5A}" type="slidenum">
              <a:rPr lang="en-US" smtClean="0"/>
              <a:t>10</a:t>
            </a:fld>
            <a:endParaRPr lang="en-US"/>
          </a:p>
        </p:txBody>
      </p:sp>
    </p:spTree>
    <p:extLst>
      <p:ext uri="{BB962C8B-B14F-4D97-AF65-F5344CB8AC3E}">
        <p14:creationId xmlns:p14="http://schemas.microsoft.com/office/powerpoint/2010/main" val="105264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23CC8-AFAD-CE4D-A9C6-54616C9F9D5A}" type="slidenum">
              <a:rPr lang="en-US" smtClean="0"/>
              <a:t>12</a:t>
            </a:fld>
            <a:endParaRPr lang="en-US"/>
          </a:p>
        </p:txBody>
      </p:sp>
    </p:spTree>
    <p:extLst>
      <p:ext uri="{BB962C8B-B14F-4D97-AF65-F5344CB8AC3E}">
        <p14:creationId xmlns:p14="http://schemas.microsoft.com/office/powerpoint/2010/main" val="72134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LMD UNITS: Brief overviews of each Unit, purpose and goals</a:t>
            </a:r>
          </a:p>
        </p:txBody>
      </p:sp>
      <p:sp>
        <p:nvSpPr>
          <p:cNvPr id="4" name="Slide Number Placeholder 3"/>
          <p:cNvSpPr>
            <a:spLocks noGrp="1"/>
          </p:cNvSpPr>
          <p:nvPr>
            <p:ph type="sldNum" sz="quarter" idx="5"/>
          </p:nvPr>
        </p:nvSpPr>
        <p:spPr/>
        <p:txBody>
          <a:bodyPr/>
          <a:lstStyle/>
          <a:p>
            <a:fld id="{95523CC8-AFAD-CE4D-A9C6-54616C9F9D5A}" type="slidenum">
              <a:rPr lang="en-US" smtClean="0"/>
              <a:t>13</a:t>
            </a:fld>
            <a:endParaRPr lang="en-US"/>
          </a:p>
        </p:txBody>
      </p:sp>
    </p:spTree>
    <p:extLst>
      <p:ext uri="{BB962C8B-B14F-4D97-AF65-F5344CB8AC3E}">
        <p14:creationId xmlns:p14="http://schemas.microsoft.com/office/powerpoint/2010/main" val="155531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95523CC8-AFAD-CE4D-A9C6-54616C9F9D5A}" type="slidenum">
              <a:rPr lang="en-US" smtClean="0"/>
              <a:t>14</a:t>
            </a:fld>
            <a:endParaRPr lang="en-US"/>
          </a:p>
        </p:txBody>
      </p:sp>
    </p:spTree>
    <p:extLst>
      <p:ext uri="{BB962C8B-B14F-4D97-AF65-F5344CB8AC3E}">
        <p14:creationId xmlns:p14="http://schemas.microsoft.com/office/powerpoint/2010/main" val="3891270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23CC8-AFAD-CE4D-A9C6-54616C9F9D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139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181240" indent="-181240">
              <a:buFont typeface="Arial" panose="020B0604020202020204" pitchFamily="34" charset="0"/>
              <a:buChar char="•"/>
            </a:pPr>
            <a:r>
              <a:rPr lang="en-US" dirty="0"/>
              <a:t>More</a:t>
            </a:r>
            <a:r>
              <a:rPr lang="en-US" baseline="0" dirty="0"/>
              <a:t> people migrating now than ever before</a:t>
            </a:r>
          </a:p>
          <a:p>
            <a:pPr marL="181240" indent="-181240">
              <a:buFont typeface="Arial" panose="020B0604020202020204" pitchFamily="34" charset="0"/>
              <a:buChar char="•"/>
            </a:pPr>
            <a:r>
              <a:rPr lang="en-US" baseline="0" dirty="0"/>
              <a:t>1 in 7 or 1 billion people are currently on the move</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The majority of people that migrate overseas are moving for employment</a:t>
            </a:r>
          </a:p>
          <a:p>
            <a:pPr marL="0" marR="0" lvl="0" indent="0" algn="l" defTabSz="966612" rtl="0" eaLnBrk="1" fontAlgn="auto" latinLnBrk="0" hangingPunct="1">
              <a:lnSpc>
                <a:spcPct val="100000"/>
              </a:lnSpc>
              <a:spcBef>
                <a:spcPts val="0"/>
              </a:spcBef>
              <a:spcAft>
                <a:spcPts val="0"/>
              </a:spcAft>
              <a:buClrTx/>
              <a:buSzTx/>
              <a:buFontTx/>
              <a:buNone/>
              <a:tabLst/>
              <a:defRPr/>
            </a:pPr>
            <a:r>
              <a:rPr lang="en-GB" sz="1300" i="1" dirty="0"/>
              <a:t>Sources:  UNHCR,  2014; ILO, 2017, 2015; IIE, 2012; UNDP, 2009. Figures are latest available stock estimates – </a:t>
            </a:r>
            <a:br>
              <a:rPr lang="en-GB" sz="1300" i="1" dirty="0"/>
            </a:br>
            <a:r>
              <a:rPr lang="en-GB" sz="1300" i="1" dirty="0"/>
              <a:t>totals for each group at the end of the most recent year for which figures have been produced.</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GB" sz="1300" i="1"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GB" sz="1300" i="1"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sz="1400" i="1" u="none" strike="noStrike" cap="none" dirty="0">
                <a:solidFill>
                  <a:srgbClr val="0033A1"/>
                </a:solidFill>
                <a:latin typeface="Calibri Light" panose="020F0302020204030204" pitchFamily="34" charset="0"/>
                <a:ea typeface="Gill Sans"/>
                <a:cs typeface="Calibri Light" panose="020F0302020204030204" pitchFamily="34" charset="0"/>
                <a:sym typeface="Gill Sans"/>
              </a:rPr>
              <a:t>But sadly, migrants can be vulnerable to exploitation</a:t>
            </a:r>
            <a:endParaRPr lang="en-US" sz="1100" i="1" u="none" strike="noStrike" cap="none" dirty="0">
              <a:solidFill>
                <a:srgbClr val="000000"/>
              </a:solidFill>
              <a:latin typeface="Calibri Light" panose="020F0302020204030204" pitchFamily="34" charset="0"/>
              <a:ea typeface="Arial"/>
              <a:cs typeface="Calibri Light" panose="020F0302020204030204" pitchFamily="34" charset="0"/>
              <a:sym typeface="Arial"/>
            </a:endParaRPr>
          </a:p>
          <a:p>
            <a:pPr defTabSz="966612">
              <a:defRPr/>
            </a:pPr>
            <a:endParaRPr lang="en-GB" sz="1300" i="1" dirty="0"/>
          </a:p>
          <a:p>
            <a:endParaRPr lang="en-CH" dirty="0"/>
          </a:p>
        </p:txBody>
      </p:sp>
      <p:sp>
        <p:nvSpPr>
          <p:cNvPr id="4" name="Slide Number Placeholder 3"/>
          <p:cNvSpPr>
            <a:spLocks noGrp="1"/>
          </p:cNvSpPr>
          <p:nvPr>
            <p:ph type="sldNum" sz="quarter" idx="5"/>
          </p:nvPr>
        </p:nvSpPr>
        <p:spPr/>
        <p:txBody>
          <a:bodyPr/>
          <a:lstStyle/>
          <a:p>
            <a:fld id="{0E8F041E-F724-4E94-BD82-A171F6E1A53E}" type="slidenum">
              <a:rPr lang="en-CH" smtClean="0"/>
              <a:t>2</a:t>
            </a:fld>
            <a:endParaRPr lang="en-CH"/>
          </a:p>
        </p:txBody>
      </p:sp>
    </p:spTree>
    <p:extLst>
      <p:ext uri="{BB962C8B-B14F-4D97-AF65-F5344CB8AC3E}">
        <p14:creationId xmlns:p14="http://schemas.microsoft.com/office/powerpoint/2010/main" val="361599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a:t>Asia and the </a:t>
            </a:r>
            <a:r>
              <a:rPr lang="es-CR" dirty="0" err="1"/>
              <a:t>Pacific</a:t>
            </a:r>
            <a:r>
              <a:rPr lang="es-CR" dirty="0"/>
              <a:t> </a:t>
            </a:r>
            <a:r>
              <a:rPr lang="es-CR" dirty="0" err="1"/>
              <a:t>represents</a:t>
            </a:r>
            <a:r>
              <a:rPr lang="es-CR" dirty="0"/>
              <a:t> the </a:t>
            </a:r>
            <a:r>
              <a:rPr lang="es-CR" dirty="0" err="1"/>
              <a:t>fourth</a:t>
            </a:r>
            <a:r>
              <a:rPr lang="es-CR" dirty="0"/>
              <a:t> </a:t>
            </a:r>
            <a:r>
              <a:rPr lang="es-CR" dirty="0" err="1"/>
              <a:t>most</a:t>
            </a:r>
            <a:r>
              <a:rPr lang="es-CR" dirty="0"/>
              <a:t> </a:t>
            </a:r>
            <a:r>
              <a:rPr lang="es-CR" dirty="0" err="1"/>
              <a:t>important</a:t>
            </a:r>
            <a:r>
              <a:rPr lang="es-CR" dirty="0"/>
              <a:t> </a:t>
            </a:r>
            <a:r>
              <a:rPr lang="es-CR" dirty="0" err="1"/>
              <a:t>region</a:t>
            </a:r>
            <a:r>
              <a:rPr lang="es-CR" dirty="0"/>
              <a:t> in </a:t>
            </a:r>
            <a:r>
              <a:rPr lang="es-CR" dirty="0" err="1"/>
              <a:t>terms</a:t>
            </a:r>
            <a:r>
              <a:rPr lang="es-CR" dirty="0"/>
              <a:t> of </a:t>
            </a:r>
            <a:r>
              <a:rPr lang="es-CR" dirty="0" err="1"/>
              <a:t>numer</a:t>
            </a:r>
            <a:r>
              <a:rPr lang="es-CR" dirty="0"/>
              <a:t> of migrant </a:t>
            </a:r>
            <a:r>
              <a:rPr lang="es-CR" dirty="0" err="1"/>
              <a:t>workers</a:t>
            </a:r>
            <a:r>
              <a:rPr lang="es-CR" dirty="0"/>
              <a:t>, </a:t>
            </a:r>
            <a:r>
              <a:rPr lang="es-CR" dirty="0" err="1"/>
              <a:t>with</a:t>
            </a:r>
            <a:r>
              <a:rPr lang="es-CR" dirty="0"/>
              <a:t> 14.2% of the total, at the </a:t>
            </a:r>
            <a:r>
              <a:rPr lang="es-CR" dirty="0" err="1"/>
              <a:t>same</a:t>
            </a:r>
            <a:r>
              <a:rPr lang="es-CR" dirty="0"/>
              <a:t> </a:t>
            </a:r>
            <a:r>
              <a:rPr lang="es-CR" dirty="0" err="1"/>
              <a:t>level</a:t>
            </a:r>
            <a:r>
              <a:rPr lang="es-CR" dirty="0"/>
              <a:t> as the </a:t>
            </a:r>
            <a:r>
              <a:rPr lang="es-CR" dirty="0" err="1"/>
              <a:t>Arab</a:t>
            </a:r>
            <a:r>
              <a:rPr lang="es-CR" dirty="0"/>
              <a:t> </a:t>
            </a:r>
            <a:r>
              <a:rPr lang="es-CR" dirty="0" err="1"/>
              <a:t>States</a:t>
            </a:r>
            <a:r>
              <a:rPr lang="es-CR" dirty="0"/>
              <a:t>. </a:t>
            </a:r>
          </a:p>
          <a:p>
            <a:endParaRPr lang="es-CR" dirty="0"/>
          </a:p>
          <a:p>
            <a:pPr>
              <a:lnSpc>
                <a:spcPct val="150000"/>
              </a:lnSpc>
              <a:spcBef>
                <a:spcPts val="0"/>
              </a:spcBef>
            </a:pPr>
            <a:r>
              <a:rPr lang="en-US" sz="1200" dirty="0">
                <a:solidFill>
                  <a:srgbClr val="444444"/>
                </a:solidFill>
                <a:ea typeface="+mn-lt"/>
                <a:cs typeface="+mn-lt"/>
              </a:rPr>
              <a:t>The world’s 169 million migrant workers are distributed amongst the major regions as follows: Europe and Central Asia, 37.7 per cent; Americas, 25.6 per cent; Arab States, 14.3 per cent; </a:t>
            </a:r>
            <a:r>
              <a:rPr lang="en-US" sz="1200" b="1" dirty="0">
                <a:solidFill>
                  <a:srgbClr val="444444"/>
                </a:solidFill>
                <a:ea typeface="+mn-lt"/>
                <a:cs typeface="+mn-lt"/>
              </a:rPr>
              <a:t>Asia and the Pacific, 14.2 per cent</a:t>
            </a:r>
            <a:r>
              <a:rPr lang="en-US" sz="1200" dirty="0">
                <a:solidFill>
                  <a:srgbClr val="444444"/>
                </a:solidFill>
                <a:ea typeface="+mn-lt"/>
                <a:cs typeface="+mn-lt"/>
              </a:rPr>
              <a:t>; and Africa, with only 8.1 per cent. </a:t>
            </a:r>
          </a:p>
          <a:p>
            <a:pPr>
              <a:lnSpc>
                <a:spcPct val="150000"/>
              </a:lnSpc>
              <a:spcBef>
                <a:spcPts val="0"/>
              </a:spcBef>
            </a:pPr>
            <a:endParaRPr lang="en-US" sz="1200" dirty="0">
              <a:solidFill>
                <a:srgbClr val="000000"/>
              </a:solidFill>
              <a:ea typeface="+mn-lt"/>
              <a:cs typeface="+mn-lt"/>
            </a:endParaRPr>
          </a:p>
          <a:p>
            <a:pPr>
              <a:lnSpc>
                <a:spcPct val="150000"/>
              </a:lnSpc>
              <a:spcBef>
                <a:spcPts val="0"/>
              </a:spcBef>
            </a:pPr>
            <a:r>
              <a:rPr lang="en-US" sz="1200" dirty="0">
                <a:solidFill>
                  <a:srgbClr val="444444"/>
                </a:solidFill>
                <a:ea typeface="+mn-lt"/>
                <a:cs typeface="+mn-lt"/>
              </a:rPr>
              <a:t>As regards the </a:t>
            </a:r>
            <a:r>
              <a:rPr lang="en-US" sz="1200" b="1" dirty="0">
                <a:solidFill>
                  <a:srgbClr val="444444"/>
                </a:solidFill>
                <a:ea typeface="+mn-lt"/>
                <a:cs typeface="+mn-lt"/>
              </a:rPr>
              <a:t>origin of international migrants, the Asia and Pacific region ranks first</a:t>
            </a:r>
            <a:r>
              <a:rPr lang="en-US" sz="1200" dirty="0">
                <a:solidFill>
                  <a:srgbClr val="444444"/>
                </a:solidFill>
                <a:ea typeface="+mn-lt"/>
                <a:cs typeface="+mn-lt"/>
              </a:rPr>
              <a:t> (</a:t>
            </a:r>
            <a:r>
              <a:rPr lang="en-US" sz="1200" b="1" dirty="0">
                <a:solidFill>
                  <a:srgbClr val="444444"/>
                </a:solidFill>
                <a:ea typeface="+mn-lt"/>
                <a:cs typeface="+mn-lt"/>
              </a:rPr>
              <a:t>being the region of origin for one-third of international migrants</a:t>
            </a:r>
            <a:r>
              <a:rPr lang="en-US" sz="1200" dirty="0">
                <a:solidFill>
                  <a:srgbClr val="444444"/>
                </a:solidFill>
                <a:ea typeface="+mn-lt"/>
                <a:cs typeface="+mn-lt"/>
              </a:rPr>
              <a:t>), followed by Europe and Central Asia, the Americas, Asia, and the Arab States.</a:t>
            </a:r>
          </a:p>
          <a:p>
            <a:endParaRPr lang="en-CH" dirty="0"/>
          </a:p>
        </p:txBody>
      </p:sp>
      <p:sp>
        <p:nvSpPr>
          <p:cNvPr id="4" name="Slide Number Placeholder 3"/>
          <p:cNvSpPr>
            <a:spLocks noGrp="1"/>
          </p:cNvSpPr>
          <p:nvPr>
            <p:ph type="sldNum" sz="quarter" idx="5"/>
          </p:nvPr>
        </p:nvSpPr>
        <p:spPr/>
        <p:txBody>
          <a:bodyPr/>
          <a:lstStyle/>
          <a:p>
            <a:fld id="{3270E184-7C09-4574-BA11-1DC416A8BD97}" type="slidenum">
              <a:rPr lang="en-GB" smtClean="0"/>
              <a:t>3</a:t>
            </a:fld>
            <a:endParaRPr lang="en-GB"/>
          </a:p>
        </p:txBody>
      </p:sp>
    </p:spTree>
    <p:extLst>
      <p:ext uri="{BB962C8B-B14F-4D97-AF65-F5344CB8AC3E}">
        <p14:creationId xmlns:p14="http://schemas.microsoft.com/office/powerpoint/2010/main" val="46825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diverse drivers of labour migration – just highlight quickly</a:t>
            </a:r>
            <a:endParaRPr lang="en-US" dirty="0"/>
          </a:p>
        </p:txBody>
      </p:sp>
      <p:sp>
        <p:nvSpPr>
          <p:cNvPr id="4" name="Slide Number Placeholder 3"/>
          <p:cNvSpPr>
            <a:spLocks noGrp="1"/>
          </p:cNvSpPr>
          <p:nvPr>
            <p:ph type="sldNum" sz="quarter" idx="5"/>
          </p:nvPr>
        </p:nvSpPr>
        <p:spPr/>
        <p:txBody>
          <a:bodyPr/>
          <a:lstStyle/>
          <a:p>
            <a:fld id="{8537A869-CE22-45AD-ABD2-5D2FC044622F}" type="slidenum">
              <a:rPr lang="en-US" smtClean="0"/>
              <a:t>4</a:t>
            </a:fld>
            <a:endParaRPr lang="en-US"/>
          </a:p>
        </p:txBody>
      </p:sp>
    </p:spTree>
    <p:extLst>
      <p:ext uri="{BB962C8B-B14F-4D97-AF65-F5344CB8AC3E}">
        <p14:creationId xmlns:p14="http://schemas.microsoft.com/office/powerpoint/2010/main" val="182593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a consultancy with the Boston Consulting Group (BCG) we lay out the economic business case on the impact of cross-border migration. Economically speaking migration generates massive amount of economic output. Note that study in 30 countries on labour shortages cost business $1 trillion a year and cross – border </a:t>
            </a:r>
            <a:r>
              <a:rPr lang="en-CA" dirty="0" err="1"/>
              <a:t>migratonn</a:t>
            </a:r>
            <a:r>
              <a:rPr lang="en-CA" dirty="0"/>
              <a:t> currently generates an annual economic output of $9 trillion, with projects for 2050 to be around $20 trillion a year. </a:t>
            </a:r>
            <a:endParaRPr lang="en-US" dirty="0"/>
          </a:p>
        </p:txBody>
      </p:sp>
      <p:sp>
        <p:nvSpPr>
          <p:cNvPr id="4" name="Slide Number Placeholder 3"/>
          <p:cNvSpPr>
            <a:spLocks noGrp="1"/>
          </p:cNvSpPr>
          <p:nvPr>
            <p:ph type="sldNum" sz="quarter" idx="5"/>
          </p:nvPr>
        </p:nvSpPr>
        <p:spPr/>
        <p:txBody>
          <a:bodyPr/>
          <a:lstStyle/>
          <a:p>
            <a:fld id="{8537A869-CE22-45AD-ABD2-5D2FC044622F}" type="slidenum">
              <a:rPr lang="en-US" smtClean="0"/>
              <a:t>5</a:t>
            </a:fld>
            <a:endParaRPr lang="en-US"/>
          </a:p>
        </p:txBody>
      </p:sp>
    </p:spTree>
    <p:extLst>
      <p:ext uri="{BB962C8B-B14F-4D97-AF65-F5344CB8AC3E}">
        <p14:creationId xmlns:p14="http://schemas.microsoft.com/office/powerpoint/2010/main" val="49744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Important to note that key sectors will require vast amounts of skills such as health workers, teacher, green jobs and construction just to name a few. </a:t>
            </a:r>
            <a:endParaRPr lang="en-US" dirty="0"/>
          </a:p>
        </p:txBody>
      </p:sp>
      <p:sp>
        <p:nvSpPr>
          <p:cNvPr id="4" name="Slide Number Placeholder 3"/>
          <p:cNvSpPr>
            <a:spLocks noGrp="1"/>
          </p:cNvSpPr>
          <p:nvPr>
            <p:ph type="sldNum" sz="quarter" idx="5"/>
          </p:nvPr>
        </p:nvSpPr>
        <p:spPr/>
        <p:txBody>
          <a:bodyPr/>
          <a:lstStyle/>
          <a:p>
            <a:fld id="{8537A869-CE22-45AD-ABD2-5D2FC044622F}" type="slidenum">
              <a:rPr lang="en-US" smtClean="0"/>
              <a:t>6</a:t>
            </a:fld>
            <a:endParaRPr lang="en-US"/>
          </a:p>
        </p:txBody>
      </p:sp>
    </p:spTree>
    <p:extLst>
      <p:ext uri="{BB962C8B-B14F-4D97-AF65-F5344CB8AC3E}">
        <p14:creationId xmlns:p14="http://schemas.microsoft.com/office/powerpoint/2010/main" val="258160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23CC8-AFAD-CE4D-A9C6-54616C9F9D5A}" type="slidenum">
              <a:rPr lang="en-US" smtClean="0"/>
              <a:t>7</a:t>
            </a:fld>
            <a:endParaRPr lang="en-US"/>
          </a:p>
        </p:txBody>
      </p:sp>
    </p:spTree>
    <p:extLst>
      <p:ext uri="{BB962C8B-B14F-4D97-AF65-F5344CB8AC3E}">
        <p14:creationId xmlns:p14="http://schemas.microsoft.com/office/powerpoint/2010/main" val="126687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slide provides a review of what pathways mean, i.e. the need for vertical alignment of legal and policy framework along with programmes from global all the way down to local. </a:t>
            </a:r>
          </a:p>
          <a:p>
            <a:endParaRPr lang="en-CA" dirty="0"/>
          </a:p>
          <a:p>
            <a:r>
              <a:rPr lang="en-CA" dirty="0"/>
              <a:t>Pathways are aligned to the migration cycle from pre-migration preparation to movement, stay, return and reintegration. </a:t>
            </a:r>
            <a:endParaRPr lang="en-US" dirty="0"/>
          </a:p>
        </p:txBody>
      </p:sp>
      <p:sp>
        <p:nvSpPr>
          <p:cNvPr id="4" name="Slide Number Placeholder 3"/>
          <p:cNvSpPr>
            <a:spLocks noGrp="1"/>
          </p:cNvSpPr>
          <p:nvPr>
            <p:ph type="sldNum" sz="quarter" idx="5"/>
          </p:nvPr>
        </p:nvSpPr>
        <p:spPr/>
        <p:txBody>
          <a:bodyPr/>
          <a:lstStyle/>
          <a:p>
            <a:fld id="{8537A869-CE22-45AD-ABD2-5D2FC044622F}" type="slidenum">
              <a:rPr lang="en-US" smtClean="0"/>
              <a:t>8</a:t>
            </a:fld>
            <a:endParaRPr lang="en-US"/>
          </a:p>
        </p:txBody>
      </p:sp>
    </p:spTree>
    <p:extLst>
      <p:ext uri="{BB962C8B-B14F-4D97-AF65-F5344CB8AC3E}">
        <p14:creationId xmlns:p14="http://schemas.microsoft.com/office/powerpoint/2010/main" val="38939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need pathways as we have insufficient opportunities in place for regular migration. Can highlight a few of the points above. </a:t>
            </a:r>
            <a:endParaRPr lang="en-US" dirty="0"/>
          </a:p>
        </p:txBody>
      </p:sp>
      <p:sp>
        <p:nvSpPr>
          <p:cNvPr id="4" name="Slide Number Placeholder 3"/>
          <p:cNvSpPr>
            <a:spLocks noGrp="1"/>
          </p:cNvSpPr>
          <p:nvPr>
            <p:ph type="sldNum" sz="quarter" idx="5"/>
          </p:nvPr>
        </p:nvSpPr>
        <p:spPr/>
        <p:txBody>
          <a:bodyPr/>
          <a:lstStyle/>
          <a:p>
            <a:fld id="{8537A869-CE22-45AD-ABD2-5D2FC044622F}" type="slidenum">
              <a:rPr lang="en-US" smtClean="0"/>
              <a:t>9</a:t>
            </a:fld>
            <a:endParaRPr lang="en-US"/>
          </a:p>
        </p:txBody>
      </p:sp>
    </p:spTree>
    <p:extLst>
      <p:ext uri="{BB962C8B-B14F-4D97-AF65-F5344CB8AC3E}">
        <p14:creationId xmlns:p14="http://schemas.microsoft.com/office/powerpoint/2010/main" val="372067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1E49-7612-4227-5C6E-8904C645D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0F204A-EDF2-C1EA-733A-845052351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16967C-107A-15FB-4332-DEB30041608D}"/>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86DCB77C-B40E-6BE9-52B1-80C970D4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6F29-BE3F-D1E4-69C4-653A66964E4D}"/>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128622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B6B6-CC18-C750-1653-ADE25D1259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23803E-6893-B92D-36EB-185F7EE2B0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01830-BA25-6E5D-1813-B97BC51FE9AB}"/>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7652D3C6-21B0-0AA2-C95B-7770BD4B0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8E2E7-9F65-9609-0E94-45BF83081932}"/>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149015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3F83A6-40E8-EE2B-CF12-E12801481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6E201-6A10-0793-72F4-D3C2C05DAD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95254-7EA8-CA6B-6FD6-F0382F81BC41}"/>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1D465BFF-2029-3241-01A8-224BD9073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29AC3-D7AC-497C-3C00-686699CB8129}"/>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128259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OMNS TEXT/IMAGE/INFOGRAPHI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2C321-3E99-214E-B3C1-D7EA7969B134}"/>
              </a:ext>
            </a:extLst>
          </p:cNvPr>
          <p:cNvSpPr>
            <a:spLocks noGrp="1"/>
          </p:cNvSpPr>
          <p:nvPr>
            <p:ph type="title" hasCustomPrompt="1"/>
          </p:nvPr>
        </p:nvSpPr>
        <p:spPr>
          <a:xfrm>
            <a:off x="839788" y="365125"/>
            <a:ext cx="10515600" cy="1325563"/>
          </a:xfrm>
          <a:prstGeom prst="rect">
            <a:avLst/>
          </a:prstGeom>
        </p:spPr>
        <p:txBody>
          <a:bodyPr/>
          <a:lstStyle/>
          <a:p>
            <a:r>
              <a:rPr lang="fr-FR"/>
              <a:t>MODIFIEZ LE STYLE DU TITRE</a:t>
            </a:r>
          </a:p>
        </p:txBody>
      </p:sp>
      <p:sp>
        <p:nvSpPr>
          <p:cNvPr id="4" name="Espace réservé du contenu 3">
            <a:extLst>
              <a:ext uri="{FF2B5EF4-FFF2-40B4-BE49-F238E27FC236}">
                <a16:creationId xmlns:a16="http://schemas.microsoft.com/office/drawing/2014/main" id="{068BB469-0977-304C-A18C-69987FEC1167}"/>
              </a:ext>
            </a:extLst>
          </p:cNvPr>
          <p:cNvSpPr>
            <a:spLocks noGrp="1"/>
          </p:cNvSpPr>
          <p:nvPr>
            <p:ph sz="half" idx="2" hasCustomPrompt="1"/>
          </p:nvPr>
        </p:nvSpPr>
        <p:spPr>
          <a:xfrm>
            <a:off x="839788" y="1795354"/>
            <a:ext cx="5157787" cy="4394309"/>
          </a:xfrm>
          <a:prstGeom prst="rect">
            <a:avLst/>
          </a:prstGeom>
        </p:spPr>
        <p:txBody>
          <a:bodyPr/>
          <a:lstStyle>
            <a:lvl1pPr marL="0" indent="0" defTabSz="554400">
              <a:spcBef>
                <a:spcPts val="600"/>
              </a:spcBef>
              <a:spcAft>
                <a:spcPts val="1200"/>
              </a:spcAft>
              <a:buNone/>
              <a:defRPr b="0"/>
            </a:lvl1pPr>
            <a:lvl2pPr marL="0" indent="0" algn="just" defTabSz="554400">
              <a:spcBef>
                <a:spcPts val="600"/>
              </a:spcBef>
              <a:buNone/>
              <a:defRPr>
                <a:solidFill>
                  <a:srgbClr val="0033A0"/>
                </a:solidFill>
                <a:latin typeface="+mn-lt"/>
              </a:defRPr>
            </a:lvl2pPr>
            <a:lvl3pPr marL="0" indent="0" algn="just" defTabSz="554400">
              <a:spcBef>
                <a:spcPts val="600"/>
              </a:spcBef>
              <a:buNone/>
              <a:defRPr/>
            </a:lvl3pPr>
            <a:lvl4pPr marL="0" indent="0" algn="just" defTabSz="554400">
              <a:spcBef>
                <a:spcPts val="600"/>
              </a:spcBef>
              <a:buNone/>
              <a:defRPr/>
            </a:lvl4pPr>
            <a:lvl5pPr marL="0" indent="0" algn="just" defTabSz="554400">
              <a:spcBef>
                <a:spcPts val="600"/>
              </a:spcBef>
              <a:buNone/>
              <a:defRPr/>
            </a:lvl5pPr>
          </a:lstStyle>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8" name="Espace réservé du contenu 3">
            <a:extLst>
              <a:ext uri="{FF2B5EF4-FFF2-40B4-BE49-F238E27FC236}">
                <a16:creationId xmlns:a16="http://schemas.microsoft.com/office/drawing/2014/main" id="{6A7DB012-93D5-4848-B1BB-0AB59EFAE121}"/>
              </a:ext>
            </a:extLst>
          </p:cNvPr>
          <p:cNvSpPr>
            <a:spLocks noGrp="1"/>
          </p:cNvSpPr>
          <p:nvPr>
            <p:ph sz="half" idx="10" hasCustomPrompt="1"/>
          </p:nvPr>
        </p:nvSpPr>
        <p:spPr>
          <a:xfrm>
            <a:off x="6195559" y="1795354"/>
            <a:ext cx="5157787" cy="4394309"/>
          </a:xfrm>
          <a:prstGeom prst="rect">
            <a:avLst/>
          </a:prstGeom>
        </p:spPr>
        <p:txBody>
          <a:bodyPr/>
          <a:lstStyle>
            <a:lvl1pPr marL="0" indent="0" defTabSz="554400">
              <a:spcBef>
                <a:spcPts val="600"/>
              </a:spcBef>
              <a:spcAft>
                <a:spcPts val="1200"/>
              </a:spcAft>
              <a:buNone/>
              <a:defRPr b="0"/>
            </a:lvl1pPr>
            <a:lvl2pPr marL="0" indent="0" algn="just" defTabSz="554400">
              <a:spcBef>
                <a:spcPts val="600"/>
              </a:spcBef>
              <a:buNone/>
              <a:defRPr>
                <a:solidFill>
                  <a:srgbClr val="0033A0"/>
                </a:solidFill>
                <a:latin typeface="+mn-lt"/>
              </a:defRPr>
            </a:lvl2pPr>
            <a:lvl3pPr marL="0" indent="0" algn="just" defTabSz="554400">
              <a:spcBef>
                <a:spcPts val="600"/>
              </a:spcBef>
              <a:buNone/>
              <a:defRPr/>
            </a:lvl3pPr>
            <a:lvl4pPr marL="0" indent="0" algn="just" defTabSz="554400">
              <a:spcBef>
                <a:spcPts val="600"/>
              </a:spcBef>
              <a:buNone/>
              <a:defRPr/>
            </a:lvl4pPr>
            <a:lvl5pPr marL="0" indent="0" algn="just" defTabSz="554400">
              <a:spcBef>
                <a:spcPts val="600"/>
              </a:spcBef>
              <a:buNone/>
              <a:defRPr/>
            </a:lvl5pPr>
          </a:lstStyle>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71631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60755E3-E38A-7746-B350-B2B27EB51D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3066" y="5662253"/>
            <a:ext cx="2165867" cy="1080000"/>
          </a:xfrm>
          <a:prstGeom prst="rect">
            <a:avLst/>
          </a:prstGeom>
        </p:spPr>
      </p:pic>
      <p:sp>
        <p:nvSpPr>
          <p:cNvPr id="13" name="Titre 1">
            <a:extLst>
              <a:ext uri="{FF2B5EF4-FFF2-40B4-BE49-F238E27FC236}">
                <a16:creationId xmlns:a16="http://schemas.microsoft.com/office/drawing/2014/main" id="{482996B8-7758-924F-95A7-EA63DDAB75B5}"/>
              </a:ext>
            </a:extLst>
          </p:cNvPr>
          <p:cNvSpPr>
            <a:spLocks noGrp="1"/>
          </p:cNvSpPr>
          <p:nvPr>
            <p:ph type="title" hasCustomPrompt="1"/>
          </p:nvPr>
        </p:nvSpPr>
        <p:spPr>
          <a:xfrm>
            <a:off x="1111146" y="1031563"/>
            <a:ext cx="9969708" cy="1325563"/>
          </a:xfrm>
          <a:prstGeom prst="rect">
            <a:avLst/>
          </a:prstGeom>
        </p:spPr>
        <p:txBody>
          <a:bodyPr>
            <a:normAutofit/>
          </a:bodyPr>
          <a:lstStyle>
            <a:lvl1pPr algn="ctr">
              <a:defRPr sz="6000">
                <a:solidFill>
                  <a:schemeClr val="bg1"/>
                </a:solidFill>
                <a:latin typeface="+mj-lt"/>
              </a:defRPr>
            </a:lvl1pPr>
          </a:lstStyle>
          <a:p>
            <a:r>
              <a:rPr lang="fr-FR"/>
              <a:t>TITLE</a:t>
            </a:r>
          </a:p>
        </p:txBody>
      </p:sp>
      <p:sp>
        <p:nvSpPr>
          <p:cNvPr id="14" name="Espace réservé du texte 2">
            <a:extLst>
              <a:ext uri="{FF2B5EF4-FFF2-40B4-BE49-F238E27FC236}">
                <a16:creationId xmlns:a16="http://schemas.microsoft.com/office/drawing/2014/main" id="{9FD3C252-914E-9945-8B43-6C3ECB129EBD}"/>
              </a:ext>
            </a:extLst>
          </p:cNvPr>
          <p:cNvSpPr>
            <a:spLocks noGrp="1"/>
          </p:cNvSpPr>
          <p:nvPr>
            <p:ph type="body" idx="1" hasCustomPrompt="1"/>
          </p:nvPr>
        </p:nvSpPr>
        <p:spPr>
          <a:xfrm>
            <a:off x="1111146" y="2357126"/>
            <a:ext cx="9969708" cy="1500187"/>
          </a:xfrm>
          <a:prstGeom prst="rect">
            <a:avLst/>
          </a:prstGeom>
        </p:spPr>
        <p:txBody>
          <a:bodyPr>
            <a:normAutofit/>
          </a:bodyPr>
          <a:lstStyle>
            <a:lvl1pPr marL="0" indent="0" algn="ctr">
              <a:buNone/>
              <a:defRPr sz="2400" i="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a:t>
            </a:r>
          </a:p>
        </p:txBody>
      </p:sp>
    </p:spTree>
    <p:extLst>
      <p:ext uri="{BB962C8B-B14F-4D97-AF65-F5344CB8AC3E}">
        <p14:creationId xmlns:p14="http://schemas.microsoft.com/office/powerpoint/2010/main" val="108720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DAAE9EE-5CC9-1E49-8C69-38DC128B57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8984" y="6294329"/>
            <a:ext cx="1814032" cy="412809"/>
          </a:xfrm>
          <a:prstGeom prst="rect">
            <a:avLst/>
          </a:prstGeom>
        </p:spPr>
      </p:pic>
      <p:sp>
        <p:nvSpPr>
          <p:cNvPr id="5" name="Espace réservé du contenu 3">
            <a:extLst>
              <a:ext uri="{FF2B5EF4-FFF2-40B4-BE49-F238E27FC236}">
                <a16:creationId xmlns:a16="http://schemas.microsoft.com/office/drawing/2014/main" id="{F71DDF9B-7F04-BD4A-B0B7-0ED76E378ADB}"/>
              </a:ext>
            </a:extLst>
          </p:cNvPr>
          <p:cNvSpPr>
            <a:spLocks noGrp="1"/>
          </p:cNvSpPr>
          <p:nvPr>
            <p:ph sz="half" idx="2"/>
          </p:nvPr>
        </p:nvSpPr>
        <p:spPr>
          <a:xfrm>
            <a:off x="839788" y="2291938"/>
            <a:ext cx="5157787" cy="3897725"/>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a:extLst>
              <a:ext uri="{FF2B5EF4-FFF2-40B4-BE49-F238E27FC236}">
                <a16:creationId xmlns:a16="http://schemas.microsoft.com/office/drawing/2014/main" id="{EBE99B60-6C3E-9D4A-A88B-B459B2ED81D2}"/>
              </a:ext>
            </a:extLst>
          </p:cNvPr>
          <p:cNvSpPr>
            <a:spLocks noGrp="1"/>
          </p:cNvSpPr>
          <p:nvPr>
            <p:ph sz="quarter" idx="4"/>
          </p:nvPr>
        </p:nvSpPr>
        <p:spPr>
          <a:xfrm>
            <a:off x="6172200" y="2291938"/>
            <a:ext cx="5183188" cy="3897725"/>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
            <a:extLst>
              <a:ext uri="{FF2B5EF4-FFF2-40B4-BE49-F238E27FC236}">
                <a16:creationId xmlns:a16="http://schemas.microsoft.com/office/drawing/2014/main" id="{EE0A582B-5D35-2D4E-913F-8ADA140BB06D}"/>
              </a:ext>
            </a:extLst>
          </p:cNvPr>
          <p:cNvSpPr>
            <a:spLocks noGrp="1"/>
          </p:cNvSpPr>
          <p:nvPr>
            <p:ph type="title" hasCustomPrompt="1"/>
          </p:nvPr>
        </p:nvSpPr>
        <p:spPr>
          <a:xfrm>
            <a:off x="838200" y="365125"/>
            <a:ext cx="10515600" cy="1325563"/>
          </a:xfrm>
          <a:prstGeom prst="rect">
            <a:avLst/>
          </a:prstGeom>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3184081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White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0D168D-ED7A-6536-CC7F-7F3C9CF5E852}"/>
              </a:ext>
            </a:extLst>
          </p:cNvPr>
          <p:cNvSpPr>
            <a:spLocks noGrp="1"/>
          </p:cNvSpPr>
          <p:nvPr>
            <p:ph type="title" hasCustomPrompt="1"/>
          </p:nvPr>
        </p:nvSpPr>
        <p:spPr>
          <a:xfrm>
            <a:off x="371475" y="188914"/>
            <a:ext cx="9504363" cy="654248"/>
          </a:xfrm>
          <a:prstGeom prst="rect">
            <a:avLst/>
          </a:prstGeom>
        </p:spPr>
        <p:txBody>
          <a:bodyPr lIns="0" tIns="0" rIns="0" bIns="0" anchor="ctr" anchorCtr="0"/>
          <a:lstStyle>
            <a:lvl1pPr>
              <a:defRPr sz="3600" b="1" i="0">
                <a:solidFill>
                  <a:schemeClr val="tx1"/>
                </a:solidFill>
                <a:latin typeface="Calibri" panose="020F0502020204030204" pitchFamily="34" charset="0"/>
                <a:cs typeface="Calibri" panose="020F0502020204030204" pitchFamily="34" charset="0"/>
              </a:defRPr>
            </a:lvl1pPr>
          </a:lstStyle>
          <a:p>
            <a:r>
              <a:rPr lang="en-GB"/>
              <a:t>Click to edit Master title style</a:t>
            </a:r>
            <a:endParaRPr lang="en-CH"/>
          </a:p>
        </p:txBody>
      </p:sp>
      <p:sp>
        <p:nvSpPr>
          <p:cNvPr id="2" name="Slide Number Placeholder 5">
            <a:extLst>
              <a:ext uri="{FF2B5EF4-FFF2-40B4-BE49-F238E27FC236}">
                <a16:creationId xmlns:a16="http://schemas.microsoft.com/office/drawing/2014/main" id="{2D501F86-1646-88F6-272D-20872C0F444A}"/>
              </a:ext>
            </a:extLst>
          </p:cNvPr>
          <p:cNvSpPr>
            <a:spLocks noGrp="1"/>
          </p:cNvSpPr>
          <p:nvPr>
            <p:ph type="sldNum" sz="quarter" idx="4"/>
          </p:nvPr>
        </p:nvSpPr>
        <p:spPr>
          <a:xfrm>
            <a:off x="11820525" y="6546850"/>
            <a:ext cx="371474" cy="249239"/>
          </a:xfrm>
          <a:prstGeom prst="rect">
            <a:avLst/>
          </a:prstGeom>
        </p:spPr>
        <p:txBody>
          <a:bodyPr vert="horz" lIns="0" tIns="0" rIns="0" bIns="0" rtlCol="0" anchor="t" anchorCtr="0"/>
          <a:lstStyle>
            <a:lvl1pPr algn="ctr">
              <a:defRPr lang="en-US" sz="1000" b="1" i="0" kern="1200" smtClean="0">
                <a:solidFill>
                  <a:schemeClr val="tx1"/>
                </a:solidFill>
                <a:latin typeface="Calibri" panose="020F0502020204030204" pitchFamily="34" charset="0"/>
                <a:ea typeface="+mn-ea"/>
                <a:cs typeface="Calibri" panose="020F0502020204030204" pitchFamily="34" charset="0"/>
              </a:defRPr>
            </a:lvl1pPr>
          </a:lstStyle>
          <a:p>
            <a:fld id="{960967C0-DA1E-47E0-8E19-D768914FDB3C}" type="slidenum">
              <a:rPr lang="en-CH" smtClean="0"/>
              <a:pPr/>
              <a:t>‹#›</a:t>
            </a:fld>
            <a:endParaRPr lang="en-CH"/>
          </a:p>
        </p:txBody>
      </p:sp>
    </p:spTree>
    <p:extLst>
      <p:ext uri="{BB962C8B-B14F-4D97-AF65-F5344CB8AC3E}">
        <p14:creationId xmlns:p14="http://schemas.microsoft.com/office/powerpoint/2010/main" val="988397416"/>
      </p:ext>
    </p:extLst>
  </p:cSld>
  <p:clrMapOvr>
    <a:masterClrMapping/>
  </p:clrMapOvr>
  <p:extLst>
    <p:ext uri="{DCECCB84-F9BA-43D5-87BE-67443E8EF086}">
      <p15:sldGuideLst xmlns:p15="http://schemas.microsoft.com/office/powerpoint/2012/main">
        <p15:guide id="3" orient="horz" pos="79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S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3851-4229-B26E-04BB-613BA590BEA7}"/>
              </a:ext>
            </a:extLst>
          </p:cNvPr>
          <p:cNvSpPr>
            <a:spLocks noGrp="1"/>
          </p:cNvSpPr>
          <p:nvPr>
            <p:ph type="title"/>
          </p:nvPr>
        </p:nvSpPr>
        <p:spPr>
          <a:xfrm>
            <a:off x="2436665" y="263112"/>
            <a:ext cx="9145735" cy="1325563"/>
          </a:xfrm>
        </p:spPr>
        <p:txBody>
          <a:bodyPr>
            <a:normAutofit/>
          </a:bodyPr>
          <a:lstStyle>
            <a:lvl1pPr algn="ctr">
              <a:defRPr sz="6000"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5C2F64-7BE8-933F-3904-49EFCEFD6A52}"/>
              </a:ext>
            </a:extLst>
          </p:cNvPr>
          <p:cNvSpPr>
            <a:spLocks noGrp="1"/>
          </p:cNvSpPr>
          <p:nvPr>
            <p:ph idx="1"/>
          </p:nvPr>
        </p:nvSpPr>
        <p:spPr>
          <a:xfrm>
            <a:off x="609600" y="1825625"/>
            <a:ext cx="10972800" cy="4351338"/>
          </a:xfrm>
        </p:spPr>
        <p:txBody>
          <a:bodyPr>
            <a:normAutofit/>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CC673-57BE-EEAB-064C-0ED8AA3CB325}"/>
              </a:ext>
            </a:extLst>
          </p:cNvPr>
          <p:cNvSpPr>
            <a:spLocks noGrp="1"/>
          </p:cNvSpPr>
          <p:nvPr>
            <p:ph type="dt" sz="half" idx="10"/>
          </p:nvPr>
        </p:nvSpPr>
        <p:spPr/>
        <p:txBody>
          <a:bodyPr/>
          <a:lstStyle/>
          <a:p>
            <a:fld id="{E18AAF41-8005-4791-8677-2F10FFA89175}" type="datetimeFigureOut">
              <a:rPr lang="en-US" smtClean="0"/>
              <a:t>10/31/2024</a:t>
            </a:fld>
            <a:endParaRPr lang="en-US"/>
          </a:p>
        </p:txBody>
      </p:sp>
      <p:sp>
        <p:nvSpPr>
          <p:cNvPr id="5" name="Footer Placeholder 4">
            <a:extLst>
              <a:ext uri="{FF2B5EF4-FFF2-40B4-BE49-F238E27FC236}">
                <a16:creationId xmlns:a16="http://schemas.microsoft.com/office/drawing/2014/main" id="{B6116C16-9B46-0DDB-3681-6370B6A6B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CD218-D936-AE67-4B08-24A65FB6ECDD}"/>
              </a:ext>
            </a:extLst>
          </p:cNvPr>
          <p:cNvSpPr>
            <a:spLocks noGrp="1"/>
          </p:cNvSpPr>
          <p:nvPr>
            <p:ph type="sldNum" sz="quarter" idx="12"/>
          </p:nvPr>
        </p:nvSpPr>
        <p:spPr/>
        <p:txBody>
          <a:bodyPr/>
          <a:lstStyle/>
          <a:p>
            <a:fld id="{CA3D6AEC-CB6D-48EC-AC24-AA5A3CC76BA8}" type="slidenum">
              <a:rPr lang="en-US" smtClean="0"/>
              <a:t>‹#›</a:t>
            </a:fld>
            <a:endParaRPr lang="en-US"/>
          </a:p>
        </p:txBody>
      </p:sp>
    </p:spTree>
    <p:extLst>
      <p:ext uri="{BB962C8B-B14F-4D97-AF65-F5344CB8AC3E}">
        <p14:creationId xmlns:p14="http://schemas.microsoft.com/office/powerpoint/2010/main" val="2675228575"/>
      </p:ext>
    </p:extLst>
  </p:cSld>
  <p:clrMapOvr>
    <a:masterClrMapping/>
  </p:clrMapOvr>
  <p:extLst>
    <p:ext uri="{DCECCB84-F9BA-43D5-87BE-67443E8EF086}">
      <p15:sldGuideLst xmlns:p15="http://schemas.microsoft.com/office/powerpoint/2012/main">
        <p15:guide id="2" pos="7296">
          <p15:clr>
            <a:srgbClr val="FBAE40"/>
          </p15:clr>
        </p15:guide>
        <p15:guide id="3"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B0D7-9C44-3FFE-CCEF-E740A6923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48A2C-BAD9-CE19-AF98-1DF65EDAAB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94F13-D3F3-E215-B454-FDA97657F9D4}"/>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BF2CD95A-AFE8-0162-1632-9050B0D69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DB58-0CFE-9371-5BFD-CAFD623AC7EE}"/>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210478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C114-A7D4-13EA-608D-1315062588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F9937-3E88-B008-9961-1FDE3FB0DB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BE056-B59D-9148-20F4-D2CEF62DBADC}"/>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544DEBB1-2BDF-9B4D-74DA-2B873FA84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6C18E-1B23-7C2E-F8FB-17694A853D9D}"/>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55356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051C-7793-67C9-F6B4-776CCE2D2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DCBB1-AF3B-8B99-32D8-2E7D3A784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E9AD-BF4E-7D32-DC9F-2BFA4CAF2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555B7-3B7F-1860-8946-9860D55D2A5C}"/>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6" name="Footer Placeholder 5">
            <a:extLst>
              <a:ext uri="{FF2B5EF4-FFF2-40B4-BE49-F238E27FC236}">
                <a16:creationId xmlns:a16="http://schemas.microsoft.com/office/drawing/2014/main" id="{BE3ECAE0-426B-EB83-3847-7D84D75D3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F3564-D518-1B9A-6A70-78FF40E9D560}"/>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199717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63EA-C5BA-0C73-0A23-A731D50D42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EDAB4-9930-CF0C-FC78-65C32ABD71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CFDEB-3BFF-3C15-C3FE-B9FDB155C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46584-3173-4F5F-BBA1-F959FDFB0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7FB6B-4166-2D6C-3FF1-E3FDCCB1D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D0E4-1829-76CA-88DA-2C06FDEC84D6}"/>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8" name="Footer Placeholder 7">
            <a:extLst>
              <a:ext uri="{FF2B5EF4-FFF2-40B4-BE49-F238E27FC236}">
                <a16:creationId xmlns:a16="http://schemas.microsoft.com/office/drawing/2014/main" id="{0BCB4A97-ADA6-C7D8-1ED2-E89A2D71DA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F8D405-0BA2-A0B7-D15B-FEEEF8F1C562}"/>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12370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8391-01CC-85DB-ED7B-0653DE47D5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74D2F8-7AA4-B9E4-FD91-14211C9DC512}"/>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4" name="Footer Placeholder 3">
            <a:extLst>
              <a:ext uri="{FF2B5EF4-FFF2-40B4-BE49-F238E27FC236}">
                <a16:creationId xmlns:a16="http://schemas.microsoft.com/office/drawing/2014/main" id="{8AEE97A6-CAA5-525F-D7BC-571C2CA84C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687531-E10B-0B6B-3EDA-378CA1AF5CAB}"/>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268576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03A50-3E94-B028-C625-0D8030796A81}"/>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3" name="Footer Placeholder 2">
            <a:extLst>
              <a:ext uri="{FF2B5EF4-FFF2-40B4-BE49-F238E27FC236}">
                <a16:creationId xmlns:a16="http://schemas.microsoft.com/office/drawing/2014/main" id="{240F1A84-9783-92DD-9A44-5D5E352386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66E457-52C8-7D70-7AC3-E59D46F3A4C8}"/>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2853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144A-19F7-BB24-4390-6889AE90A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55B03-4AFB-E035-51C1-A24F680FC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BFD2-AC61-2D45-D9FA-53D4F13D5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4A727-4B9B-6A4F-B2FF-8E6764A6053C}"/>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6" name="Footer Placeholder 5">
            <a:extLst>
              <a:ext uri="{FF2B5EF4-FFF2-40B4-BE49-F238E27FC236}">
                <a16:creationId xmlns:a16="http://schemas.microsoft.com/office/drawing/2014/main" id="{B43983F7-7891-D859-7C00-5DAD71CBB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F194E-3E2A-E0EB-8845-736C46311E48}"/>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43916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870E-E1E0-ED89-A13A-3A39D68C7A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345A74-BCE4-8E53-1493-4EF33151A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9B53B-1080-FBC2-6798-055ECAE69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E6335-0626-1322-CE81-AA669CD3DBF6}"/>
              </a:ext>
            </a:extLst>
          </p:cNvPr>
          <p:cNvSpPr>
            <a:spLocks noGrp="1"/>
          </p:cNvSpPr>
          <p:nvPr>
            <p:ph type="dt" sz="half" idx="10"/>
          </p:nvPr>
        </p:nvSpPr>
        <p:spPr/>
        <p:txBody>
          <a:bodyPr/>
          <a:lstStyle/>
          <a:p>
            <a:fld id="{6FAA4D69-2AAA-476A-8C59-758B5198AF01}" type="datetimeFigureOut">
              <a:rPr lang="en-US" smtClean="0"/>
              <a:t>10/31/2024</a:t>
            </a:fld>
            <a:endParaRPr lang="en-US"/>
          </a:p>
        </p:txBody>
      </p:sp>
      <p:sp>
        <p:nvSpPr>
          <p:cNvPr id="6" name="Footer Placeholder 5">
            <a:extLst>
              <a:ext uri="{FF2B5EF4-FFF2-40B4-BE49-F238E27FC236}">
                <a16:creationId xmlns:a16="http://schemas.microsoft.com/office/drawing/2014/main" id="{547C3CB4-6EFF-0A25-73FE-40604ABC1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5D727-E687-09D9-719B-43F2BF9777BE}"/>
              </a:ext>
            </a:extLst>
          </p:cNvPr>
          <p:cNvSpPr>
            <a:spLocks noGrp="1"/>
          </p:cNvSpPr>
          <p:nvPr>
            <p:ph type="sldNum" sz="quarter" idx="12"/>
          </p:nvPr>
        </p:nvSpPr>
        <p:spPr/>
        <p:txBody>
          <a:bodyPr/>
          <a:lstStyle/>
          <a:p>
            <a:fld id="{BB7488F7-6D75-4524-A7E2-0381F5DDEFBB}" type="slidenum">
              <a:rPr lang="en-US" smtClean="0"/>
              <a:t>‹#›</a:t>
            </a:fld>
            <a:endParaRPr lang="en-US"/>
          </a:p>
        </p:txBody>
      </p:sp>
    </p:spTree>
    <p:extLst>
      <p:ext uri="{BB962C8B-B14F-4D97-AF65-F5344CB8AC3E}">
        <p14:creationId xmlns:p14="http://schemas.microsoft.com/office/powerpoint/2010/main" val="78295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79C79-7459-D864-6A4F-C5AB60857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E7607-9766-7577-331F-F4A510731B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3595D-BC12-A0F8-7879-8278C247D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AA4D69-2AAA-476A-8C59-758B5198AF01}" type="datetimeFigureOut">
              <a:rPr lang="en-US" smtClean="0"/>
              <a:t>10/31/2024</a:t>
            </a:fld>
            <a:endParaRPr lang="en-US"/>
          </a:p>
        </p:txBody>
      </p:sp>
      <p:sp>
        <p:nvSpPr>
          <p:cNvPr id="5" name="Footer Placeholder 4">
            <a:extLst>
              <a:ext uri="{FF2B5EF4-FFF2-40B4-BE49-F238E27FC236}">
                <a16:creationId xmlns:a16="http://schemas.microsoft.com/office/drawing/2014/main" id="{34416B2C-5552-8306-E1AF-2BBCEAD72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D9C007-7237-6974-C160-1FA45821D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7488F7-6D75-4524-A7E2-0381F5DDEFBB}" type="slidenum">
              <a:rPr lang="en-US" smtClean="0"/>
              <a:t>‹#›</a:t>
            </a:fld>
            <a:endParaRPr lang="en-US"/>
          </a:p>
        </p:txBody>
      </p:sp>
    </p:spTree>
    <p:extLst>
      <p:ext uri="{BB962C8B-B14F-4D97-AF65-F5344CB8AC3E}">
        <p14:creationId xmlns:p14="http://schemas.microsoft.com/office/powerpoint/2010/main" val="3090850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www.ilo.org/wcmsp5/groups/public/---dgreports/---dcomm/---publ/documents/publication/wcms_808935.pdf"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72E03-4C83-4253-8CFB-1A08A54B39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5" name="Object 4" hidden="1">
                        <a:extLst>
                          <a:ext uri="{FF2B5EF4-FFF2-40B4-BE49-F238E27FC236}">
                            <a16:creationId xmlns:a16="http://schemas.microsoft.com/office/drawing/2014/main" id="{16D72E03-4C83-4253-8CFB-1A08A54B39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FA99010-E1A0-4EC0-86AD-0E29884594C5}"/>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Gill Sans Nova Book" panose="020B0502020204020203"/>
              <a:ea typeface="+mn-ea"/>
              <a:cs typeface="+mn-cs"/>
              <a:sym typeface="Gill Sans Nova Book" panose="020B0502020204020203"/>
            </a:endParaRPr>
          </a:p>
        </p:txBody>
      </p:sp>
      <p:sp>
        <p:nvSpPr>
          <p:cNvPr id="6" name="Titre 5">
            <a:extLst>
              <a:ext uri="{FF2B5EF4-FFF2-40B4-BE49-F238E27FC236}">
                <a16:creationId xmlns:a16="http://schemas.microsoft.com/office/drawing/2014/main" id="{9DE5B00F-AD5B-CC4C-848A-48CDD9EBE241}"/>
              </a:ext>
            </a:extLst>
          </p:cNvPr>
          <p:cNvSpPr>
            <a:spLocks noGrp="1"/>
          </p:cNvSpPr>
          <p:nvPr>
            <p:ph type="title"/>
          </p:nvPr>
        </p:nvSpPr>
        <p:spPr>
          <a:xfrm>
            <a:off x="8248" y="3103254"/>
            <a:ext cx="12183754" cy="1204606"/>
          </a:xfrm>
        </p:spPr>
        <p:txBody>
          <a:bodyPr vert="horz">
            <a:noAutofit/>
          </a:bodyPr>
          <a:lstStyle/>
          <a:p>
            <a:pPr>
              <a:defRPr/>
            </a:pPr>
            <a:r>
              <a:rPr lang="en-US" sz="4000" spc="300" dirty="0">
                <a:solidFill>
                  <a:srgbClr val="FFFFFF"/>
                </a:solidFill>
                <a:latin typeface="Gill Sans MT" panose="020B0502020104020203" pitchFamily="34" charset="0"/>
              </a:rPr>
              <a:t>Impact of migration on the labor market </a:t>
            </a:r>
            <a:br>
              <a:rPr lang="en-US" sz="4000" spc="300" dirty="0">
                <a:solidFill>
                  <a:srgbClr val="FFFFFF"/>
                </a:solidFill>
                <a:latin typeface="Gill Sans MT" panose="020B0502020104020203" pitchFamily="34" charset="0"/>
              </a:rPr>
            </a:br>
            <a:br>
              <a:rPr lang="en-US" sz="4000" spc="300" dirty="0">
                <a:solidFill>
                  <a:srgbClr val="FFFFFF"/>
                </a:solidFill>
                <a:latin typeface="Gill Sans MT" panose="020B0502020104020203" pitchFamily="34" charset="0"/>
              </a:rPr>
            </a:br>
            <a:r>
              <a:rPr lang="en-US" sz="2400" spc="300" dirty="0">
                <a:solidFill>
                  <a:srgbClr val="FFFFFF"/>
                </a:solidFill>
                <a:latin typeface="Gill Sans MT" panose="020B0502020104020203" pitchFamily="34" charset="0"/>
              </a:rPr>
              <a:t>Leveraging labor mobility for national development</a:t>
            </a:r>
          </a:p>
        </p:txBody>
      </p:sp>
      <p:cxnSp>
        <p:nvCxnSpPr>
          <p:cNvPr id="3" name="Straight Connector 2">
            <a:extLst>
              <a:ext uri="{FF2B5EF4-FFF2-40B4-BE49-F238E27FC236}">
                <a16:creationId xmlns:a16="http://schemas.microsoft.com/office/drawing/2014/main" id="{DA25366C-D29D-47A4-AE37-D64031F41396}"/>
              </a:ext>
            </a:extLst>
          </p:cNvPr>
          <p:cNvCxnSpPr/>
          <p:nvPr/>
        </p:nvCxnSpPr>
        <p:spPr>
          <a:xfrm>
            <a:off x="826654" y="3838303"/>
            <a:ext cx="105386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re 5">
            <a:extLst>
              <a:ext uri="{FF2B5EF4-FFF2-40B4-BE49-F238E27FC236}">
                <a16:creationId xmlns:a16="http://schemas.microsoft.com/office/drawing/2014/main" id="{61C63BE0-AF2A-6F7F-1628-B87CF14DA9C7}"/>
              </a:ext>
            </a:extLst>
          </p:cNvPr>
          <p:cNvSpPr txBox="1">
            <a:spLocks/>
          </p:cNvSpPr>
          <p:nvPr/>
        </p:nvSpPr>
        <p:spPr>
          <a:xfrm>
            <a:off x="-2" y="3567770"/>
            <a:ext cx="12183754" cy="1087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300" normalizeH="0" baseline="0" noProof="0">
              <a:ln>
                <a:noFill/>
              </a:ln>
              <a:solidFill>
                <a:srgbClr val="FFFFFF"/>
              </a:solidFill>
              <a:effectLst/>
              <a:uLnTx/>
              <a:uFillTx/>
              <a:latin typeface="Gill Sans Nova Book"/>
              <a:ea typeface="+mj-ea"/>
              <a:cs typeface="+mj-cs"/>
            </a:endParaRPr>
          </a:p>
        </p:txBody>
      </p:sp>
      <p:sp>
        <p:nvSpPr>
          <p:cNvPr id="10" name="Half Frame 9">
            <a:extLst>
              <a:ext uri="{FF2B5EF4-FFF2-40B4-BE49-F238E27FC236}">
                <a16:creationId xmlns:a16="http://schemas.microsoft.com/office/drawing/2014/main" id="{C01671E9-150B-DA72-69C1-CAAE805E3B92}"/>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5422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a:extLst>
              <a:ext uri="{FF2B5EF4-FFF2-40B4-BE49-F238E27FC236}">
                <a16:creationId xmlns:a16="http://schemas.microsoft.com/office/drawing/2014/main" id="{872AB579-2DFD-4DC2-F9B9-68707737BB7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 name="Title 1">
            <a:extLst>
              <a:ext uri="{FF2B5EF4-FFF2-40B4-BE49-F238E27FC236}">
                <a16:creationId xmlns:a16="http://schemas.microsoft.com/office/drawing/2014/main" id="{91C2B193-1ABE-65B7-7AC3-92934E3422F2}"/>
              </a:ext>
            </a:extLst>
          </p:cNvPr>
          <p:cNvSpPr>
            <a:spLocks noGrp="1"/>
          </p:cNvSpPr>
          <p:nvPr>
            <p:ph type="title"/>
          </p:nvPr>
        </p:nvSpPr>
        <p:spPr/>
        <p:txBody>
          <a:bodyPr>
            <a:normAutofit/>
          </a:bodyPr>
          <a:lstStyle/>
          <a:p>
            <a:r>
              <a:rPr lang="en-US" sz="4000">
                <a:solidFill>
                  <a:schemeClr val="accent1"/>
                </a:solidFill>
                <a:latin typeface="Gill Sans MT" panose="020B0502020104020203" pitchFamily="34" charset="0"/>
              </a:rPr>
              <a:t>LABOUR MIGRATION PATHWAYS</a:t>
            </a:r>
          </a:p>
        </p:txBody>
      </p:sp>
      <p:sp>
        <p:nvSpPr>
          <p:cNvPr id="3" name="Content Placeholder 2">
            <a:extLst>
              <a:ext uri="{FF2B5EF4-FFF2-40B4-BE49-F238E27FC236}">
                <a16:creationId xmlns:a16="http://schemas.microsoft.com/office/drawing/2014/main" id="{3F2652B9-09F7-8C0A-6904-5115AFDD1E17}"/>
              </a:ext>
            </a:extLst>
          </p:cNvPr>
          <p:cNvSpPr>
            <a:spLocks noGrp="1"/>
          </p:cNvSpPr>
          <p:nvPr>
            <p:ph sz="half" idx="1"/>
          </p:nvPr>
        </p:nvSpPr>
        <p:spPr/>
        <p:txBody>
          <a:bodyPr>
            <a:normAutofit fontScale="62500" lnSpcReduction="20000"/>
          </a:bodyPr>
          <a:lstStyle/>
          <a:p>
            <a:pPr marL="457200" indent="-457200">
              <a:lnSpc>
                <a:spcPct val="120000"/>
              </a:lnSpc>
              <a:buClr>
                <a:schemeClr val="accent3"/>
              </a:buClr>
              <a:buFont typeface="Wingdings 3" panose="05040102010807070707" pitchFamily="18" charset="2"/>
              <a:buChar char=""/>
            </a:pPr>
            <a:r>
              <a:rPr lang="en-US" sz="2800" b="1" dirty="0"/>
              <a:t>IOM’s role is as convener, technical service provider and operational actor</a:t>
            </a:r>
            <a:endParaRPr lang="en-US" b="1" dirty="0"/>
          </a:p>
          <a:p>
            <a:pPr marL="457200" indent="-457200">
              <a:lnSpc>
                <a:spcPct val="120000"/>
              </a:lnSpc>
              <a:buClr>
                <a:schemeClr val="accent3"/>
              </a:buClr>
              <a:buFont typeface="Wingdings 3" panose="05040102010807070707" pitchFamily="18" charset="2"/>
              <a:buChar char=""/>
            </a:pPr>
            <a:r>
              <a:rPr lang="en-US" dirty="0"/>
              <a:t>This means that IOM is present in all parts of the </a:t>
            </a:r>
            <a:r>
              <a:rPr lang="en-US" dirty="0" err="1"/>
              <a:t>labour</a:t>
            </a:r>
            <a:r>
              <a:rPr lang="en-US" dirty="0"/>
              <a:t> pathway process</a:t>
            </a:r>
          </a:p>
          <a:p>
            <a:pPr marL="457200" indent="-457200">
              <a:lnSpc>
                <a:spcPct val="120000"/>
              </a:lnSpc>
              <a:buClr>
                <a:schemeClr val="accent3"/>
              </a:buClr>
              <a:buFont typeface="Wingdings 3" panose="05040102010807070707" pitchFamily="18" charset="2"/>
              <a:buChar char=""/>
            </a:pPr>
            <a:r>
              <a:rPr lang="en-US" dirty="0"/>
              <a:t>IOM is mindful that there is a no-one size fits all and therefore aims to support the necessary advocacy for the entire pathway, after which IOM convenes and provides support as needed</a:t>
            </a:r>
          </a:p>
        </p:txBody>
      </p:sp>
      <p:sp>
        <p:nvSpPr>
          <p:cNvPr id="4" name="Content Placeholder 3">
            <a:extLst>
              <a:ext uri="{FF2B5EF4-FFF2-40B4-BE49-F238E27FC236}">
                <a16:creationId xmlns:a16="http://schemas.microsoft.com/office/drawing/2014/main" id="{F57BFA1B-90B7-A6E6-9D49-EF67CB30A7FE}"/>
              </a:ext>
            </a:extLst>
          </p:cNvPr>
          <p:cNvSpPr>
            <a:spLocks noGrp="1"/>
          </p:cNvSpPr>
          <p:nvPr>
            <p:ph sz="half" idx="2"/>
          </p:nvPr>
        </p:nvSpPr>
        <p:spPr/>
        <p:txBody>
          <a:bodyPr>
            <a:normAutofit fontScale="62500" lnSpcReduction="20000"/>
          </a:bodyPr>
          <a:lstStyle/>
          <a:p>
            <a:pPr marL="288925" indent="-288925">
              <a:lnSpc>
                <a:spcPct val="120000"/>
              </a:lnSpc>
              <a:buClr>
                <a:schemeClr val="accent3"/>
              </a:buClr>
              <a:buFont typeface="Wingdings 3" panose="05040102010807070707" pitchFamily="18" charset="2"/>
              <a:buChar char=""/>
            </a:pPr>
            <a:r>
              <a:rPr lang="en-US" dirty="0"/>
              <a:t>IOM’s engagement with Member States continues through global and regional fora that include, among others:</a:t>
            </a:r>
          </a:p>
          <a:p>
            <a:pPr marL="0" indent="0">
              <a:lnSpc>
                <a:spcPct val="120000"/>
              </a:lnSpc>
              <a:buClr>
                <a:schemeClr val="accent3"/>
              </a:buClr>
              <a:buNone/>
            </a:pPr>
            <a:endParaRPr lang="en-US" dirty="0"/>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International Dialogue on Migration (IDM)</a:t>
            </a:r>
            <a:r>
              <a:rPr lang="en-US" sz="2400" dirty="0">
                <a:latin typeface="Segoe UI" panose="020B0502040204020203" pitchFamily="34" charset="0"/>
              </a:rPr>
              <a:t>,</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Global Forum on Migration and Development (GFMD),</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Global Refugee Forum,</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Regional Ministerial Forum on Migration for East and Horn of Africa (RMFM),</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Colombo Process,</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South American Conference on Migration,</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Abu Dhabi Dialogue</a:t>
            </a:r>
            <a:r>
              <a:rPr lang="en-US" dirty="0">
                <a:latin typeface="Segoe UI" panose="020B0502040204020203" pitchFamily="34" charset="0"/>
              </a:rPr>
              <a:t>,</a:t>
            </a:r>
          </a:p>
          <a:p>
            <a:pPr marL="800100" lvl="1" indent="-342900">
              <a:lnSpc>
                <a:spcPct val="120000"/>
              </a:lnSpc>
              <a:buClr>
                <a:schemeClr val="accent3"/>
              </a:buClr>
              <a:buFont typeface="Wingdings 3" panose="05040102010807070707" pitchFamily="18" charset="2"/>
              <a:buChar char=""/>
            </a:pPr>
            <a:r>
              <a:rPr lang="en-US" sz="2400" dirty="0">
                <a:effectLst/>
                <a:latin typeface="Segoe UI" panose="020B0502040204020203" pitchFamily="34" charset="0"/>
              </a:rPr>
              <a:t>Almaty Process</a:t>
            </a:r>
          </a:p>
          <a:p>
            <a:pPr marL="457200" lvl="1" indent="0">
              <a:lnSpc>
                <a:spcPct val="120000"/>
              </a:lnSpc>
              <a:buClr>
                <a:schemeClr val="accent3"/>
              </a:buClr>
              <a:buNone/>
            </a:pPr>
            <a:endParaRPr lang="en-US" dirty="0">
              <a:latin typeface="Segoe UI" panose="020B0502040204020203" pitchFamily="34" charset="0"/>
            </a:endParaRPr>
          </a:p>
        </p:txBody>
      </p:sp>
      <p:sp>
        <p:nvSpPr>
          <p:cNvPr id="8" name="Half Frame 7">
            <a:extLst>
              <a:ext uri="{FF2B5EF4-FFF2-40B4-BE49-F238E27FC236}">
                <a16:creationId xmlns:a16="http://schemas.microsoft.com/office/drawing/2014/main" id="{0EF479FC-3AD3-4D48-AAC4-B2BE1E162891}"/>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66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a:extLst>
              <a:ext uri="{FF2B5EF4-FFF2-40B4-BE49-F238E27FC236}">
                <a16:creationId xmlns:a16="http://schemas.microsoft.com/office/drawing/2014/main" id="{CF125008-F8FC-2F0F-34C2-FE5E98129E1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 name="Title 1">
            <a:extLst>
              <a:ext uri="{FF2B5EF4-FFF2-40B4-BE49-F238E27FC236}">
                <a16:creationId xmlns:a16="http://schemas.microsoft.com/office/drawing/2014/main" id="{3E10B310-2837-4066-9209-16CE397CAECF}"/>
              </a:ext>
            </a:extLst>
          </p:cNvPr>
          <p:cNvSpPr>
            <a:spLocks noGrp="1"/>
          </p:cNvSpPr>
          <p:nvPr>
            <p:ph type="title"/>
          </p:nvPr>
        </p:nvSpPr>
        <p:spPr/>
        <p:txBody>
          <a:bodyPr>
            <a:normAutofit/>
          </a:bodyPr>
          <a:lstStyle/>
          <a:p>
            <a:r>
              <a:rPr lang="en-US" sz="4000">
                <a:solidFill>
                  <a:schemeClr val="accent1"/>
                </a:solidFill>
                <a:latin typeface="Gill Sans MT" panose="020B0502020104020203" pitchFamily="34" charset="0"/>
              </a:rPr>
              <a:t>Enabling Mobility Pathways: Labour and Skills</a:t>
            </a:r>
            <a:br>
              <a:rPr lang="en-US" sz="4000">
                <a:solidFill>
                  <a:schemeClr val="accent1"/>
                </a:solidFill>
                <a:latin typeface="Gill Sans MT" panose="020B0502020104020203" pitchFamily="34" charset="0"/>
              </a:rPr>
            </a:br>
            <a:endParaRPr lang="en-US" sz="4000">
              <a:solidFill>
                <a:schemeClr val="accent1"/>
              </a:solidFill>
              <a:latin typeface="Gill Sans MT" panose="020B0502020104020203" pitchFamily="34" charset="0"/>
            </a:endParaRPr>
          </a:p>
        </p:txBody>
      </p:sp>
      <p:sp>
        <p:nvSpPr>
          <p:cNvPr id="3" name="Content Placeholder 2">
            <a:extLst>
              <a:ext uri="{FF2B5EF4-FFF2-40B4-BE49-F238E27FC236}">
                <a16:creationId xmlns:a16="http://schemas.microsoft.com/office/drawing/2014/main" id="{420B70B2-D5C4-448E-2798-10A3ABA0BEAA}"/>
              </a:ext>
            </a:extLst>
          </p:cNvPr>
          <p:cNvSpPr>
            <a:spLocks noGrp="1"/>
          </p:cNvSpPr>
          <p:nvPr>
            <p:ph sz="half" idx="1"/>
          </p:nvPr>
        </p:nvSpPr>
        <p:spPr>
          <a:xfrm>
            <a:off x="834077" y="1566861"/>
            <a:ext cx="10439399" cy="1768475"/>
          </a:xfrm>
        </p:spPr>
        <p:txBody>
          <a:bodyPr>
            <a:normAutofit/>
          </a:bodyPr>
          <a:lstStyle/>
          <a:p>
            <a:pPr marL="457200" indent="-457200">
              <a:lnSpc>
                <a:spcPct val="120000"/>
              </a:lnSpc>
              <a:buClr>
                <a:schemeClr val="accent3"/>
              </a:buClr>
              <a:buFont typeface="Wingdings 3" panose="05040102010807070707" pitchFamily="18" charset="2"/>
              <a:buChar char=""/>
            </a:pPr>
            <a:r>
              <a:rPr lang="en-US" sz="2000" dirty="0">
                <a:latin typeface="+mn-lt"/>
              </a:rPr>
              <a:t>The unit, in close collaboration with key internal and external partners, works to mainstream </a:t>
            </a:r>
            <a:r>
              <a:rPr lang="en-US" sz="2000" b="1" dirty="0">
                <a:solidFill>
                  <a:schemeClr val="accent1"/>
                </a:solidFill>
                <a:latin typeface="+mn-lt"/>
              </a:rPr>
              <a:t>skills development, matching, and recognition </a:t>
            </a:r>
            <a:r>
              <a:rPr lang="en-US" sz="2000" dirty="0">
                <a:latin typeface="+mn-lt"/>
              </a:rPr>
              <a:t>in </a:t>
            </a:r>
            <a:r>
              <a:rPr lang="en-US" sz="2000" dirty="0" err="1">
                <a:latin typeface="+mn-lt"/>
              </a:rPr>
              <a:t>labour</a:t>
            </a:r>
            <a:r>
              <a:rPr lang="en-US" sz="2000" dirty="0">
                <a:latin typeface="+mn-lt"/>
              </a:rPr>
              <a:t> mobility schemes, so that migrants are able to fully utilize their talents and contribute meaningfully to both their host and home communities.</a:t>
            </a:r>
          </a:p>
        </p:txBody>
      </p:sp>
      <p:sp>
        <p:nvSpPr>
          <p:cNvPr id="7" name="Content Placeholder 2">
            <a:extLst>
              <a:ext uri="{FF2B5EF4-FFF2-40B4-BE49-F238E27FC236}">
                <a16:creationId xmlns:a16="http://schemas.microsoft.com/office/drawing/2014/main" id="{8A724C74-6F03-3CEF-F153-C3440EECD857}"/>
              </a:ext>
            </a:extLst>
          </p:cNvPr>
          <p:cNvSpPr txBox="1">
            <a:spLocks/>
          </p:cNvSpPr>
          <p:nvPr/>
        </p:nvSpPr>
        <p:spPr>
          <a:xfrm>
            <a:off x="834076" y="3359369"/>
            <a:ext cx="10439400" cy="1960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chemeClr val="accent3"/>
              </a:buClr>
              <a:buFont typeface="Wingdings 3" panose="05040102010807070707" pitchFamily="18" charset="2"/>
              <a:buChar char=""/>
            </a:pPr>
            <a:r>
              <a:rPr lang="en-US" sz="2000" dirty="0"/>
              <a:t>We do this by </a:t>
            </a:r>
            <a:r>
              <a:rPr lang="en-US" sz="2000" b="1" dirty="0">
                <a:solidFill>
                  <a:schemeClr val="accent1"/>
                </a:solidFill>
              </a:rPr>
              <a:t>promoting a whole of government and whole of society approach in </a:t>
            </a:r>
            <a:r>
              <a:rPr lang="en-US" sz="2000" b="1" dirty="0" err="1">
                <a:solidFill>
                  <a:schemeClr val="accent1"/>
                </a:solidFill>
              </a:rPr>
              <a:t>labour</a:t>
            </a:r>
            <a:r>
              <a:rPr lang="en-US" sz="2000" b="1" dirty="0">
                <a:solidFill>
                  <a:schemeClr val="accent1"/>
                </a:solidFill>
              </a:rPr>
              <a:t> migration governance, strengthening data and </a:t>
            </a:r>
            <a:r>
              <a:rPr lang="en-US" sz="2000" b="1" dirty="0" err="1">
                <a:solidFill>
                  <a:schemeClr val="accent1"/>
                </a:solidFill>
              </a:rPr>
              <a:t>labour</a:t>
            </a:r>
            <a:r>
              <a:rPr lang="en-US" sz="2000" b="1" dirty="0">
                <a:solidFill>
                  <a:schemeClr val="accent1"/>
                </a:solidFill>
              </a:rPr>
              <a:t> market assessments, </a:t>
            </a:r>
            <a:r>
              <a:rPr lang="en-US" sz="2000" dirty="0"/>
              <a:t>supporting intergovernmental coordination (RECs and RCPs), and assisting Member States in the negotiation, implementation and evaluation of Skills Mobility Partnerships and BLMAs.</a:t>
            </a:r>
          </a:p>
        </p:txBody>
      </p:sp>
      <p:sp>
        <p:nvSpPr>
          <p:cNvPr id="8" name="TextBox 7">
            <a:extLst>
              <a:ext uri="{FF2B5EF4-FFF2-40B4-BE49-F238E27FC236}">
                <a16:creationId xmlns:a16="http://schemas.microsoft.com/office/drawing/2014/main" id="{1BDF4047-DEEF-BE19-E151-3AEEA288C3C1}"/>
              </a:ext>
            </a:extLst>
          </p:cNvPr>
          <p:cNvSpPr txBox="1"/>
          <p:nvPr/>
        </p:nvSpPr>
        <p:spPr>
          <a:xfrm>
            <a:off x="10782300" y="118904"/>
            <a:ext cx="1291590" cy="246221"/>
          </a:xfrm>
          <a:prstGeom prst="rect">
            <a:avLst/>
          </a:prstGeom>
          <a:noFill/>
        </p:spPr>
        <p:txBody>
          <a:bodyPr wrap="square" rtlCol="0">
            <a:spAutoFit/>
          </a:bodyPr>
          <a:lstStyle/>
          <a:p>
            <a:pPr algn="r"/>
            <a:r>
              <a:rPr lang="en-US" sz="1000">
                <a:solidFill>
                  <a:schemeClr val="accent3"/>
                </a:solidFill>
                <a:latin typeface="Gill Sans Nova Light" panose="020B0302020104020203" pitchFamily="34" charset="0"/>
              </a:rPr>
              <a:t>LMD UNITS</a:t>
            </a:r>
          </a:p>
        </p:txBody>
      </p:sp>
      <p:sp>
        <p:nvSpPr>
          <p:cNvPr id="9" name="Half Frame 8">
            <a:extLst>
              <a:ext uri="{FF2B5EF4-FFF2-40B4-BE49-F238E27FC236}">
                <a16:creationId xmlns:a16="http://schemas.microsoft.com/office/drawing/2014/main" id="{DD30CF14-5835-A047-C324-E17B60CFC859}"/>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FDB892E-FF30-E94F-4EC8-A1EE3DE272CE}"/>
              </a:ext>
            </a:extLst>
          </p:cNvPr>
          <p:cNvSpPr txBox="1"/>
          <p:nvPr/>
        </p:nvSpPr>
        <p:spPr>
          <a:xfrm>
            <a:off x="834076" y="5052504"/>
            <a:ext cx="10827608" cy="1476623"/>
          </a:xfrm>
          <a:prstGeom prst="rect">
            <a:avLst/>
          </a:prstGeom>
          <a:noFill/>
        </p:spPr>
        <p:txBody>
          <a:bodyPr wrap="square">
            <a:spAutoFit/>
          </a:bodyPr>
          <a:lstStyle/>
          <a:p>
            <a:pPr marL="457200" indent="-457200">
              <a:lnSpc>
                <a:spcPct val="120000"/>
              </a:lnSpc>
              <a:buClr>
                <a:schemeClr val="accent3"/>
              </a:buClr>
              <a:buFont typeface="Wingdings 3" panose="05040102010807070707" pitchFamily="18" charset="2"/>
              <a:buChar char=""/>
            </a:pPr>
            <a:r>
              <a:rPr lang="en-US" sz="1800" dirty="0">
                <a:latin typeface="+mn-lt"/>
              </a:rPr>
              <a:t>The unit is </a:t>
            </a:r>
            <a:r>
              <a:rPr lang="en-US" sz="2000" b="1" dirty="0">
                <a:solidFill>
                  <a:schemeClr val="accent1"/>
                </a:solidFill>
              </a:rPr>
              <a:t>committed to elevating its engagement with the private sector, particularly with employers and intermediaries</a:t>
            </a:r>
            <a:r>
              <a:rPr lang="en-US" sz="1800" dirty="0">
                <a:latin typeface="+mn-lt"/>
              </a:rPr>
              <a:t>,  to facilitate the employment of migrants, including displaced populations, effectively tackling </a:t>
            </a:r>
            <a:r>
              <a:rPr lang="en-US" sz="1800" dirty="0" err="1">
                <a:latin typeface="+mn-lt"/>
              </a:rPr>
              <a:t>labour</a:t>
            </a:r>
            <a:r>
              <a:rPr lang="en-US" sz="1800" dirty="0">
                <a:latin typeface="+mn-lt"/>
              </a:rPr>
              <a:t> shortages by tapping into their diverse skills and innovative solutions. </a:t>
            </a:r>
          </a:p>
        </p:txBody>
      </p:sp>
    </p:spTree>
    <p:extLst>
      <p:ext uri="{BB962C8B-B14F-4D97-AF65-F5344CB8AC3E}">
        <p14:creationId xmlns:p14="http://schemas.microsoft.com/office/powerpoint/2010/main" val="96733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8919FBD-F7D4-E894-D9DD-132AD59A33BF}"/>
              </a:ext>
            </a:extLst>
          </p:cNvPr>
          <p:cNvSpPr txBox="1">
            <a:spLocks/>
          </p:cNvSpPr>
          <p:nvPr/>
        </p:nvSpPr>
        <p:spPr>
          <a:xfrm>
            <a:off x="839788" y="2104304"/>
            <a:ext cx="10439399" cy="17684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Clr>
                <a:schemeClr val="accent3"/>
              </a:buClr>
              <a:buFont typeface="Wingdings 3" panose="05040102010807070707" pitchFamily="18" charset="2"/>
              <a:buChar char=""/>
            </a:pPr>
            <a:r>
              <a:rPr lang="en-US" sz="1900" dirty="0">
                <a:latin typeface="+mn-lt"/>
              </a:rPr>
              <a:t>We will strengthen its approach to providing </a:t>
            </a:r>
            <a:r>
              <a:rPr lang="en-US" sz="1900" b="1" dirty="0">
                <a:solidFill>
                  <a:schemeClr val="accent1"/>
                </a:solidFill>
                <a:latin typeface="+mn-lt"/>
              </a:rPr>
              <a:t>innovative solutions for displaced talent and other vulnerable migrant groups </a:t>
            </a:r>
            <a:r>
              <a:rPr lang="en-US" sz="1900" dirty="0">
                <a:latin typeface="+mn-lt"/>
              </a:rPr>
              <a:t>through more accessible employment and education-based regular migration pathways and sustainable </a:t>
            </a:r>
            <a:r>
              <a:rPr lang="en-US" sz="1900" dirty="0" err="1">
                <a:latin typeface="+mn-lt"/>
              </a:rPr>
              <a:t>labour</a:t>
            </a:r>
            <a:r>
              <a:rPr lang="en-US" sz="1900" dirty="0">
                <a:latin typeface="+mn-lt"/>
              </a:rPr>
              <a:t> market inclusion in host countries. The unit’s mission involves refining IOM's approach to designing and scaling dedicated pathways or making existing regular pathways more accessible, inclusive and appropriate for vulnerable communities</a:t>
            </a:r>
          </a:p>
        </p:txBody>
      </p:sp>
      <p:sp>
        <p:nvSpPr>
          <p:cNvPr id="5" name="Content Placeholder 2">
            <a:extLst>
              <a:ext uri="{FF2B5EF4-FFF2-40B4-BE49-F238E27FC236}">
                <a16:creationId xmlns:a16="http://schemas.microsoft.com/office/drawing/2014/main" id="{EA452F83-F134-37F9-8E0B-B8DC6DFF9164}"/>
              </a:ext>
            </a:extLst>
          </p:cNvPr>
          <p:cNvSpPr txBox="1">
            <a:spLocks/>
          </p:cNvSpPr>
          <p:nvPr/>
        </p:nvSpPr>
        <p:spPr>
          <a:xfrm>
            <a:off x="876300" y="4461051"/>
            <a:ext cx="10439399" cy="14504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Clr>
                <a:schemeClr val="accent3"/>
              </a:buClr>
              <a:buFont typeface="Wingdings 3" panose="05040102010807070707" pitchFamily="18" charset="2"/>
              <a:buChar char=""/>
            </a:pPr>
            <a:r>
              <a:rPr lang="en-US" sz="1900" dirty="0">
                <a:latin typeface="+mn-lt"/>
              </a:rPr>
              <a:t>We remain committed to facilitating the </a:t>
            </a:r>
            <a:r>
              <a:rPr lang="en-US" sz="2000" b="1" dirty="0">
                <a:solidFill>
                  <a:schemeClr val="accent1"/>
                </a:solidFill>
                <a:latin typeface="+mn-lt"/>
              </a:rPr>
              <a:t>inclusion of newcomers </a:t>
            </a:r>
            <a:r>
              <a:rPr lang="en-US" sz="1900" dirty="0">
                <a:latin typeface="+mn-lt"/>
              </a:rPr>
              <a:t>in </a:t>
            </a:r>
            <a:r>
              <a:rPr lang="en-US" sz="1900" dirty="0" err="1">
                <a:latin typeface="+mn-lt"/>
              </a:rPr>
              <a:t>labour</a:t>
            </a:r>
            <a:r>
              <a:rPr lang="en-US" sz="1900" dirty="0">
                <a:latin typeface="+mn-lt"/>
              </a:rPr>
              <a:t> markets while fostering </a:t>
            </a:r>
            <a:r>
              <a:rPr lang="en-US" sz="2000" b="1" dirty="0">
                <a:solidFill>
                  <a:schemeClr val="accent1"/>
                </a:solidFill>
                <a:latin typeface="+mn-lt"/>
              </a:rPr>
              <a:t>social cohesion and connectedness </a:t>
            </a:r>
            <a:r>
              <a:rPr lang="en-US" sz="1900" dirty="0">
                <a:latin typeface="+mn-lt"/>
              </a:rPr>
              <a:t>within receiving communities by mobilizing multistakeholder support networks and ecosystems.</a:t>
            </a:r>
          </a:p>
        </p:txBody>
      </p:sp>
      <p:sp>
        <p:nvSpPr>
          <p:cNvPr id="6" name="Title 1">
            <a:extLst>
              <a:ext uri="{FF2B5EF4-FFF2-40B4-BE49-F238E27FC236}">
                <a16:creationId xmlns:a16="http://schemas.microsoft.com/office/drawing/2014/main" id="{01F00BA0-2D15-F1B8-1A3E-538C4488335D}"/>
              </a:ext>
            </a:extLst>
          </p:cNvPr>
          <p:cNvSpPr txBox="1">
            <a:spLocks/>
          </p:cNvSpPr>
          <p:nvPr/>
        </p:nvSpPr>
        <p:spPr>
          <a:xfrm>
            <a:off x="839787" y="5950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rgbClr val="0033A0"/>
                </a:solidFill>
                <a:latin typeface="+mj-lt"/>
                <a:ea typeface="+mj-ea"/>
                <a:cs typeface="+mj-cs"/>
              </a:defRPr>
            </a:lvl1pPr>
          </a:lstStyle>
          <a:p>
            <a:r>
              <a:rPr lang="en-US" sz="4000">
                <a:solidFill>
                  <a:schemeClr val="accent1"/>
                </a:solidFill>
                <a:latin typeface="Gill Sans MT" panose="020B0502020104020203" pitchFamily="34" charset="0"/>
              </a:rPr>
              <a:t>Pathways in Humanitarian Contexts and Inclusion</a:t>
            </a:r>
          </a:p>
        </p:txBody>
      </p:sp>
      <p:sp>
        <p:nvSpPr>
          <p:cNvPr id="8" name="Half Frame 7">
            <a:extLst>
              <a:ext uri="{FF2B5EF4-FFF2-40B4-BE49-F238E27FC236}">
                <a16:creationId xmlns:a16="http://schemas.microsoft.com/office/drawing/2014/main" id="{FA085C7B-42D9-660D-DB22-9DB74D3910CC}"/>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1CDBAEB0-E6F8-DC01-0471-ACB82C4386E2}"/>
              </a:ext>
            </a:extLst>
          </p:cNvPr>
          <p:cNvSpPr txBox="1"/>
          <p:nvPr/>
        </p:nvSpPr>
        <p:spPr>
          <a:xfrm>
            <a:off x="10782300" y="118904"/>
            <a:ext cx="1291590" cy="246221"/>
          </a:xfrm>
          <a:prstGeom prst="rect">
            <a:avLst/>
          </a:prstGeom>
          <a:noFill/>
        </p:spPr>
        <p:txBody>
          <a:bodyPr wrap="square" rtlCol="0">
            <a:spAutoFit/>
          </a:bodyPr>
          <a:lstStyle/>
          <a:p>
            <a:pPr algn="r"/>
            <a:r>
              <a:rPr lang="en-US" sz="1000">
                <a:solidFill>
                  <a:schemeClr val="accent3"/>
                </a:solidFill>
                <a:latin typeface="Gill Sans Nova Light" panose="020B0302020104020203" pitchFamily="34" charset="0"/>
              </a:rPr>
              <a:t>LMD UNITS</a:t>
            </a:r>
          </a:p>
        </p:txBody>
      </p:sp>
    </p:spTree>
    <p:extLst>
      <p:ext uri="{BB962C8B-B14F-4D97-AF65-F5344CB8AC3E}">
        <p14:creationId xmlns:p14="http://schemas.microsoft.com/office/powerpoint/2010/main" val="378477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452F83-F134-37F9-8E0B-B8DC6DFF9164}"/>
              </a:ext>
            </a:extLst>
          </p:cNvPr>
          <p:cNvSpPr txBox="1">
            <a:spLocks/>
          </p:cNvSpPr>
          <p:nvPr/>
        </p:nvSpPr>
        <p:spPr>
          <a:xfrm>
            <a:off x="610970" y="1964725"/>
            <a:ext cx="10439399" cy="359581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Clr>
                <a:schemeClr val="accent3"/>
              </a:buClr>
              <a:buFont typeface="Wingdings 3" panose="05040102010807070707" pitchFamily="18" charset="2"/>
              <a:buChar char=""/>
            </a:pPr>
            <a:r>
              <a:rPr lang="en-US" sz="2100" b="1" dirty="0">
                <a:solidFill>
                  <a:schemeClr val="accent1"/>
                </a:solidFill>
                <a:latin typeface="+mn-lt"/>
              </a:rPr>
              <a:t>IOM’s Diaspora Engagement strategy is </a:t>
            </a:r>
            <a:r>
              <a:rPr lang="en-US" sz="2100" b="1" dirty="0" err="1">
                <a:solidFill>
                  <a:schemeClr val="accent1"/>
                </a:solidFill>
                <a:latin typeface="+mn-lt"/>
              </a:rPr>
              <a:t>centred</a:t>
            </a:r>
            <a:r>
              <a:rPr lang="en-US" sz="2100" b="1" dirty="0">
                <a:solidFill>
                  <a:schemeClr val="accent1"/>
                </a:solidFill>
                <a:latin typeface="+mn-lt"/>
              </a:rPr>
              <a:t> on three actions: to enable, engage and empower transnational communities</a:t>
            </a:r>
            <a:r>
              <a:rPr lang="en-US" sz="1900" dirty="0">
                <a:latin typeface="+mn-lt"/>
              </a:rPr>
              <a:t>, involving interventions by governments and other stakeholders, supported by IOM through policy advice and programming.  In missions across the globe, IOM conducts diaspora surveys and mappings, develops capacity building activities, implements outreach initiatives, and develops skills and knowledge transfer </a:t>
            </a:r>
            <a:r>
              <a:rPr lang="en-US" sz="1900" dirty="0" err="1">
                <a:latin typeface="+mn-lt"/>
              </a:rPr>
              <a:t>programmes</a:t>
            </a:r>
            <a:r>
              <a:rPr lang="en-US" sz="1900" dirty="0">
                <a:latin typeface="+mn-lt"/>
              </a:rPr>
              <a:t>.</a:t>
            </a:r>
          </a:p>
          <a:p>
            <a:pPr marL="0" indent="0">
              <a:lnSpc>
                <a:spcPct val="120000"/>
              </a:lnSpc>
              <a:buClr>
                <a:schemeClr val="accent3"/>
              </a:buClr>
              <a:buNone/>
            </a:pPr>
            <a:endParaRPr lang="en-US" sz="2000" dirty="0">
              <a:effectLst/>
              <a:latin typeface="Calibri" panose="020F0502020204030204" pitchFamily="34" charset="0"/>
              <a:ea typeface="Calibri" panose="020F0502020204030204" pitchFamily="34" charset="0"/>
            </a:endParaRPr>
          </a:p>
          <a:p>
            <a:pPr marL="457200" indent="-457200">
              <a:lnSpc>
                <a:spcPct val="120000"/>
              </a:lnSpc>
              <a:buClr>
                <a:schemeClr val="accent3"/>
              </a:buClr>
              <a:buFont typeface="Wingdings 3" panose="05040102010807070707" pitchFamily="18" charset="2"/>
              <a:buChar char=""/>
            </a:pPr>
            <a:r>
              <a:rPr lang="en-US" sz="2100" b="1" dirty="0">
                <a:solidFill>
                  <a:schemeClr val="accent1"/>
                </a:solidFill>
                <a:latin typeface="+mn-lt"/>
              </a:rPr>
              <a:t>Embracing migrants and diasporas as catalysts for transformative change,</a:t>
            </a:r>
            <a:r>
              <a:rPr lang="en-US" sz="1900" dirty="0">
                <a:latin typeface="+mn-lt"/>
              </a:rPr>
              <a:t> our unit positions them at the forefront of our solutions. Through innovative platforms like </a:t>
            </a:r>
            <a:r>
              <a:rPr lang="en-US" sz="1900" dirty="0" err="1">
                <a:latin typeface="+mn-lt"/>
              </a:rPr>
              <a:t>iDiaspora</a:t>
            </a:r>
            <a:r>
              <a:rPr lang="en-US" sz="1900" dirty="0">
                <a:latin typeface="+mn-lt"/>
              </a:rPr>
              <a:t> and the Global Diaspora Policy Alliance, we partner with diasporas to actively shape policies and programs that advance their employment, talent, and overall development.</a:t>
            </a:r>
          </a:p>
        </p:txBody>
      </p:sp>
      <p:sp>
        <p:nvSpPr>
          <p:cNvPr id="6" name="Title 1">
            <a:extLst>
              <a:ext uri="{FF2B5EF4-FFF2-40B4-BE49-F238E27FC236}">
                <a16:creationId xmlns:a16="http://schemas.microsoft.com/office/drawing/2014/main" id="{01F00BA0-2D15-F1B8-1A3E-538C4488335D}"/>
              </a:ext>
            </a:extLst>
          </p:cNvPr>
          <p:cNvSpPr txBox="1">
            <a:spLocks/>
          </p:cNvSpPr>
          <p:nvPr/>
        </p:nvSpPr>
        <p:spPr>
          <a:xfrm>
            <a:off x="839788" y="309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rgbClr val="0033A0"/>
                </a:solidFill>
                <a:latin typeface="+mj-lt"/>
                <a:ea typeface="+mj-ea"/>
                <a:cs typeface="+mj-cs"/>
              </a:defRPr>
            </a:lvl1pPr>
          </a:lstStyle>
          <a:p>
            <a:r>
              <a:rPr lang="en-US" sz="4000" dirty="0">
                <a:solidFill>
                  <a:schemeClr val="accent1"/>
                </a:solidFill>
                <a:latin typeface="Gill Sans MT" panose="020B0502020104020203" pitchFamily="34" charset="0"/>
              </a:rPr>
              <a:t>Diaspora Engagement</a:t>
            </a:r>
          </a:p>
        </p:txBody>
      </p:sp>
      <p:sp>
        <p:nvSpPr>
          <p:cNvPr id="8" name="Half Frame 7">
            <a:extLst>
              <a:ext uri="{FF2B5EF4-FFF2-40B4-BE49-F238E27FC236}">
                <a16:creationId xmlns:a16="http://schemas.microsoft.com/office/drawing/2014/main" id="{FA085C7B-42D9-660D-DB22-9DB74D3910CC}"/>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37DF3178-EB5D-2ECC-184E-8F29CE671A7E}"/>
              </a:ext>
            </a:extLst>
          </p:cNvPr>
          <p:cNvSpPr txBox="1"/>
          <p:nvPr/>
        </p:nvSpPr>
        <p:spPr>
          <a:xfrm>
            <a:off x="10782300" y="118904"/>
            <a:ext cx="1291590" cy="246221"/>
          </a:xfrm>
          <a:prstGeom prst="rect">
            <a:avLst/>
          </a:prstGeom>
          <a:noFill/>
        </p:spPr>
        <p:txBody>
          <a:bodyPr wrap="square" rtlCol="0">
            <a:spAutoFit/>
          </a:bodyPr>
          <a:lstStyle/>
          <a:p>
            <a:pPr algn="r"/>
            <a:r>
              <a:rPr lang="en-US" sz="1000">
                <a:solidFill>
                  <a:schemeClr val="accent3"/>
                </a:solidFill>
                <a:latin typeface="Gill Sans Nova Light" panose="020B0302020104020203" pitchFamily="34" charset="0"/>
              </a:rPr>
              <a:t>LMD UNITS</a:t>
            </a:r>
          </a:p>
        </p:txBody>
      </p:sp>
    </p:spTree>
    <p:extLst>
      <p:ext uri="{BB962C8B-B14F-4D97-AF65-F5344CB8AC3E}">
        <p14:creationId xmlns:p14="http://schemas.microsoft.com/office/powerpoint/2010/main" val="1473555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C64A-9852-8DCD-FBE6-001F17CF946E}"/>
              </a:ext>
            </a:extLst>
          </p:cNvPr>
          <p:cNvSpPr>
            <a:spLocks noGrp="1"/>
          </p:cNvSpPr>
          <p:nvPr>
            <p:ph type="title"/>
          </p:nvPr>
        </p:nvSpPr>
        <p:spPr>
          <a:xfrm>
            <a:off x="838200" y="198836"/>
            <a:ext cx="10515600" cy="799289"/>
          </a:xfrm>
        </p:spPr>
        <p:txBody>
          <a:bodyPr>
            <a:normAutofit/>
          </a:bodyPr>
          <a:lstStyle/>
          <a:p>
            <a:r>
              <a:rPr lang="en-US" sz="4000">
                <a:solidFill>
                  <a:srgbClr val="0033A0"/>
                </a:solidFill>
                <a:latin typeface="Gill Sans MT" panose="020B0502020104020203" pitchFamily="34" charset="0"/>
              </a:rPr>
              <a:t>PATHWAY PHASES</a:t>
            </a:r>
          </a:p>
        </p:txBody>
      </p:sp>
      <p:grpSp>
        <p:nvGrpSpPr>
          <p:cNvPr id="6" name="Group 5">
            <a:extLst>
              <a:ext uri="{FF2B5EF4-FFF2-40B4-BE49-F238E27FC236}">
                <a16:creationId xmlns:a16="http://schemas.microsoft.com/office/drawing/2014/main" id="{D1DE0A7F-10F5-A46E-1463-D46E9EDDE116}"/>
              </a:ext>
            </a:extLst>
          </p:cNvPr>
          <p:cNvGrpSpPr/>
          <p:nvPr/>
        </p:nvGrpSpPr>
        <p:grpSpPr>
          <a:xfrm>
            <a:off x="497383" y="1213727"/>
            <a:ext cx="11213649" cy="5439674"/>
            <a:chOff x="458579" y="1140245"/>
            <a:chExt cx="11213649" cy="5439674"/>
          </a:xfrm>
        </p:grpSpPr>
        <p:sp>
          <p:nvSpPr>
            <p:cNvPr id="7" name="Freeform: Shape 6">
              <a:extLst>
                <a:ext uri="{FF2B5EF4-FFF2-40B4-BE49-F238E27FC236}">
                  <a16:creationId xmlns:a16="http://schemas.microsoft.com/office/drawing/2014/main" id="{0411A501-9AE4-0E9F-95BE-4A7C03D2772B}"/>
                </a:ext>
              </a:extLst>
            </p:cNvPr>
            <p:cNvSpPr/>
            <p:nvPr/>
          </p:nvSpPr>
          <p:spPr>
            <a:xfrm>
              <a:off x="458579"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ctr" anchorCtr="0">
              <a:noAutofit/>
            </a:bodyPr>
            <a:lstStyle/>
            <a:p>
              <a:pPr marL="0" lvl="0" indent="0" algn="ctr" defTabSz="889000">
                <a:lnSpc>
                  <a:spcPct val="90000"/>
                </a:lnSpc>
                <a:spcBef>
                  <a:spcPct val="0"/>
                </a:spcBef>
                <a:spcAft>
                  <a:spcPct val="35000"/>
                </a:spcAft>
                <a:buNone/>
              </a:pPr>
              <a:endParaRPr lang="en-US" sz="2000" kern="1200">
                <a:latin typeface="Gill Sans Nova Light" panose="020B0302020104020203" pitchFamily="34" charset="0"/>
              </a:endParaRPr>
            </a:p>
          </p:txBody>
        </p:sp>
        <p:sp>
          <p:nvSpPr>
            <p:cNvPr id="8" name="Oval 7">
              <a:extLst>
                <a:ext uri="{FF2B5EF4-FFF2-40B4-BE49-F238E27FC236}">
                  <a16:creationId xmlns:a16="http://schemas.microsoft.com/office/drawing/2014/main" id="{824599A4-5F15-A2A8-9B7E-4BB198325FC1}"/>
                </a:ext>
              </a:extLst>
            </p:cNvPr>
            <p:cNvSpPr/>
            <p:nvPr/>
          </p:nvSpPr>
          <p:spPr>
            <a:xfrm>
              <a:off x="458579" y="1204109"/>
              <a:ext cx="1737360" cy="1737360"/>
            </a:xfrm>
            <a:prstGeom prst="ellipse">
              <a:avLst/>
            </a:prstGeom>
            <a:blipFill>
              <a:blip r:embed="rId3">
                <a:extLst>
                  <a:ext uri="{28A0092B-C50C-407E-A947-70E740481C1C}">
                    <a14:useLocalDpi xmlns:a14="http://schemas.microsoft.com/office/drawing/2010/main" val="0"/>
                  </a:ext>
                </a:extLst>
              </a:blip>
              <a:srcRect/>
              <a:stretch>
                <a:fillRect l="-29000" r="-29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9E8E2386-A292-3373-3FBF-CA433ED4EE0E}"/>
                </a:ext>
              </a:extLst>
            </p:cNvPr>
            <p:cNvSpPr/>
            <p:nvPr/>
          </p:nvSpPr>
          <p:spPr>
            <a:xfrm>
              <a:off x="2320722"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t" anchorCtr="0">
              <a:noAutofit/>
            </a:bodyPr>
            <a:lstStyle/>
            <a:p>
              <a:pPr marL="0" lvl="0" indent="0" algn="ctr" defTabSz="889000" rtl="0">
                <a:lnSpc>
                  <a:spcPct val="90000"/>
                </a:lnSpc>
                <a:spcBef>
                  <a:spcPct val="0"/>
                </a:spcBef>
                <a:spcAft>
                  <a:spcPct val="35000"/>
                </a:spcAft>
                <a:buNone/>
              </a:pPr>
              <a:endParaRPr lang="en-US" sz="2000" kern="1200">
                <a:latin typeface="Gill Sans Nova Light" panose="020B0302020104020203" pitchFamily="34" charset="0"/>
              </a:endParaRPr>
            </a:p>
          </p:txBody>
        </p:sp>
        <p:sp>
          <p:nvSpPr>
            <p:cNvPr id="10" name="Oval 9">
              <a:extLst>
                <a:ext uri="{FF2B5EF4-FFF2-40B4-BE49-F238E27FC236}">
                  <a16:creationId xmlns:a16="http://schemas.microsoft.com/office/drawing/2014/main" id="{F0502F03-7716-6077-C1B7-50F700D9F3C0}"/>
                </a:ext>
              </a:extLst>
            </p:cNvPr>
            <p:cNvSpPr/>
            <p:nvPr/>
          </p:nvSpPr>
          <p:spPr>
            <a:xfrm>
              <a:off x="2345345" y="1214250"/>
              <a:ext cx="1737360" cy="1737360"/>
            </a:xfrm>
            <a:prstGeom prst="ellipse">
              <a:avLst/>
            </a:prstGeom>
            <a:blipFill dpi="0" rotWithShape="1">
              <a:blip r:embed="rId4">
                <a:extLst>
                  <a:ext uri="{28A0092B-C50C-407E-A947-70E740481C1C}">
                    <a14:useLocalDpi xmlns:a14="http://schemas.microsoft.com/office/drawing/2010/main" val="0"/>
                  </a:ext>
                </a:extLst>
              </a:blip>
              <a:srcRect/>
              <a:stretch>
                <a:fillRect l="-45945" t="1298" r="-12055" b="-1298"/>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59F7AD18-B494-E8E6-5376-A6C46A3E9868}"/>
                </a:ext>
              </a:extLst>
            </p:cNvPr>
            <p:cNvSpPr/>
            <p:nvPr/>
          </p:nvSpPr>
          <p:spPr>
            <a:xfrm>
              <a:off x="4222207"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ctr" anchorCtr="0">
              <a:noAutofit/>
            </a:bodyPr>
            <a:lstStyle/>
            <a:p>
              <a:pPr marL="0" lvl="0" indent="0" algn="ctr" defTabSz="889000" rtl="0">
                <a:lnSpc>
                  <a:spcPct val="90000"/>
                </a:lnSpc>
                <a:spcBef>
                  <a:spcPct val="0"/>
                </a:spcBef>
                <a:spcAft>
                  <a:spcPct val="35000"/>
                </a:spcAft>
                <a:buNone/>
              </a:pPr>
              <a:endParaRPr lang="en-US" sz="2000" b="0" kern="1200">
                <a:latin typeface="Gill Sans Nova Light" panose="020B0302020104020203" pitchFamily="34" charset="0"/>
              </a:endParaRPr>
            </a:p>
          </p:txBody>
        </p:sp>
        <p:sp>
          <p:nvSpPr>
            <p:cNvPr id="13" name="Freeform: Shape 12">
              <a:extLst>
                <a:ext uri="{FF2B5EF4-FFF2-40B4-BE49-F238E27FC236}">
                  <a16:creationId xmlns:a16="http://schemas.microsoft.com/office/drawing/2014/main" id="{B2433D2D-19F7-D004-FFAD-57C0ADA8B470}"/>
                </a:ext>
              </a:extLst>
            </p:cNvPr>
            <p:cNvSpPr/>
            <p:nvPr/>
          </p:nvSpPr>
          <p:spPr>
            <a:xfrm>
              <a:off x="6123691"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ctr" anchorCtr="0">
              <a:noAutofit/>
            </a:bodyPr>
            <a:lstStyle/>
            <a:p>
              <a:pPr marL="0" lvl="0" indent="0" algn="ctr" defTabSz="889000" rtl="0">
                <a:lnSpc>
                  <a:spcPct val="90000"/>
                </a:lnSpc>
                <a:spcBef>
                  <a:spcPct val="0"/>
                </a:spcBef>
                <a:spcAft>
                  <a:spcPct val="35000"/>
                </a:spcAft>
                <a:buNone/>
              </a:pPr>
              <a:endParaRPr lang="en-US" sz="2000" kern="1200">
                <a:latin typeface="Gill Sans Nova Light" panose="020B0302020104020203" pitchFamily="34" charset="0"/>
              </a:endParaRPr>
            </a:p>
          </p:txBody>
        </p:sp>
        <p:sp>
          <p:nvSpPr>
            <p:cNvPr id="14" name="Oval 13">
              <a:extLst>
                <a:ext uri="{FF2B5EF4-FFF2-40B4-BE49-F238E27FC236}">
                  <a16:creationId xmlns:a16="http://schemas.microsoft.com/office/drawing/2014/main" id="{594EA19F-B2C9-030D-FA8D-6B251B37E464}"/>
                </a:ext>
              </a:extLst>
            </p:cNvPr>
            <p:cNvSpPr/>
            <p:nvPr/>
          </p:nvSpPr>
          <p:spPr>
            <a:xfrm>
              <a:off x="6124140" y="1159385"/>
              <a:ext cx="1737360" cy="1737360"/>
            </a:xfrm>
            <a:prstGeom prst="ellipse">
              <a:avLst/>
            </a:prstGeom>
            <a:blipFill dpi="0" rotWithShape="1">
              <a:blip r:embed="rId5">
                <a:extLst>
                  <a:ext uri="{28A0092B-C50C-407E-A947-70E740481C1C}">
                    <a14:useLocalDpi xmlns:a14="http://schemas.microsoft.com/office/drawing/2010/main" val="0"/>
                  </a:ext>
                </a:extLst>
              </a:blip>
              <a:srcRect/>
              <a:stretch>
                <a:fillRect l="-36169" t="-3651" r="-21831" b="3651"/>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12AE62B1-9C85-65BC-B0F8-5CB560A544C4}"/>
                </a:ext>
              </a:extLst>
            </p:cNvPr>
            <p:cNvSpPr/>
            <p:nvPr/>
          </p:nvSpPr>
          <p:spPr>
            <a:xfrm>
              <a:off x="8025175"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Gill Sans Nova Light" panose="020B0302020104020203" pitchFamily="34" charset="0"/>
              </a:endParaRPr>
            </a:p>
          </p:txBody>
        </p:sp>
        <p:sp>
          <p:nvSpPr>
            <p:cNvPr id="16" name="Oval 15">
              <a:extLst>
                <a:ext uri="{FF2B5EF4-FFF2-40B4-BE49-F238E27FC236}">
                  <a16:creationId xmlns:a16="http://schemas.microsoft.com/office/drawing/2014/main" id="{C590F279-F960-E406-FDEA-4A292044E6B4}"/>
                </a:ext>
              </a:extLst>
            </p:cNvPr>
            <p:cNvSpPr/>
            <p:nvPr/>
          </p:nvSpPr>
          <p:spPr>
            <a:xfrm>
              <a:off x="8033383" y="1214250"/>
              <a:ext cx="1737360" cy="1737360"/>
            </a:xfrm>
            <a:prstGeom prst="ellipse">
              <a:avLst/>
            </a:prstGeom>
            <a:blipFill dpi="0" rotWithShape="1">
              <a:blip r:embed="rId6">
                <a:extLst>
                  <a:ext uri="{28A0092B-C50C-407E-A947-70E740481C1C}">
                    <a14:useLocalDpi xmlns:a14="http://schemas.microsoft.com/office/drawing/2010/main" val="0"/>
                  </a:ext>
                </a:extLst>
              </a:blip>
              <a:srcRect/>
              <a:stretch>
                <a:fillRect l="-22753" t="-3651" r="-35247" b="3651"/>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592AED1B-5D4E-E08B-2840-76D6BBE48870}"/>
                </a:ext>
              </a:extLst>
            </p:cNvPr>
            <p:cNvSpPr/>
            <p:nvPr/>
          </p:nvSpPr>
          <p:spPr>
            <a:xfrm>
              <a:off x="9926660" y="1996257"/>
              <a:ext cx="1737360" cy="4583662"/>
            </a:xfrm>
            <a:custGeom>
              <a:avLst/>
              <a:gdLst>
                <a:gd name="connsiteX0" fmla="*/ 0 w 1846101"/>
                <a:gd name="connsiteY0" fmla="*/ 0 h 4293235"/>
                <a:gd name="connsiteX1" fmla="*/ 1846101 w 1846101"/>
                <a:gd name="connsiteY1" fmla="*/ 0 h 4293235"/>
                <a:gd name="connsiteX2" fmla="*/ 1846101 w 1846101"/>
                <a:gd name="connsiteY2" fmla="*/ 4293235 h 4293235"/>
                <a:gd name="connsiteX3" fmla="*/ 0 w 1846101"/>
                <a:gd name="connsiteY3" fmla="*/ 4293235 h 4293235"/>
                <a:gd name="connsiteX4" fmla="*/ 0 w 1846101"/>
                <a:gd name="connsiteY4" fmla="*/ 0 h 429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01" h="4293235">
                  <a:moveTo>
                    <a:pt x="0" y="0"/>
                  </a:moveTo>
                  <a:lnTo>
                    <a:pt x="1846101" y="0"/>
                  </a:lnTo>
                  <a:lnTo>
                    <a:pt x="1846101" y="4293235"/>
                  </a:lnTo>
                  <a:lnTo>
                    <a:pt x="0" y="42932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859533" rIns="142240" bIns="1000888" numCol="1" spcCol="1270" anchor="ctr" anchorCtr="0">
              <a:noAutofit/>
            </a:bodyPr>
            <a:lstStyle/>
            <a:p>
              <a:pPr marL="0" lvl="0" indent="0" algn="ctr" defTabSz="889000" rtl="0">
                <a:lnSpc>
                  <a:spcPct val="90000"/>
                </a:lnSpc>
                <a:spcBef>
                  <a:spcPct val="0"/>
                </a:spcBef>
                <a:spcAft>
                  <a:spcPct val="35000"/>
                </a:spcAft>
                <a:buNone/>
              </a:pPr>
              <a:endParaRPr lang="en-US" sz="2000" b="0" kern="1200">
                <a:solidFill>
                  <a:schemeClr val="bg1"/>
                </a:solidFill>
                <a:latin typeface="Gill Sans Nova Light" panose="020B0302020104020203" pitchFamily="34" charset="0"/>
              </a:endParaRPr>
            </a:p>
          </p:txBody>
        </p:sp>
        <p:sp>
          <p:nvSpPr>
            <p:cNvPr id="18" name="Oval 17">
              <a:extLst>
                <a:ext uri="{FF2B5EF4-FFF2-40B4-BE49-F238E27FC236}">
                  <a16:creationId xmlns:a16="http://schemas.microsoft.com/office/drawing/2014/main" id="{63576D42-705E-4A1D-ED61-6261E0D27F22}"/>
                </a:ext>
              </a:extLst>
            </p:cNvPr>
            <p:cNvSpPr/>
            <p:nvPr/>
          </p:nvSpPr>
          <p:spPr>
            <a:xfrm>
              <a:off x="9934868" y="1214250"/>
              <a:ext cx="1737360" cy="1737360"/>
            </a:xfrm>
            <a:prstGeom prst="ellipse">
              <a:avLst/>
            </a:prstGeom>
            <a:blipFill>
              <a:blip r:embed="rId7">
                <a:extLst>
                  <a:ext uri="{28A0092B-C50C-407E-A947-70E740481C1C}">
                    <a14:useLocalDpi xmlns:a14="http://schemas.microsoft.com/office/drawing/2010/main" val="0"/>
                  </a:ext>
                </a:extLst>
              </a:blip>
              <a:srcRect/>
              <a:stretch>
                <a:fillRect l="-29000" r="-29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Arrow: Left-Right 18">
              <a:extLst>
                <a:ext uri="{FF2B5EF4-FFF2-40B4-BE49-F238E27FC236}">
                  <a16:creationId xmlns:a16="http://schemas.microsoft.com/office/drawing/2014/main" id="{4799FC2F-E6CE-D671-87CE-7F3001F7A2E4}"/>
                </a:ext>
              </a:extLst>
            </p:cNvPr>
            <p:cNvSpPr/>
            <p:nvPr/>
          </p:nvSpPr>
          <p:spPr>
            <a:xfrm>
              <a:off x="767954" y="5517496"/>
              <a:ext cx="10445496" cy="913784"/>
            </a:xfrm>
            <a:prstGeom prst="leftRightArrow">
              <a:avLst>
                <a:gd name="adj1" fmla="val 50000"/>
                <a:gd name="adj2" fmla="val 76603"/>
              </a:avLst>
            </a:prstGeom>
            <a:solidFill>
              <a:schemeClr val="accent3">
                <a:lumMod val="20000"/>
                <a:lumOff val="80000"/>
              </a:schemeClr>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Oval 21">
              <a:extLst>
                <a:ext uri="{FF2B5EF4-FFF2-40B4-BE49-F238E27FC236}">
                  <a16:creationId xmlns:a16="http://schemas.microsoft.com/office/drawing/2014/main" id="{B69B5726-E750-5BCA-EFDC-260320F69855}"/>
                </a:ext>
              </a:extLst>
            </p:cNvPr>
            <p:cNvSpPr/>
            <p:nvPr/>
          </p:nvSpPr>
          <p:spPr>
            <a:xfrm>
              <a:off x="4238174" y="1140245"/>
              <a:ext cx="1737360" cy="1737360"/>
            </a:xfrm>
            <a:prstGeom prst="ellipse">
              <a:avLst/>
            </a:prstGeom>
            <a:blipFill dpi="0" rotWithShape="1">
              <a:blip r:embed="rId8"/>
              <a:srcRect/>
              <a:stretch>
                <a:fillRect l="-24066" t="1483" r="-33934" b="-1483"/>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5" name="TextBox 4">
            <a:extLst>
              <a:ext uri="{FF2B5EF4-FFF2-40B4-BE49-F238E27FC236}">
                <a16:creationId xmlns:a16="http://schemas.microsoft.com/office/drawing/2014/main" id="{D21304F3-9083-076A-539C-CF8B8A880915}"/>
              </a:ext>
            </a:extLst>
          </p:cNvPr>
          <p:cNvSpPr txBox="1"/>
          <p:nvPr/>
        </p:nvSpPr>
        <p:spPr>
          <a:xfrm>
            <a:off x="2048543" y="5878593"/>
            <a:ext cx="81056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Gill Sans Nova Light" panose="020B0302020104020203" pitchFamily="34" charset="0"/>
              </a:rPr>
              <a:t>Stakeholder Engagement &amp; Core Programming continues in every Pathway Phase</a:t>
            </a:r>
          </a:p>
        </p:txBody>
      </p:sp>
      <p:sp>
        <p:nvSpPr>
          <p:cNvPr id="3" name="TextBox 2">
            <a:extLst>
              <a:ext uri="{FF2B5EF4-FFF2-40B4-BE49-F238E27FC236}">
                <a16:creationId xmlns:a16="http://schemas.microsoft.com/office/drawing/2014/main" id="{30944892-DFDA-9540-B868-E1499B6CF354}"/>
              </a:ext>
            </a:extLst>
          </p:cNvPr>
          <p:cNvSpPr txBox="1"/>
          <p:nvPr/>
        </p:nvSpPr>
        <p:spPr>
          <a:xfrm>
            <a:off x="1244527" y="813459"/>
            <a:ext cx="10083800" cy="369332"/>
          </a:xfrm>
          <a:prstGeom prst="rect">
            <a:avLst/>
          </a:prstGeom>
          <a:noFill/>
        </p:spPr>
        <p:txBody>
          <a:bodyPr wrap="square" rtlCol="0">
            <a:spAutoFit/>
          </a:bodyPr>
          <a:lstStyle/>
          <a:p>
            <a:pPr marL="457200" indent="-457200">
              <a:buClr>
                <a:schemeClr val="accent3"/>
              </a:buClr>
              <a:buFont typeface="Wingdings 3" panose="05040102010807070707" pitchFamily="18" charset="2"/>
              <a:buChar char=""/>
            </a:pPr>
            <a:r>
              <a:rPr lang="en-US"/>
              <a:t>LMD s</a:t>
            </a:r>
            <a:r>
              <a:rPr lang="en-US" sz="1800"/>
              <a:t>upports the design and operationalization of labour pathways at every phase:</a:t>
            </a:r>
            <a:endParaRPr lang="en-US"/>
          </a:p>
        </p:txBody>
      </p:sp>
      <p:sp>
        <p:nvSpPr>
          <p:cNvPr id="21" name="Half Frame 20">
            <a:extLst>
              <a:ext uri="{FF2B5EF4-FFF2-40B4-BE49-F238E27FC236}">
                <a16:creationId xmlns:a16="http://schemas.microsoft.com/office/drawing/2014/main" id="{637832F6-9DC5-B76E-1263-B3DB4AC5DEA7}"/>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B46D0FB6-68C3-7C24-19BD-4FDA1F434537}"/>
              </a:ext>
            </a:extLst>
          </p:cNvPr>
          <p:cNvSpPr txBox="1"/>
          <p:nvPr/>
        </p:nvSpPr>
        <p:spPr>
          <a:xfrm>
            <a:off x="675374" y="3071221"/>
            <a:ext cx="1364961" cy="923330"/>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Scoping &amp; Alignment of Interests</a:t>
            </a:r>
          </a:p>
        </p:txBody>
      </p:sp>
      <p:sp>
        <p:nvSpPr>
          <p:cNvPr id="12" name="TextBox 11">
            <a:extLst>
              <a:ext uri="{FF2B5EF4-FFF2-40B4-BE49-F238E27FC236}">
                <a16:creationId xmlns:a16="http://schemas.microsoft.com/office/drawing/2014/main" id="{24A79F76-9333-427B-002B-4867012B4B1B}"/>
              </a:ext>
            </a:extLst>
          </p:cNvPr>
          <p:cNvSpPr txBox="1"/>
          <p:nvPr/>
        </p:nvSpPr>
        <p:spPr>
          <a:xfrm>
            <a:off x="2473735" y="3094196"/>
            <a:ext cx="1514185" cy="923330"/>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Agreement &amp; Establishment of Systems</a:t>
            </a:r>
          </a:p>
        </p:txBody>
      </p:sp>
      <p:sp>
        <p:nvSpPr>
          <p:cNvPr id="20" name="TextBox 19">
            <a:extLst>
              <a:ext uri="{FF2B5EF4-FFF2-40B4-BE49-F238E27FC236}">
                <a16:creationId xmlns:a16="http://schemas.microsoft.com/office/drawing/2014/main" id="{9ABD07CC-A889-B6C7-5BF6-A48357E4F904}"/>
              </a:ext>
            </a:extLst>
          </p:cNvPr>
          <p:cNvSpPr txBox="1"/>
          <p:nvPr/>
        </p:nvSpPr>
        <p:spPr>
          <a:xfrm>
            <a:off x="4360319" y="3115454"/>
            <a:ext cx="1489744" cy="923330"/>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Recruitment &amp; Intermediary Engagement</a:t>
            </a:r>
          </a:p>
        </p:txBody>
      </p:sp>
      <p:sp>
        <p:nvSpPr>
          <p:cNvPr id="23" name="TextBox 22">
            <a:extLst>
              <a:ext uri="{FF2B5EF4-FFF2-40B4-BE49-F238E27FC236}">
                <a16:creationId xmlns:a16="http://schemas.microsoft.com/office/drawing/2014/main" id="{6E47B1FB-28F1-DE42-5E56-C7D439031747}"/>
              </a:ext>
            </a:extLst>
          </p:cNvPr>
          <p:cNvSpPr txBox="1"/>
          <p:nvPr/>
        </p:nvSpPr>
        <p:spPr>
          <a:xfrm>
            <a:off x="6329978" y="3131961"/>
            <a:ext cx="1450402" cy="646331"/>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Movement &amp; Deployment</a:t>
            </a:r>
          </a:p>
        </p:txBody>
      </p:sp>
      <p:sp>
        <p:nvSpPr>
          <p:cNvPr id="24" name="TextBox 23">
            <a:extLst>
              <a:ext uri="{FF2B5EF4-FFF2-40B4-BE49-F238E27FC236}">
                <a16:creationId xmlns:a16="http://schemas.microsoft.com/office/drawing/2014/main" id="{93276403-9566-20EA-BED2-A1FAE7F57BDA}"/>
              </a:ext>
            </a:extLst>
          </p:cNvPr>
          <p:cNvSpPr txBox="1"/>
          <p:nvPr/>
        </p:nvSpPr>
        <p:spPr>
          <a:xfrm>
            <a:off x="8183272" y="3162091"/>
            <a:ext cx="1518577" cy="646331"/>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Employment &amp; Integration</a:t>
            </a:r>
          </a:p>
        </p:txBody>
      </p:sp>
      <p:sp>
        <p:nvSpPr>
          <p:cNvPr id="25" name="TextBox 24">
            <a:extLst>
              <a:ext uri="{FF2B5EF4-FFF2-40B4-BE49-F238E27FC236}">
                <a16:creationId xmlns:a16="http://schemas.microsoft.com/office/drawing/2014/main" id="{485DC8F0-295D-8640-C857-9DC369BEA6C3}"/>
              </a:ext>
            </a:extLst>
          </p:cNvPr>
          <p:cNvSpPr txBox="1"/>
          <p:nvPr/>
        </p:nvSpPr>
        <p:spPr>
          <a:xfrm>
            <a:off x="10140599" y="3185265"/>
            <a:ext cx="1514121" cy="923330"/>
          </a:xfrm>
          <a:prstGeom prst="rect">
            <a:avLst/>
          </a:prstGeom>
          <a:noFill/>
        </p:spPr>
        <p:txBody>
          <a:bodyPr wrap="square" rtlCol="0">
            <a:spAutoFit/>
          </a:bodyPr>
          <a:lstStyle/>
          <a:p>
            <a:pPr algn="ctr"/>
            <a:r>
              <a:rPr lang="en-US">
                <a:solidFill>
                  <a:schemeClr val="bg1"/>
                </a:solidFill>
                <a:latin typeface="Gill Sans Nova Light" panose="020B0302020104020203" pitchFamily="34" charset="0"/>
              </a:rPr>
              <a:t>Return / Onward Movement</a:t>
            </a:r>
          </a:p>
        </p:txBody>
      </p:sp>
      <p:sp>
        <p:nvSpPr>
          <p:cNvPr id="26" name="TextBox 25">
            <a:extLst>
              <a:ext uri="{FF2B5EF4-FFF2-40B4-BE49-F238E27FC236}">
                <a16:creationId xmlns:a16="http://schemas.microsoft.com/office/drawing/2014/main" id="{3DE85EEE-BC6E-D295-F758-CF4DFACB4A4E}"/>
              </a:ext>
            </a:extLst>
          </p:cNvPr>
          <p:cNvSpPr txBox="1"/>
          <p:nvPr/>
        </p:nvSpPr>
        <p:spPr>
          <a:xfrm>
            <a:off x="675374" y="4444934"/>
            <a:ext cx="1364961" cy="830997"/>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Employer outreach and engagement</a:t>
            </a:r>
          </a:p>
        </p:txBody>
      </p:sp>
      <p:sp>
        <p:nvSpPr>
          <p:cNvPr id="27" name="TextBox 26">
            <a:extLst>
              <a:ext uri="{FF2B5EF4-FFF2-40B4-BE49-F238E27FC236}">
                <a16:creationId xmlns:a16="http://schemas.microsoft.com/office/drawing/2014/main" id="{3AF6EACF-F59B-D323-F8B6-FDFA63F76D7C}"/>
              </a:ext>
            </a:extLst>
          </p:cNvPr>
          <p:cNvSpPr txBox="1"/>
          <p:nvPr/>
        </p:nvSpPr>
        <p:spPr>
          <a:xfrm>
            <a:off x="2545725" y="4451797"/>
            <a:ext cx="1364961" cy="830997"/>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Agree on stakeholders to be involved</a:t>
            </a:r>
          </a:p>
        </p:txBody>
      </p:sp>
      <p:sp>
        <p:nvSpPr>
          <p:cNvPr id="28" name="TextBox 27">
            <a:extLst>
              <a:ext uri="{FF2B5EF4-FFF2-40B4-BE49-F238E27FC236}">
                <a16:creationId xmlns:a16="http://schemas.microsoft.com/office/drawing/2014/main" id="{336ECCD3-373D-1904-4667-5F6058BE4490}"/>
              </a:ext>
            </a:extLst>
          </p:cNvPr>
          <p:cNvSpPr txBox="1"/>
          <p:nvPr/>
        </p:nvSpPr>
        <p:spPr>
          <a:xfrm>
            <a:off x="4416076" y="4458660"/>
            <a:ext cx="1364961" cy="830997"/>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Employer outreach and vetting</a:t>
            </a:r>
          </a:p>
        </p:txBody>
      </p:sp>
      <p:sp>
        <p:nvSpPr>
          <p:cNvPr id="29" name="TextBox 28">
            <a:extLst>
              <a:ext uri="{FF2B5EF4-FFF2-40B4-BE49-F238E27FC236}">
                <a16:creationId xmlns:a16="http://schemas.microsoft.com/office/drawing/2014/main" id="{CE7B4834-BDF4-654B-081C-C3372729F5E9}"/>
              </a:ext>
            </a:extLst>
          </p:cNvPr>
          <p:cNvSpPr txBox="1"/>
          <p:nvPr/>
        </p:nvSpPr>
        <p:spPr>
          <a:xfrm>
            <a:off x="6286427" y="4465523"/>
            <a:ext cx="1364961" cy="830997"/>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Facilitate the transfer of talent</a:t>
            </a:r>
          </a:p>
        </p:txBody>
      </p:sp>
      <p:sp>
        <p:nvSpPr>
          <p:cNvPr id="30" name="TextBox 29">
            <a:extLst>
              <a:ext uri="{FF2B5EF4-FFF2-40B4-BE49-F238E27FC236}">
                <a16:creationId xmlns:a16="http://schemas.microsoft.com/office/drawing/2014/main" id="{7A00935E-41BA-4226-E594-B2F47926640E}"/>
              </a:ext>
            </a:extLst>
          </p:cNvPr>
          <p:cNvSpPr txBox="1"/>
          <p:nvPr/>
        </p:nvSpPr>
        <p:spPr>
          <a:xfrm>
            <a:off x="8250178" y="4577286"/>
            <a:ext cx="1364961" cy="584775"/>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Post-arrival orientation</a:t>
            </a:r>
          </a:p>
        </p:txBody>
      </p:sp>
      <p:sp>
        <p:nvSpPr>
          <p:cNvPr id="31" name="TextBox 30">
            <a:extLst>
              <a:ext uri="{FF2B5EF4-FFF2-40B4-BE49-F238E27FC236}">
                <a16:creationId xmlns:a16="http://schemas.microsoft.com/office/drawing/2014/main" id="{DCC5B2E3-539B-1CE9-932F-1EC966D2CAD3}"/>
              </a:ext>
            </a:extLst>
          </p:cNvPr>
          <p:cNvSpPr txBox="1"/>
          <p:nvPr/>
        </p:nvSpPr>
        <p:spPr>
          <a:xfrm>
            <a:off x="10077083" y="4451797"/>
            <a:ext cx="1514121" cy="830997"/>
          </a:xfrm>
          <a:prstGeom prst="rect">
            <a:avLst/>
          </a:prstGeom>
          <a:noFill/>
        </p:spPr>
        <p:txBody>
          <a:bodyPr wrap="square" rtlCol="0">
            <a:spAutoFit/>
          </a:bodyPr>
          <a:lstStyle/>
          <a:p>
            <a:pPr algn="ctr"/>
            <a:r>
              <a:rPr lang="en-US" sz="1600" i="1">
                <a:solidFill>
                  <a:schemeClr val="bg1"/>
                </a:solidFill>
                <a:latin typeface="Gill Sans Nova Light" panose="020B0302020104020203" pitchFamily="34" charset="0"/>
              </a:rPr>
              <a:t>Support with return, reintegration</a:t>
            </a:r>
          </a:p>
        </p:txBody>
      </p:sp>
      <p:sp>
        <p:nvSpPr>
          <p:cNvPr id="32" name="TextBox 31">
            <a:extLst>
              <a:ext uri="{FF2B5EF4-FFF2-40B4-BE49-F238E27FC236}">
                <a16:creationId xmlns:a16="http://schemas.microsoft.com/office/drawing/2014/main" id="{B1571408-47B9-EB0A-A5E5-B04637BC8F87}"/>
              </a:ext>
            </a:extLst>
          </p:cNvPr>
          <p:cNvSpPr txBox="1"/>
          <p:nvPr/>
        </p:nvSpPr>
        <p:spPr>
          <a:xfrm rot="16200000">
            <a:off x="-500470" y="4596058"/>
            <a:ext cx="1498148" cy="523220"/>
          </a:xfrm>
          <a:prstGeom prst="rect">
            <a:avLst/>
          </a:prstGeom>
          <a:noFill/>
        </p:spPr>
        <p:txBody>
          <a:bodyPr wrap="square" rtlCol="0">
            <a:spAutoFit/>
          </a:bodyPr>
          <a:lstStyle/>
          <a:p>
            <a:pPr>
              <a:tabLst>
                <a:tab pos="514350" algn="l"/>
              </a:tabLst>
            </a:pPr>
            <a:r>
              <a:rPr lang="en-US" sz="1400">
                <a:solidFill>
                  <a:schemeClr val="accent1"/>
                </a:solidFill>
                <a:latin typeface="Gill Sans Nova Light" panose="020B0302020104020203" pitchFamily="34" charset="0"/>
              </a:rPr>
              <a:t>Example of IOM programming</a:t>
            </a:r>
          </a:p>
        </p:txBody>
      </p:sp>
      <p:sp>
        <p:nvSpPr>
          <p:cNvPr id="33" name="TextBox 32">
            <a:extLst>
              <a:ext uri="{FF2B5EF4-FFF2-40B4-BE49-F238E27FC236}">
                <a16:creationId xmlns:a16="http://schemas.microsoft.com/office/drawing/2014/main" id="{73DCA36A-9902-7105-2156-1DB097F44AC3}"/>
              </a:ext>
            </a:extLst>
          </p:cNvPr>
          <p:cNvSpPr txBox="1"/>
          <p:nvPr/>
        </p:nvSpPr>
        <p:spPr>
          <a:xfrm rot="16200000">
            <a:off x="-405349" y="3233595"/>
            <a:ext cx="1302604" cy="307777"/>
          </a:xfrm>
          <a:prstGeom prst="rect">
            <a:avLst/>
          </a:prstGeom>
          <a:noFill/>
        </p:spPr>
        <p:txBody>
          <a:bodyPr wrap="square" rtlCol="0">
            <a:spAutoFit/>
          </a:bodyPr>
          <a:lstStyle/>
          <a:p>
            <a:r>
              <a:rPr lang="en-US" sz="1400">
                <a:solidFill>
                  <a:schemeClr val="accent1"/>
                </a:solidFill>
                <a:latin typeface="Gill Sans Nova Light" panose="020B0302020104020203" pitchFamily="34" charset="0"/>
              </a:rPr>
              <a:t>Pathway Phase</a:t>
            </a:r>
          </a:p>
        </p:txBody>
      </p:sp>
      <p:cxnSp>
        <p:nvCxnSpPr>
          <p:cNvPr id="35" name="Straight Connector 34">
            <a:extLst>
              <a:ext uri="{FF2B5EF4-FFF2-40B4-BE49-F238E27FC236}">
                <a16:creationId xmlns:a16="http://schemas.microsoft.com/office/drawing/2014/main" id="{9E28C294-D626-F88A-5B9B-994F8CD4B93D}"/>
              </a:ext>
            </a:extLst>
          </p:cNvPr>
          <p:cNvCxnSpPr>
            <a:cxnSpLocks/>
          </p:cNvCxnSpPr>
          <p:nvPr/>
        </p:nvCxnSpPr>
        <p:spPr>
          <a:xfrm>
            <a:off x="-13006" y="4231058"/>
            <a:ext cx="11724038" cy="0"/>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36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B8A0665-951C-2144-80A4-2B45AE889453}"/>
              </a:ext>
            </a:extLst>
          </p:cNvPr>
          <p:cNvSpPr>
            <a:spLocks noGrp="1"/>
          </p:cNvSpPr>
          <p:nvPr>
            <p:ph sz="half" idx="2"/>
          </p:nvPr>
        </p:nvSpPr>
        <p:spPr>
          <a:xfrm>
            <a:off x="1111304" y="1382232"/>
            <a:ext cx="9969391" cy="3677589"/>
          </a:xfrm>
        </p:spPr>
        <p:txBody>
          <a:bodyPr vert="horz" lIns="91440" tIns="45720" rIns="91440" bIns="45720" rtlCol="0" anchor="t">
            <a:normAutofit/>
          </a:bodyPr>
          <a:lstStyle/>
          <a:p>
            <a:pPr marL="0" indent="0" algn="ctr">
              <a:lnSpc>
                <a:spcPct val="120000"/>
              </a:lnSpc>
              <a:spcBef>
                <a:spcPts val="0"/>
              </a:spcBef>
              <a:spcAft>
                <a:spcPts val="600"/>
              </a:spcAft>
              <a:buNone/>
            </a:pPr>
            <a:endParaRPr lang="en-US" sz="4800">
              <a:latin typeface="Gill Sans MT" panose="020B0502020104020203" pitchFamily="34" charset="0"/>
              <a:cs typeface="Calibri Light"/>
            </a:endParaRPr>
          </a:p>
          <a:p>
            <a:pPr marL="0" indent="0" algn="ctr">
              <a:lnSpc>
                <a:spcPct val="120000"/>
              </a:lnSpc>
              <a:spcBef>
                <a:spcPts val="0"/>
              </a:spcBef>
              <a:spcAft>
                <a:spcPts val="600"/>
              </a:spcAft>
              <a:buNone/>
            </a:pPr>
            <a:r>
              <a:rPr lang="en-US" sz="4300">
                <a:latin typeface="Gill Sans MT" panose="020B0502020104020203" pitchFamily="34" charset="0"/>
                <a:cs typeface="Calibri Light"/>
              </a:rPr>
              <a:t>THANK YOU</a:t>
            </a:r>
          </a:p>
        </p:txBody>
      </p:sp>
    </p:spTree>
    <p:extLst>
      <p:ext uri="{BB962C8B-B14F-4D97-AF65-F5344CB8AC3E}">
        <p14:creationId xmlns:p14="http://schemas.microsoft.com/office/powerpoint/2010/main" val="413877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B1B8-F465-ED0F-5046-2427E3943FF3}"/>
              </a:ext>
            </a:extLst>
          </p:cNvPr>
          <p:cNvSpPr>
            <a:spLocks noGrp="1"/>
          </p:cNvSpPr>
          <p:nvPr>
            <p:ph type="title"/>
          </p:nvPr>
        </p:nvSpPr>
        <p:spPr/>
        <p:txBody>
          <a:bodyPr/>
          <a:lstStyle/>
          <a:p>
            <a:r>
              <a:rPr lang="en-GB" dirty="0">
                <a:solidFill>
                  <a:srgbClr val="19469E"/>
                </a:solidFill>
                <a:latin typeface="Gill Sans Nova Light" panose="020B0402020204020203" pitchFamily="34" charset="0"/>
              </a:rPr>
              <a:t>Migration Worker Overview:</a:t>
            </a:r>
            <a:endParaRPr lang="en-CH" dirty="0">
              <a:solidFill>
                <a:srgbClr val="19469E"/>
              </a:solidFill>
              <a:latin typeface="Gill Sans Nova Light" panose="020B0402020204020203" pitchFamily="34" charset="0"/>
            </a:endParaRPr>
          </a:p>
        </p:txBody>
      </p:sp>
      <p:sp>
        <p:nvSpPr>
          <p:cNvPr id="19" name="Rectangle 18">
            <a:extLst>
              <a:ext uri="{FF2B5EF4-FFF2-40B4-BE49-F238E27FC236}">
                <a16:creationId xmlns:a16="http://schemas.microsoft.com/office/drawing/2014/main" id="{9A7A80C3-F987-7724-756C-057E6F084A46}"/>
              </a:ext>
            </a:extLst>
          </p:cNvPr>
          <p:cNvSpPr/>
          <p:nvPr/>
        </p:nvSpPr>
        <p:spPr>
          <a:xfrm>
            <a:off x="8186715" y="3626296"/>
            <a:ext cx="2070414" cy="1948247"/>
          </a:xfrm>
          <a:prstGeom prst="rect">
            <a:avLst/>
          </a:prstGeom>
        </p:spPr>
        <p:txBody>
          <a:bodyPr wrap="square" lIns="0" tIns="0" rIns="0" bIns="0" anchor="t">
            <a:noAutofit/>
          </a:bodyPr>
          <a:lstStyle/>
          <a:p>
            <a:r>
              <a:rPr lang="en-US" sz="2400">
                <a:solidFill>
                  <a:schemeClr val="accent2"/>
                </a:solidFill>
                <a:latin typeface="Gill Sans Nova Book" panose="020B0502020204020203" pitchFamily="34" charset="0"/>
                <a:cs typeface="Calibri bold" panose="020F0702030404030204" pitchFamily="34" charset="0"/>
              </a:rPr>
              <a:t>164 million </a:t>
            </a:r>
          </a:p>
          <a:p>
            <a:r>
              <a:rPr lang="en-US">
                <a:solidFill>
                  <a:schemeClr val="tx2"/>
                </a:solidFill>
                <a:latin typeface="Gill Sans Nova Book" panose="020B0502020204020203" pitchFamily="34" charset="0"/>
              </a:rPr>
              <a:t>international migrant workers</a:t>
            </a:r>
          </a:p>
        </p:txBody>
      </p:sp>
      <p:sp>
        <p:nvSpPr>
          <p:cNvPr id="20" name="TextBox 27">
            <a:extLst>
              <a:ext uri="{FF2B5EF4-FFF2-40B4-BE49-F238E27FC236}">
                <a16:creationId xmlns:a16="http://schemas.microsoft.com/office/drawing/2014/main" id="{361D1E1B-DA8E-3EB5-D1BF-8C906E84200D}"/>
              </a:ext>
            </a:extLst>
          </p:cNvPr>
          <p:cNvSpPr txBox="1"/>
          <p:nvPr/>
        </p:nvSpPr>
        <p:spPr>
          <a:xfrm>
            <a:off x="2910405" y="3634203"/>
            <a:ext cx="2700338" cy="1079500"/>
          </a:xfrm>
          <a:prstGeom prst="rect">
            <a:avLst/>
          </a:prstGeom>
          <a:noFill/>
        </p:spPr>
        <p:txBody>
          <a:bodyPr wrap="square" lIns="0" tIns="0" rIns="0" bIns="0" rtlCol="0">
            <a:noAutofit/>
          </a:bodyPr>
          <a:lstStyle/>
          <a:p>
            <a:r>
              <a:rPr lang="en-AU" sz="2400">
                <a:solidFill>
                  <a:schemeClr val="accent2"/>
                </a:solidFill>
                <a:latin typeface="Gill Sans Nova Book" panose="020B0502020204020203" pitchFamily="34" charset="0"/>
                <a:cs typeface="Calibri bold" panose="020F0702030404030204" pitchFamily="34" charset="0"/>
              </a:rPr>
              <a:t>1 in 7</a:t>
            </a:r>
          </a:p>
          <a:p>
            <a:r>
              <a:rPr lang="en-AU">
                <a:solidFill>
                  <a:schemeClr val="tx2"/>
                </a:solidFill>
                <a:latin typeface="Gill Sans Nova Book" panose="020B0502020204020203" pitchFamily="34" charset="0"/>
              </a:rPr>
              <a:t>people are migrants</a:t>
            </a:r>
          </a:p>
        </p:txBody>
      </p:sp>
      <p:sp>
        <p:nvSpPr>
          <p:cNvPr id="22" name="Rectangle 21">
            <a:extLst>
              <a:ext uri="{FF2B5EF4-FFF2-40B4-BE49-F238E27FC236}">
                <a16:creationId xmlns:a16="http://schemas.microsoft.com/office/drawing/2014/main" id="{B036749B-C96F-EC79-4661-0863EB183969}"/>
              </a:ext>
            </a:extLst>
          </p:cNvPr>
          <p:cNvSpPr/>
          <p:nvPr/>
        </p:nvSpPr>
        <p:spPr>
          <a:xfrm>
            <a:off x="5302002" y="3533337"/>
            <a:ext cx="2700338" cy="1944688"/>
          </a:xfrm>
          <a:prstGeom prst="rect">
            <a:avLst/>
          </a:prstGeom>
        </p:spPr>
        <p:txBody>
          <a:bodyPr wrap="square" lIns="0" tIns="0" rIns="0" bIns="0">
            <a:noAutofit/>
          </a:bodyPr>
          <a:lstStyle/>
          <a:p>
            <a:r>
              <a:rPr lang="en-AU" sz="2400">
                <a:solidFill>
                  <a:schemeClr val="accent2"/>
                </a:solidFill>
                <a:latin typeface="Gill Sans Nova Book" panose="020B0502020204020203" pitchFamily="34" charset="0"/>
                <a:cs typeface="Calibri bold" panose="020F0702030404030204" pitchFamily="34" charset="0"/>
              </a:rPr>
              <a:t>USD 717 billion </a:t>
            </a:r>
          </a:p>
          <a:p>
            <a:r>
              <a:rPr lang="en-AU">
                <a:solidFill>
                  <a:schemeClr val="tx2"/>
                </a:solidFill>
                <a:latin typeface="Gill Sans Nova Book" panose="020B0502020204020203" pitchFamily="34" charset="0"/>
              </a:rPr>
              <a:t>per year in remittances</a:t>
            </a:r>
            <a:endParaRPr lang="en-US">
              <a:solidFill>
                <a:schemeClr val="tx2"/>
              </a:solidFill>
              <a:latin typeface="Gill Sans Nova Book" panose="020B0502020204020203" pitchFamily="34" charset="0"/>
            </a:endParaRPr>
          </a:p>
        </p:txBody>
      </p:sp>
      <p:sp>
        <p:nvSpPr>
          <p:cNvPr id="31" name="TextBox 27">
            <a:extLst>
              <a:ext uri="{FF2B5EF4-FFF2-40B4-BE49-F238E27FC236}">
                <a16:creationId xmlns:a16="http://schemas.microsoft.com/office/drawing/2014/main" id="{5C12395E-3FE5-2385-5204-BC4CA8AFB03C}"/>
              </a:ext>
            </a:extLst>
          </p:cNvPr>
          <p:cNvSpPr txBox="1"/>
          <p:nvPr/>
        </p:nvSpPr>
        <p:spPr>
          <a:xfrm>
            <a:off x="4425244" y="7534119"/>
            <a:ext cx="2700337" cy="1056773"/>
          </a:xfrm>
          <a:prstGeom prst="rect">
            <a:avLst/>
          </a:prstGeom>
          <a:noFill/>
        </p:spPr>
        <p:txBody>
          <a:bodyPr wrap="square" lIns="0" tIns="0" rIns="0" bIns="0" rtlCol="0">
            <a:noAutofit/>
          </a:bodyPr>
          <a:lstStyle/>
          <a:p>
            <a:r>
              <a:rPr lang="en-AU" sz="2400">
                <a:solidFill>
                  <a:srgbClr val="5CB8B2"/>
                </a:solidFill>
                <a:latin typeface="Gill Sans Nova Book" panose="020B0502020204020203" pitchFamily="34" charset="0"/>
                <a:cs typeface="Calibri bold" panose="020F0702030404030204" pitchFamily="34" charset="0"/>
              </a:rPr>
              <a:t>281 million </a:t>
            </a:r>
          </a:p>
          <a:p>
            <a:r>
              <a:rPr lang="en-AU">
                <a:solidFill>
                  <a:schemeClr val="tx2"/>
                </a:solidFill>
                <a:latin typeface="Gill Sans Nova Book" panose="020B0502020204020203" pitchFamily="34" charset="0"/>
              </a:rPr>
              <a:t>international migrants</a:t>
            </a:r>
          </a:p>
        </p:txBody>
      </p:sp>
      <p:pic>
        <p:nvPicPr>
          <p:cNvPr id="41" name="Graphic 40">
            <a:extLst>
              <a:ext uri="{FF2B5EF4-FFF2-40B4-BE49-F238E27FC236}">
                <a16:creationId xmlns:a16="http://schemas.microsoft.com/office/drawing/2014/main" id="{194D585B-5021-0D93-CBAC-630CF4B80C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6715" y="2628643"/>
            <a:ext cx="785796" cy="785796"/>
          </a:xfrm>
          <a:prstGeom prst="rect">
            <a:avLst/>
          </a:prstGeom>
        </p:spPr>
      </p:pic>
      <p:grpSp>
        <p:nvGrpSpPr>
          <p:cNvPr id="50" name="Group 49">
            <a:extLst>
              <a:ext uri="{FF2B5EF4-FFF2-40B4-BE49-F238E27FC236}">
                <a16:creationId xmlns:a16="http://schemas.microsoft.com/office/drawing/2014/main" id="{8FCE416A-C0E7-FDF0-222D-33D9D07BBB1F}"/>
              </a:ext>
            </a:extLst>
          </p:cNvPr>
          <p:cNvGrpSpPr/>
          <p:nvPr/>
        </p:nvGrpSpPr>
        <p:grpSpPr>
          <a:xfrm>
            <a:off x="2910405" y="2553116"/>
            <a:ext cx="771667" cy="880086"/>
            <a:chOff x="371475" y="1480270"/>
            <a:chExt cx="771667" cy="880086"/>
          </a:xfrm>
        </p:grpSpPr>
        <p:pic>
          <p:nvPicPr>
            <p:cNvPr id="43" name="Graphic 42">
              <a:extLst>
                <a:ext uri="{FF2B5EF4-FFF2-40B4-BE49-F238E27FC236}">
                  <a16:creationId xmlns:a16="http://schemas.microsoft.com/office/drawing/2014/main" id="{06E8AFD0-E9B2-C158-3AA8-FAC1B993628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475" y="1891276"/>
              <a:ext cx="208701" cy="469080"/>
            </a:xfrm>
            <a:prstGeom prst="rect">
              <a:avLst/>
            </a:prstGeom>
          </p:spPr>
        </p:pic>
        <p:pic>
          <p:nvPicPr>
            <p:cNvPr id="44" name="Graphic 43">
              <a:extLst>
                <a:ext uri="{FF2B5EF4-FFF2-40B4-BE49-F238E27FC236}">
                  <a16:creationId xmlns:a16="http://schemas.microsoft.com/office/drawing/2014/main" id="{DDAF33C9-D2D4-FFFA-FA76-73C8036D21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121" y="1891276"/>
              <a:ext cx="208701" cy="469080"/>
            </a:xfrm>
            <a:prstGeom prst="rect">
              <a:avLst/>
            </a:prstGeom>
          </p:spPr>
        </p:pic>
        <p:pic>
          <p:nvPicPr>
            <p:cNvPr id="45" name="Graphic 44">
              <a:extLst>
                <a:ext uri="{FF2B5EF4-FFF2-40B4-BE49-F238E27FC236}">
                  <a16:creationId xmlns:a16="http://schemas.microsoft.com/office/drawing/2014/main" id="{06F75B88-7C84-1CF6-C3C1-1DCA063D4A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796" y="1891276"/>
              <a:ext cx="208701" cy="469080"/>
            </a:xfrm>
            <a:prstGeom prst="rect">
              <a:avLst/>
            </a:prstGeom>
          </p:spPr>
        </p:pic>
        <p:pic>
          <p:nvPicPr>
            <p:cNvPr id="47" name="Graphic 46">
              <a:extLst>
                <a:ext uri="{FF2B5EF4-FFF2-40B4-BE49-F238E27FC236}">
                  <a16:creationId xmlns:a16="http://schemas.microsoft.com/office/drawing/2014/main" id="{9AB415D4-3387-AAEE-2824-ADA237EFA6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825" y="1480270"/>
              <a:ext cx="208701" cy="469080"/>
            </a:xfrm>
            <a:prstGeom prst="rect">
              <a:avLst/>
            </a:prstGeom>
          </p:spPr>
        </p:pic>
        <p:pic>
          <p:nvPicPr>
            <p:cNvPr id="48" name="Graphic 47">
              <a:extLst>
                <a:ext uri="{FF2B5EF4-FFF2-40B4-BE49-F238E27FC236}">
                  <a16:creationId xmlns:a16="http://schemas.microsoft.com/office/drawing/2014/main" id="{671D80A3-013A-C819-FFAD-5ED2EC2BD0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471" y="1480270"/>
              <a:ext cx="208701" cy="469080"/>
            </a:xfrm>
            <a:prstGeom prst="rect">
              <a:avLst/>
            </a:prstGeom>
          </p:spPr>
        </p:pic>
        <p:pic>
          <p:nvPicPr>
            <p:cNvPr id="49" name="Graphic 48">
              <a:extLst>
                <a:ext uri="{FF2B5EF4-FFF2-40B4-BE49-F238E27FC236}">
                  <a16:creationId xmlns:a16="http://schemas.microsoft.com/office/drawing/2014/main" id="{4A196A0C-92EF-13FC-B564-B5428956132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146" y="1480270"/>
              <a:ext cx="208701" cy="469080"/>
            </a:xfrm>
            <a:prstGeom prst="rect">
              <a:avLst/>
            </a:prstGeom>
          </p:spPr>
        </p:pic>
        <p:pic>
          <p:nvPicPr>
            <p:cNvPr id="46" name="Graphic 45">
              <a:extLst>
                <a:ext uri="{FF2B5EF4-FFF2-40B4-BE49-F238E27FC236}">
                  <a16:creationId xmlns:a16="http://schemas.microsoft.com/office/drawing/2014/main" id="{1C199339-B985-13A1-9623-009E12FCD2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441" y="1891276"/>
              <a:ext cx="208701" cy="469080"/>
            </a:xfrm>
            <a:prstGeom prst="rect">
              <a:avLst/>
            </a:prstGeom>
          </p:spPr>
        </p:pic>
      </p:grpSp>
      <p:pic>
        <p:nvPicPr>
          <p:cNvPr id="54" name="Graphic 53">
            <a:extLst>
              <a:ext uri="{FF2B5EF4-FFF2-40B4-BE49-F238E27FC236}">
                <a16:creationId xmlns:a16="http://schemas.microsoft.com/office/drawing/2014/main" id="{5E251748-E7C5-F974-8B99-35AF3CE92F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0477" y="2573180"/>
            <a:ext cx="779848" cy="781884"/>
          </a:xfrm>
          <a:prstGeom prst="rect">
            <a:avLst/>
          </a:prstGeom>
        </p:spPr>
      </p:pic>
      <p:sp>
        <p:nvSpPr>
          <p:cNvPr id="3" name="Google Shape;184;p2">
            <a:extLst>
              <a:ext uri="{FF2B5EF4-FFF2-40B4-BE49-F238E27FC236}">
                <a16:creationId xmlns:a16="http://schemas.microsoft.com/office/drawing/2014/main" id="{261A867A-E750-C6FD-9AAC-D38160420447}"/>
              </a:ext>
            </a:extLst>
          </p:cNvPr>
          <p:cNvSpPr/>
          <p:nvPr/>
        </p:nvSpPr>
        <p:spPr>
          <a:xfrm>
            <a:off x="531896" y="4925560"/>
            <a:ext cx="11445876" cy="579438"/>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a:solidFill>
                  <a:srgbClr val="0033A1"/>
                </a:solidFill>
                <a:latin typeface="Calibri Light" panose="020F0302020204030204" pitchFamily="34" charset="0"/>
                <a:ea typeface="Gill Sans"/>
                <a:cs typeface="Calibri Light" panose="020F0302020204030204" pitchFamily="34" charset="0"/>
                <a:sym typeface="Gill Sans"/>
              </a:rPr>
              <a:t>But sadly, migrants can be vulnerable to exploitation</a:t>
            </a:r>
            <a:endParaRPr sz="1400" i="1" u="none" strike="noStrike" cap="none">
              <a:solidFill>
                <a:srgbClr val="000000"/>
              </a:solidFill>
              <a:latin typeface="Calibri Light" panose="020F0302020204030204" pitchFamily="34" charset="0"/>
              <a:ea typeface="Arial"/>
              <a:cs typeface="Calibri Light" panose="020F0302020204030204" pitchFamily="34" charset="0"/>
              <a:sym typeface="Arial"/>
            </a:endParaRPr>
          </a:p>
        </p:txBody>
      </p:sp>
    </p:spTree>
    <p:extLst>
      <p:ext uri="{BB962C8B-B14F-4D97-AF65-F5344CB8AC3E}">
        <p14:creationId xmlns:p14="http://schemas.microsoft.com/office/powerpoint/2010/main" val="42096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0E7D-59E5-F881-9843-29415916A899}"/>
              </a:ext>
            </a:extLst>
          </p:cNvPr>
          <p:cNvSpPr>
            <a:spLocks noGrp="1"/>
          </p:cNvSpPr>
          <p:nvPr>
            <p:ph type="title"/>
          </p:nvPr>
        </p:nvSpPr>
        <p:spPr>
          <a:xfrm>
            <a:off x="1474640" y="234537"/>
            <a:ext cx="9145735" cy="1325563"/>
          </a:xfrm>
        </p:spPr>
        <p:txBody>
          <a:bodyPr>
            <a:normAutofit/>
          </a:bodyPr>
          <a:lstStyle/>
          <a:p>
            <a:r>
              <a:rPr lang="en-US" sz="4800" b="1">
                <a:latin typeface="+mn-lt"/>
              </a:rPr>
              <a:t>International migrant workers</a:t>
            </a:r>
            <a:endParaRPr lang="en-US" sz="4800"/>
          </a:p>
        </p:txBody>
      </p:sp>
      <p:pic>
        <p:nvPicPr>
          <p:cNvPr id="5" name="Picture 4">
            <a:extLst>
              <a:ext uri="{FF2B5EF4-FFF2-40B4-BE49-F238E27FC236}">
                <a16:creationId xmlns:a16="http://schemas.microsoft.com/office/drawing/2014/main" id="{35ABE4FF-37E4-2F74-0A02-9BA48C0E85DF}"/>
              </a:ext>
            </a:extLst>
          </p:cNvPr>
          <p:cNvPicPr>
            <a:picLocks noChangeAspect="1"/>
          </p:cNvPicPr>
          <p:nvPr/>
        </p:nvPicPr>
        <p:blipFill rotWithShape="1">
          <a:blip r:embed="rId3"/>
          <a:srcRect l="3165" b="3293"/>
          <a:stretch/>
        </p:blipFill>
        <p:spPr>
          <a:xfrm>
            <a:off x="1972039" y="1602104"/>
            <a:ext cx="8534845" cy="4489996"/>
          </a:xfrm>
          <a:prstGeom prst="rect">
            <a:avLst/>
          </a:prstGeom>
        </p:spPr>
      </p:pic>
      <p:sp>
        <p:nvSpPr>
          <p:cNvPr id="6" name="Rectangle 5">
            <a:extLst>
              <a:ext uri="{FF2B5EF4-FFF2-40B4-BE49-F238E27FC236}">
                <a16:creationId xmlns:a16="http://schemas.microsoft.com/office/drawing/2014/main" id="{7F46976D-1E08-67CB-7229-7E7D02E194DD}"/>
              </a:ext>
            </a:extLst>
          </p:cNvPr>
          <p:cNvSpPr/>
          <p:nvPr/>
        </p:nvSpPr>
        <p:spPr>
          <a:xfrm>
            <a:off x="2301735" y="4385486"/>
            <a:ext cx="950865" cy="587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24DE388E-982D-FF1F-C0A5-AAEE19CA4EA6}"/>
              </a:ext>
            </a:extLst>
          </p:cNvPr>
          <p:cNvGrpSpPr/>
          <p:nvPr/>
        </p:nvGrpSpPr>
        <p:grpSpPr>
          <a:xfrm>
            <a:off x="665948" y="4338778"/>
            <a:ext cx="3580339" cy="2403693"/>
            <a:chOff x="8515350" y="4483484"/>
            <a:chExt cx="4148168" cy="2654799"/>
          </a:xfrm>
        </p:grpSpPr>
        <p:sp>
          <p:nvSpPr>
            <p:cNvPr id="20" name="Oval 19">
              <a:extLst>
                <a:ext uri="{FF2B5EF4-FFF2-40B4-BE49-F238E27FC236}">
                  <a16:creationId xmlns:a16="http://schemas.microsoft.com/office/drawing/2014/main" id="{D9659B8C-3B0E-59CE-D8EB-9069AD01CE13}"/>
                </a:ext>
              </a:extLst>
            </p:cNvPr>
            <p:cNvSpPr/>
            <p:nvPr/>
          </p:nvSpPr>
          <p:spPr>
            <a:xfrm>
              <a:off x="8515350" y="5044516"/>
              <a:ext cx="323279" cy="323279"/>
            </a:xfrm>
            <a:prstGeom prst="ellipse">
              <a:avLst/>
            </a:prstGeom>
            <a:solidFill>
              <a:srgbClr val="25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7FC7F383-1653-CC66-7376-3A7FEEAA0612}"/>
                </a:ext>
              </a:extLst>
            </p:cNvPr>
            <p:cNvSpPr/>
            <p:nvPr/>
          </p:nvSpPr>
          <p:spPr>
            <a:xfrm>
              <a:off x="8515350" y="5487606"/>
              <a:ext cx="323279" cy="323279"/>
            </a:xfrm>
            <a:prstGeom prst="ellipse">
              <a:avLst/>
            </a:prstGeom>
            <a:solidFill>
              <a:srgbClr val="057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a:extLst>
                <a:ext uri="{FF2B5EF4-FFF2-40B4-BE49-F238E27FC236}">
                  <a16:creationId xmlns:a16="http://schemas.microsoft.com/office/drawing/2014/main" id="{578C7B54-41D3-0E95-6200-700202C5DFA1}"/>
                </a:ext>
              </a:extLst>
            </p:cNvPr>
            <p:cNvSpPr/>
            <p:nvPr/>
          </p:nvSpPr>
          <p:spPr>
            <a:xfrm>
              <a:off x="8515350" y="5916862"/>
              <a:ext cx="323279" cy="323279"/>
            </a:xfrm>
            <a:prstGeom prst="ellipse">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68C36E4F-62AA-72D5-DA43-545CA91B688D}"/>
                </a:ext>
              </a:extLst>
            </p:cNvPr>
            <p:cNvSpPr/>
            <p:nvPr/>
          </p:nvSpPr>
          <p:spPr>
            <a:xfrm>
              <a:off x="8515350" y="6348196"/>
              <a:ext cx="323279" cy="323279"/>
            </a:xfrm>
            <a:prstGeom prst="ellipse">
              <a:avLst/>
            </a:prstGeom>
            <a:solidFill>
              <a:srgbClr val="E0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BE5F09A3-6766-D4F0-99E0-E7BA9C683A2B}"/>
                </a:ext>
              </a:extLst>
            </p:cNvPr>
            <p:cNvSpPr/>
            <p:nvPr/>
          </p:nvSpPr>
          <p:spPr>
            <a:xfrm>
              <a:off x="8515350" y="4570498"/>
              <a:ext cx="323278" cy="323278"/>
            </a:xfrm>
            <a:prstGeom prst="ellipse">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CF2FAF5F-F300-0165-99E7-56CBC2C5A8A4}"/>
                </a:ext>
              </a:extLst>
            </p:cNvPr>
            <p:cNvSpPr txBox="1"/>
            <p:nvPr/>
          </p:nvSpPr>
          <p:spPr>
            <a:xfrm>
              <a:off x="8765346" y="4483484"/>
              <a:ext cx="3898172" cy="265479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sym typeface="Arial"/>
                </a:rPr>
                <a:t>Europe and Central Asia, 37.7%</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sym typeface="Arial"/>
                </a:rPr>
                <a:t>Arab States, 14.3%</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sym typeface="Arial"/>
                </a:rPr>
                <a:t>Africa, 8.1%</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sym typeface="Arial"/>
                </a:rPr>
                <a:t>Americas, 25.6%</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sym typeface="Arial"/>
                </a:rPr>
                <a:t>Asia and the Pacific, 14.2%</a:t>
              </a:r>
            </a:p>
          </p:txBody>
        </p:sp>
      </p:grpSp>
      <p:grpSp>
        <p:nvGrpSpPr>
          <p:cNvPr id="43" name="Group 42">
            <a:extLst>
              <a:ext uri="{FF2B5EF4-FFF2-40B4-BE49-F238E27FC236}">
                <a16:creationId xmlns:a16="http://schemas.microsoft.com/office/drawing/2014/main" id="{57F8F20D-7C05-D4A2-F733-06C95177D088}"/>
              </a:ext>
            </a:extLst>
          </p:cNvPr>
          <p:cNvGrpSpPr/>
          <p:nvPr/>
        </p:nvGrpSpPr>
        <p:grpSpPr>
          <a:xfrm>
            <a:off x="7098378" y="6359386"/>
            <a:ext cx="5093622" cy="294779"/>
            <a:chOff x="7067898" y="6359386"/>
            <a:chExt cx="5128246" cy="294779"/>
          </a:xfrm>
        </p:grpSpPr>
        <p:pic>
          <p:nvPicPr>
            <p:cNvPr id="44" name="Graphic 11" descr="Internet with solid fill">
              <a:extLst>
                <a:ext uri="{FF2B5EF4-FFF2-40B4-BE49-F238E27FC236}">
                  <a16:creationId xmlns:a16="http://schemas.microsoft.com/office/drawing/2014/main" id="{054CA617-49F1-5595-A5CC-75DDCF5CF94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9325" b="19680"/>
            <a:stretch/>
          </p:blipFill>
          <p:spPr>
            <a:xfrm>
              <a:off x="7067898" y="6370320"/>
              <a:ext cx="465365" cy="283845"/>
            </a:xfrm>
            <a:prstGeom prst="rect">
              <a:avLst/>
            </a:prstGeom>
          </p:spPr>
        </p:pic>
        <p:sp>
          <p:nvSpPr>
            <p:cNvPr id="45" name="TextBox 44">
              <a:extLst>
                <a:ext uri="{FF2B5EF4-FFF2-40B4-BE49-F238E27FC236}">
                  <a16:creationId xmlns:a16="http://schemas.microsoft.com/office/drawing/2014/main" id="{459DDA4A-2216-B5E0-2C2C-0ACC29DD39D1}"/>
                </a:ext>
              </a:extLst>
            </p:cNvPr>
            <p:cNvSpPr txBox="1"/>
            <p:nvPr/>
          </p:nvSpPr>
          <p:spPr>
            <a:xfrm>
              <a:off x="7510132" y="6359386"/>
              <a:ext cx="4686012"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Calibri"/>
                  <a:ea typeface="+mn-lt"/>
                  <a:cs typeface="Calibri" panose="020F0502020204030204"/>
                </a:rPr>
                <a:t>Source: </a:t>
              </a:r>
              <a:r>
                <a:rPr kumimoji="0" lang="en-US" sz="1200" b="0" i="1" u="none" strike="noStrike" kern="0" cap="none" spc="0" normalizeH="0" baseline="0" noProof="0">
                  <a:ln>
                    <a:noFill/>
                  </a:ln>
                  <a:effectLst/>
                  <a:uLnTx/>
                  <a:uFillTx/>
                  <a:latin typeface="Calibri"/>
                  <a:ea typeface="+mn-lt"/>
                  <a:cs typeface="Calibri" panose="020F0502020204030204"/>
                  <a:hlinkClick r:id="rId6">
                    <a:extLst>
                      <a:ext uri="{A12FA001-AC4F-418D-AE19-62706E023703}">
                        <ahyp:hlinkClr xmlns:ahyp="http://schemas.microsoft.com/office/drawing/2018/hyperlinkcolor" val="tx"/>
                      </a:ext>
                    </a:extLst>
                  </a:hlinkClick>
                </a:rPr>
                <a:t>ILO Global Estimates on International Migrant Workers</a:t>
              </a:r>
              <a:r>
                <a:rPr kumimoji="0" lang="en-US" sz="1200" b="0" i="0" u="none" strike="noStrike" kern="0" cap="none" spc="0" normalizeH="0" baseline="0" noProof="0">
                  <a:ln>
                    <a:noFill/>
                  </a:ln>
                  <a:effectLst/>
                  <a:uLnTx/>
                  <a:uFillTx/>
                  <a:latin typeface="Calibri"/>
                  <a:ea typeface="+mn-lt"/>
                  <a:cs typeface="Calibri" panose="020F0502020204030204"/>
                </a:rPr>
                <a:t>, 2021</a:t>
              </a:r>
            </a:p>
          </p:txBody>
        </p:sp>
      </p:grpSp>
      <p:sp>
        <p:nvSpPr>
          <p:cNvPr id="3" name="Rectangle 2">
            <a:extLst>
              <a:ext uri="{FF2B5EF4-FFF2-40B4-BE49-F238E27FC236}">
                <a16:creationId xmlns:a16="http://schemas.microsoft.com/office/drawing/2014/main" id="{A20D55F4-C06F-14CB-5CCD-6FF0FA857E25}"/>
              </a:ext>
            </a:extLst>
          </p:cNvPr>
          <p:cNvSpPr/>
          <p:nvPr/>
        </p:nvSpPr>
        <p:spPr>
          <a:xfrm>
            <a:off x="619116" y="5995373"/>
            <a:ext cx="3113640" cy="3671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1050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D89BB3-A087-455E-8F8D-EEBBD428C04B}"/>
              </a:ext>
            </a:extLst>
          </p:cNvPr>
          <p:cNvSpPr txBox="1"/>
          <p:nvPr/>
        </p:nvSpPr>
        <p:spPr>
          <a:xfrm>
            <a:off x="755735" y="464744"/>
            <a:ext cx="6297351" cy="707886"/>
          </a:xfrm>
          <a:prstGeom prst="rect">
            <a:avLst/>
          </a:prstGeom>
          <a:noFill/>
        </p:spPr>
        <p:txBody>
          <a:bodyPr wrap="square" rtlCol="0">
            <a:spAutoFit/>
          </a:bodyPr>
          <a:lstStyle/>
          <a:p>
            <a:r>
              <a:rPr lang="ru-RU" sz="4000" b="1" dirty="0">
                <a:solidFill>
                  <a:srgbClr val="00427E"/>
                </a:solidFill>
                <a:latin typeface="Akrobat" panose="00000600000000000000" pitchFamily="2" charset="0"/>
              </a:rPr>
              <a:t>D</a:t>
            </a:r>
            <a:r>
              <a:rPr lang="en-150" sz="4000" b="1" dirty="0">
                <a:solidFill>
                  <a:srgbClr val="00427E"/>
                </a:solidFill>
                <a:latin typeface="Akrobat" panose="00000600000000000000" pitchFamily="2" charset="0"/>
              </a:rPr>
              <a:t>RIVERS OF LABOUR MIGRATION</a:t>
            </a:r>
            <a:endParaRPr lang="ru-RU" sz="4000" b="1" dirty="0">
              <a:solidFill>
                <a:srgbClr val="FF0000"/>
              </a:solidFill>
              <a:latin typeface="Akrobat" panose="00000600000000000000" pitchFamily="2" charset="0"/>
            </a:endParaRPr>
          </a:p>
        </p:txBody>
      </p:sp>
      <p:graphicFrame>
        <p:nvGraphicFramePr>
          <p:cNvPr id="3" name="Diagram 2">
            <a:extLst>
              <a:ext uri="{FF2B5EF4-FFF2-40B4-BE49-F238E27FC236}">
                <a16:creationId xmlns:a16="http://schemas.microsoft.com/office/drawing/2014/main" id="{DD1251CF-AE9A-1928-7C38-C4601EB6E1E8}"/>
              </a:ext>
            </a:extLst>
          </p:cNvPr>
          <p:cNvGraphicFramePr/>
          <p:nvPr/>
        </p:nvGraphicFramePr>
        <p:xfrm>
          <a:off x="624378" y="2146685"/>
          <a:ext cx="10943243" cy="333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53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547A69-3509-401F-91CE-CC6A7B1647BB}"/>
              </a:ext>
            </a:extLst>
          </p:cNvPr>
          <p:cNvSpPr txBox="1"/>
          <p:nvPr/>
        </p:nvSpPr>
        <p:spPr>
          <a:xfrm>
            <a:off x="897775" y="411907"/>
            <a:ext cx="4312399" cy="1077218"/>
          </a:xfrm>
          <a:prstGeom prst="rect">
            <a:avLst/>
          </a:prstGeom>
          <a:noFill/>
        </p:spPr>
        <p:txBody>
          <a:bodyPr wrap="square" rtlCol="0">
            <a:spAutoFit/>
          </a:bodyPr>
          <a:lstStyle/>
          <a:p>
            <a:r>
              <a:rPr lang="en-150" sz="3200" b="1" dirty="0">
                <a:solidFill>
                  <a:srgbClr val="00427E"/>
                </a:solidFill>
                <a:latin typeface="Akrobat" panose="00000600000000000000" pitchFamily="2" charset="0"/>
              </a:rPr>
              <a:t>Economic impacts of cross-border migration</a:t>
            </a:r>
            <a:endParaRPr lang="ru-RU" sz="4000" b="1" dirty="0">
              <a:solidFill>
                <a:srgbClr val="FF0000"/>
              </a:solidFill>
              <a:latin typeface="Akrobat" panose="00000600000000000000" pitchFamily="2" charset="0"/>
            </a:endParaRPr>
          </a:p>
        </p:txBody>
      </p:sp>
      <p:sp>
        <p:nvSpPr>
          <p:cNvPr id="3" name="Прямоугольник: скругленные углы 2">
            <a:extLst>
              <a:ext uri="{FF2B5EF4-FFF2-40B4-BE49-F238E27FC236}">
                <a16:creationId xmlns:a16="http://schemas.microsoft.com/office/drawing/2014/main" id="{00D308FB-FF84-402C-9A44-7F8407785AE3}"/>
              </a:ext>
            </a:extLst>
          </p:cNvPr>
          <p:cNvSpPr/>
          <p:nvPr/>
        </p:nvSpPr>
        <p:spPr>
          <a:xfrm>
            <a:off x="6880094" y="779913"/>
            <a:ext cx="4160439" cy="5596996"/>
          </a:xfrm>
          <a:prstGeom prst="roundRect">
            <a:avLst/>
          </a:prstGeom>
          <a:blipFill>
            <a:blip r:embed="rId3"/>
            <a:stretch>
              <a:fillRect/>
            </a:stretch>
          </a:blipFill>
          <a:ln w="127000">
            <a:solidFill>
              <a:srgbClr val="004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FC376D14-9399-97DB-1CA3-A645439B0684}"/>
              </a:ext>
            </a:extLst>
          </p:cNvPr>
          <p:cNvSpPr txBox="1"/>
          <p:nvPr/>
        </p:nvSpPr>
        <p:spPr>
          <a:xfrm>
            <a:off x="897775" y="2164572"/>
            <a:ext cx="5071362" cy="2585323"/>
          </a:xfrm>
          <a:prstGeom prst="rect">
            <a:avLst/>
          </a:prstGeom>
          <a:noFill/>
        </p:spPr>
        <p:txBody>
          <a:bodyPr wrap="square" rtlCol="0">
            <a:spAutoFit/>
          </a:bodyPr>
          <a:lstStyle/>
          <a:p>
            <a:pPr marL="285750" indent="-285750">
              <a:buSzPct val="180000"/>
              <a:buFont typeface="Courier New" panose="02070309020205020404" pitchFamily="49" charset="0"/>
              <a:buChar char="o"/>
            </a:pPr>
            <a:r>
              <a:rPr lang="en-150" dirty="0">
                <a:solidFill>
                  <a:srgbClr val="00427E"/>
                </a:solidFill>
                <a:latin typeface="Akrobat" panose="00000600000000000000" pitchFamily="2" charset="0"/>
              </a:rPr>
              <a:t>Cross-border migration currently generates an annual economic output of around </a:t>
            </a:r>
            <a:r>
              <a:rPr lang="en-150" b="1" dirty="0">
                <a:solidFill>
                  <a:schemeClr val="accent2"/>
                </a:solidFill>
                <a:latin typeface="Akrobat" panose="00000600000000000000" pitchFamily="2" charset="0"/>
              </a:rPr>
              <a:t>$9 trillion</a:t>
            </a:r>
          </a:p>
          <a:p>
            <a:pPr marL="285750" indent="-285750">
              <a:buSzPct val="180000"/>
              <a:buFont typeface="Courier New" panose="02070309020205020404" pitchFamily="49" charset="0"/>
              <a:buChar char="o"/>
            </a:pPr>
            <a:endParaRPr lang="en-150" dirty="0">
              <a:solidFill>
                <a:srgbClr val="00427E"/>
              </a:solidFill>
              <a:latin typeface="Akrobat" panose="00000600000000000000" pitchFamily="2" charset="0"/>
            </a:endParaRPr>
          </a:p>
          <a:p>
            <a:pPr marL="285750" indent="-285750">
              <a:buSzPct val="180000"/>
              <a:buFont typeface="Courier New" panose="02070309020205020404" pitchFamily="49" charset="0"/>
              <a:buChar char="o"/>
            </a:pPr>
            <a:r>
              <a:rPr lang="en-150" dirty="0">
                <a:solidFill>
                  <a:srgbClr val="00427E"/>
                </a:solidFill>
                <a:latin typeface="Akrobat" panose="00000600000000000000" pitchFamily="2" charset="0"/>
              </a:rPr>
              <a:t>Study of 30 countries, above average labour shortages today cost business more than </a:t>
            </a:r>
            <a:r>
              <a:rPr lang="en-150" b="1" dirty="0">
                <a:solidFill>
                  <a:schemeClr val="accent2"/>
                </a:solidFill>
                <a:latin typeface="Akrobat" panose="00000600000000000000" pitchFamily="2" charset="0"/>
              </a:rPr>
              <a:t>$1 trillion a year</a:t>
            </a:r>
          </a:p>
          <a:p>
            <a:pPr marL="285750" indent="-285750">
              <a:buSzPct val="180000"/>
              <a:buFont typeface="Courier New" panose="02070309020205020404" pitchFamily="49" charset="0"/>
              <a:buChar char="o"/>
            </a:pPr>
            <a:endParaRPr lang="en-150" dirty="0">
              <a:solidFill>
                <a:srgbClr val="00427E"/>
              </a:solidFill>
              <a:latin typeface="Akrobat" panose="00000600000000000000" pitchFamily="2" charset="0"/>
            </a:endParaRPr>
          </a:p>
          <a:p>
            <a:pPr marL="285750" indent="-285750">
              <a:buSzPct val="180000"/>
              <a:buFont typeface="Courier New" panose="02070309020205020404" pitchFamily="49" charset="0"/>
              <a:buChar char="o"/>
            </a:pPr>
            <a:r>
              <a:rPr lang="en-150" dirty="0">
                <a:solidFill>
                  <a:srgbClr val="00427E"/>
                </a:solidFill>
                <a:latin typeface="Akrobat" panose="00000600000000000000" pitchFamily="2" charset="0"/>
              </a:rPr>
              <a:t>The direct economic output could more than double by 2050, to around </a:t>
            </a:r>
            <a:r>
              <a:rPr lang="en-150" b="1" dirty="0">
                <a:solidFill>
                  <a:schemeClr val="accent2"/>
                </a:solidFill>
                <a:latin typeface="Akrobat" panose="00000600000000000000" pitchFamily="2" charset="0"/>
              </a:rPr>
              <a:t>$20 trillion a year</a:t>
            </a:r>
            <a:endParaRPr lang="ru-RU" b="1" dirty="0">
              <a:solidFill>
                <a:schemeClr val="accent2"/>
              </a:solidFill>
              <a:latin typeface="Akrobat" panose="00000600000000000000" pitchFamily="2" charset="0"/>
            </a:endParaRPr>
          </a:p>
        </p:txBody>
      </p:sp>
      <p:sp>
        <p:nvSpPr>
          <p:cNvPr id="7" name="TextBox 6">
            <a:extLst>
              <a:ext uri="{FF2B5EF4-FFF2-40B4-BE49-F238E27FC236}">
                <a16:creationId xmlns:a16="http://schemas.microsoft.com/office/drawing/2014/main" id="{B458CDCC-6B7B-135B-B79A-85E189651F8A}"/>
              </a:ext>
            </a:extLst>
          </p:cNvPr>
          <p:cNvSpPr txBox="1"/>
          <p:nvPr/>
        </p:nvSpPr>
        <p:spPr>
          <a:xfrm>
            <a:off x="796038" y="5200606"/>
            <a:ext cx="4515869" cy="646331"/>
          </a:xfrm>
          <a:prstGeom prst="rect">
            <a:avLst/>
          </a:prstGeom>
          <a:noFill/>
        </p:spPr>
        <p:txBody>
          <a:bodyPr wrap="square" rtlCol="0">
            <a:spAutoFit/>
          </a:bodyPr>
          <a:lstStyle/>
          <a:p>
            <a:r>
              <a:rPr lang="en-150" b="1" dirty="0">
                <a:solidFill>
                  <a:srgbClr val="00427E"/>
                </a:solidFill>
                <a:latin typeface="Akrobat" panose="00000600000000000000" pitchFamily="2" charset="0"/>
              </a:rPr>
              <a:t>That’s over </a:t>
            </a:r>
            <a:r>
              <a:rPr lang="en-150" b="1" dirty="0">
                <a:solidFill>
                  <a:schemeClr val="accent2"/>
                </a:solidFill>
                <a:latin typeface="Akrobat" panose="00000600000000000000" pitchFamily="2" charset="0"/>
              </a:rPr>
              <a:t>$3 billion a day </a:t>
            </a:r>
            <a:r>
              <a:rPr lang="en-150" b="1" dirty="0">
                <a:solidFill>
                  <a:srgbClr val="00427E"/>
                </a:solidFill>
                <a:latin typeface="Akrobat" panose="00000600000000000000" pitchFamily="2" charset="0"/>
              </a:rPr>
              <a:t>– or more than 1% of global economic output</a:t>
            </a:r>
            <a:endParaRPr lang="ru-RU" b="1" dirty="0">
              <a:solidFill>
                <a:srgbClr val="00427E"/>
              </a:solidFill>
              <a:latin typeface="Akrobat" panose="00000600000000000000" pitchFamily="2" charset="0"/>
            </a:endParaRPr>
          </a:p>
        </p:txBody>
      </p:sp>
      <p:cxnSp>
        <p:nvCxnSpPr>
          <p:cNvPr id="17" name="Straight Connector 16">
            <a:extLst>
              <a:ext uri="{FF2B5EF4-FFF2-40B4-BE49-F238E27FC236}">
                <a16:creationId xmlns:a16="http://schemas.microsoft.com/office/drawing/2014/main" id="{ABF03735-FD75-5663-AD50-129AC383B8B2}"/>
              </a:ext>
            </a:extLst>
          </p:cNvPr>
          <p:cNvCxnSpPr>
            <a:cxnSpLocks/>
          </p:cNvCxnSpPr>
          <p:nvPr/>
        </p:nvCxnSpPr>
        <p:spPr>
          <a:xfrm>
            <a:off x="1110343" y="2441122"/>
            <a:ext cx="0" cy="639535"/>
          </a:xfrm>
          <a:prstGeom prst="line">
            <a:avLst/>
          </a:prstGeom>
          <a:ln>
            <a:solidFill>
              <a:srgbClr val="00427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C7B789-FEEE-597A-9973-22877B0AA4AC}"/>
              </a:ext>
            </a:extLst>
          </p:cNvPr>
          <p:cNvCxnSpPr>
            <a:cxnSpLocks/>
          </p:cNvCxnSpPr>
          <p:nvPr/>
        </p:nvCxnSpPr>
        <p:spPr>
          <a:xfrm>
            <a:off x="1110343" y="3257550"/>
            <a:ext cx="0" cy="922564"/>
          </a:xfrm>
          <a:prstGeom prst="line">
            <a:avLst/>
          </a:prstGeom>
          <a:ln>
            <a:solidFill>
              <a:srgbClr val="0042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55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8C17C7-3825-4140-8FBA-C1AE62AB848E}"/>
              </a:ext>
            </a:extLst>
          </p:cNvPr>
          <p:cNvSpPr txBox="1"/>
          <p:nvPr/>
        </p:nvSpPr>
        <p:spPr>
          <a:xfrm>
            <a:off x="897775" y="2170709"/>
            <a:ext cx="5014824" cy="2585323"/>
          </a:xfrm>
          <a:prstGeom prst="rect">
            <a:avLst/>
          </a:prstGeom>
          <a:noFill/>
        </p:spPr>
        <p:txBody>
          <a:bodyPr wrap="square" rtlCol="0">
            <a:spAutoFit/>
          </a:bodyPr>
          <a:lstStyle/>
          <a:p>
            <a:pPr marL="285750" indent="-285750">
              <a:buClr>
                <a:srgbClr val="00427E"/>
              </a:buClr>
              <a:buSzPct val="180000"/>
              <a:buFont typeface="Courier New" panose="02070309020205020404" pitchFamily="49" charset="0"/>
              <a:buChar char="o"/>
            </a:pPr>
            <a:r>
              <a:rPr lang="en-US" b="1" dirty="0">
                <a:solidFill>
                  <a:schemeClr val="accent2"/>
                </a:solidFill>
                <a:latin typeface="Akrobat" panose="00000600000000000000" pitchFamily="2" charset="0"/>
              </a:rPr>
              <a:t>10 million health workers </a:t>
            </a:r>
            <a:r>
              <a:rPr lang="en-US" dirty="0">
                <a:solidFill>
                  <a:srgbClr val="00427E"/>
                </a:solidFill>
                <a:latin typeface="Akrobat" panose="00000600000000000000" pitchFamily="2" charset="0"/>
              </a:rPr>
              <a:t>by 2030 (WHO)</a:t>
            </a:r>
          </a:p>
          <a:p>
            <a:pPr marL="285750" indent="-285750">
              <a:buClr>
                <a:srgbClr val="00427E"/>
              </a:buClr>
              <a:buSzPct val="180000"/>
              <a:buFont typeface="Courier New" panose="02070309020205020404" pitchFamily="49" charset="0"/>
              <a:buChar char="o"/>
            </a:pPr>
            <a:endParaRPr lang="en-US" dirty="0">
              <a:solidFill>
                <a:srgbClr val="00427E"/>
              </a:solidFill>
              <a:latin typeface="Akrobat" panose="00000600000000000000" pitchFamily="2" charset="0"/>
            </a:endParaRPr>
          </a:p>
          <a:p>
            <a:pPr marL="285750" indent="-285750">
              <a:buClr>
                <a:srgbClr val="00427E"/>
              </a:buClr>
              <a:buSzPct val="180000"/>
              <a:buFont typeface="Courier New" panose="02070309020205020404" pitchFamily="49" charset="0"/>
              <a:buChar char="o"/>
            </a:pPr>
            <a:r>
              <a:rPr lang="en-US" b="1" dirty="0">
                <a:solidFill>
                  <a:schemeClr val="accent2"/>
                </a:solidFill>
                <a:latin typeface="Akrobat" panose="00000600000000000000" pitchFamily="2" charset="0"/>
              </a:rPr>
              <a:t>44 million teachers </a:t>
            </a:r>
            <a:r>
              <a:rPr lang="en-US" dirty="0">
                <a:solidFill>
                  <a:srgbClr val="00427E"/>
                </a:solidFill>
                <a:latin typeface="Akrobat" panose="00000600000000000000" pitchFamily="2" charset="0"/>
              </a:rPr>
              <a:t>by 2030 (UNESCO)</a:t>
            </a:r>
          </a:p>
          <a:p>
            <a:pPr marL="285750" indent="-285750">
              <a:buClr>
                <a:srgbClr val="00427E"/>
              </a:buClr>
              <a:buSzPct val="180000"/>
              <a:buFont typeface="Courier New" panose="02070309020205020404" pitchFamily="49" charset="0"/>
              <a:buChar char="o"/>
            </a:pPr>
            <a:endParaRPr lang="en-US" dirty="0">
              <a:solidFill>
                <a:srgbClr val="00427E"/>
              </a:solidFill>
              <a:latin typeface="Akrobat" panose="00000600000000000000" pitchFamily="2" charset="0"/>
            </a:endParaRPr>
          </a:p>
          <a:p>
            <a:pPr marL="285750" indent="-285750">
              <a:buClr>
                <a:srgbClr val="00427E"/>
              </a:buClr>
              <a:buSzPct val="180000"/>
              <a:buFont typeface="Courier New" panose="02070309020205020404" pitchFamily="49" charset="0"/>
              <a:buChar char="o"/>
            </a:pPr>
            <a:r>
              <a:rPr lang="en-US" b="1" dirty="0">
                <a:solidFill>
                  <a:schemeClr val="accent2"/>
                </a:solidFill>
                <a:latin typeface="Akrobat" panose="00000600000000000000" pitchFamily="2" charset="0"/>
              </a:rPr>
              <a:t>30 million new ‘green jobs’</a:t>
            </a:r>
            <a:r>
              <a:rPr lang="en-US" dirty="0">
                <a:solidFill>
                  <a:schemeClr val="accent2"/>
                </a:solidFill>
                <a:latin typeface="Akrobat" panose="00000600000000000000" pitchFamily="2" charset="0"/>
              </a:rPr>
              <a:t> </a:t>
            </a:r>
            <a:r>
              <a:rPr lang="en-US" dirty="0">
                <a:solidFill>
                  <a:srgbClr val="00427E"/>
                </a:solidFill>
                <a:latin typeface="Akrobat" panose="00000600000000000000" pitchFamily="2" charset="0"/>
              </a:rPr>
              <a:t>will be created by 2030 (IEA)</a:t>
            </a:r>
          </a:p>
          <a:p>
            <a:pPr marL="285750" indent="-285750">
              <a:buClr>
                <a:srgbClr val="00427E"/>
              </a:buClr>
              <a:buSzPct val="180000"/>
              <a:buFont typeface="Courier New" panose="02070309020205020404" pitchFamily="49" charset="0"/>
              <a:buChar char="o"/>
            </a:pPr>
            <a:endParaRPr lang="en-US" dirty="0">
              <a:solidFill>
                <a:srgbClr val="00427E"/>
              </a:solidFill>
              <a:latin typeface="Akrobat" panose="00000600000000000000" pitchFamily="2" charset="0"/>
            </a:endParaRPr>
          </a:p>
          <a:p>
            <a:pPr marL="285750" indent="-285750">
              <a:buClr>
                <a:srgbClr val="00427E"/>
              </a:buClr>
              <a:buSzPct val="180000"/>
              <a:buFont typeface="Courier New" panose="02070309020205020404" pitchFamily="49" charset="0"/>
              <a:buChar char="o"/>
            </a:pPr>
            <a:r>
              <a:rPr lang="en-US" b="1" dirty="0">
                <a:solidFill>
                  <a:schemeClr val="accent2"/>
                </a:solidFill>
                <a:latin typeface="Akrobat" panose="00000600000000000000" pitchFamily="2" charset="0"/>
              </a:rPr>
              <a:t>2 million workers</a:t>
            </a:r>
            <a:r>
              <a:rPr lang="en-US" dirty="0">
                <a:solidFill>
                  <a:schemeClr val="accent2"/>
                </a:solidFill>
                <a:latin typeface="Akrobat" panose="00000600000000000000" pitchFamily="2" charset="0"/>
              </a:rPr>
              <a:t> </a:t>
            </a:r>
            <a:r>
              <a:rPr lang="en-US" dirty="0">
                <a:solidFill>
                  <a:srgbClr val="00427E"/>
                </a:solidFill>
                <a:latin typeface="Akrobat" panose="00000600000000000000" pitchFamily="2" charset="0"/>
              </a:rPr>
              <a:t>will be needed in the </a:t>
            </a:r>
            <a:r>
              <a:rPr lang="en-US" b="1" dirty="0">
                <a:solidFill>
                  <a:schemeClr val="accent2"/>
                </a:solidFill>
                <a:latin typeface="Akrobat" panose="00000600000000000000" pitchFamily="2" charset="0"/>
              </a:rPr>
              <a:t>construction sector</a:t>
            </a:r>
            <a:r>
              <a:rPr lang="en-US" dirty="0">
                <a:solidFill>
                  <a:srgbClr val="00427E"/>
                </a:solidFill>
                <a:latin typeface="Akrobat" panose="00000600000000000000" pitchFamily="2" charset="0"/>
              </a:rPr>
              <a:t> in Europe by 2030 (ITUC)</a:t>
            </a:r>
          </a:p>
        </p:txBody>
      </p:sp>
      <p:sp>
        <p:nvSpPr>
          <p:cNvPr id="6" name="TextBox 5">
            <a:extLst>
              <a:ext uri="{FF2B5EF4-FFF2-40B4-BE49-F238E27FC236}">
                <a16:creationId xmlns:a16="http://schemas.microsoft.com/office/drawing/2014/main" id="{A9547A69-3509-401F-91CE-CC6A7B1647BB}"/>
              </a:ext>
            </a:extLst>
          </p:cNvPr>
          <p:cNvSpPr txBox="1"/>
          <p:nvPr/>
        </p:nvSpPr>
        <p:spPr>
          <a:xfrm>
            <a:off x="897775" y="830179"/>
            <a:ext cx="4788649" cy="1077218"/>
          </a:xfrm>
          <a:prstGeom prst="rect">
            <a:avLst/>
          </a:prstGeom>
          <a:noFill/>
        </p:spPr>
        <p:txBody>
          <a:bodyPr wrap="square" rtlCol="0">
            <a:spAutoFit/>
          </a:bodyPr>
          <a:lstStyle/>
          <a:p>
            <a:r>
              <a:rPr lang="en-150" sz="3200" b="1" dirty="0">
                <a:solidFill>
                  <a:srgbClr val="00427E"/>
                </a:solidFill>
                <a:latin typeface="Akrobat" panose="00000600000000000000" pitchFamily="2" charset="0"/>
              </a:rPr>
              <a:t>In the coming years, the world will need:</a:t>
            </a:r>
            <a:endParaRPr lang="ru-RU" sz="4000" b="1" dirty="0">
              <a:solidFill>
                <a:srgbClr val="FF0000"/>
              </a:solidFill>
              <a:latin typeface="Akrobat" panose="00000600000000000000" pitchFamily="2" charset="0"/>
            </a:endParaRPr>
          </a:p>
        </p:txBody>
      </p:sp>
      <p:sp>
        <p:nvSpPr>
          <p:cNvPr id="3" name="Прямоугольник: скругленные углы 2">
            <a:extLst>
              <a:ext uri="{FF2B5EF4-FFF2-40B4-BE49-F238E27FC236}">
                <a16:creationId xmlns:a16="http://schemas.microsoft.com/office/drawing/2014/main" id="{00D308FB-FF84-402C-9A44-7F8407785AE3}"/>
              </a:ext>
            </a:extLst>
          </p:cNvPr>
          <p:cNvSpPr/>
          <p:nvPr/>
        </p:nvSpPr>
        <p:spPr>
          <a:xfrm>
            <a:off x="6279402" y="654843"/>
            <a:ext cx="5122024" cy="5593557"/>
          </a:xfrm>
          <a:prstGeom prst="roundRect">
            <a:avLst/>
          </a:prstGeom>
          <a:blipFill>
            <a:blip r:embed="rId3"/>
            <a:stretch>
              <a:fillRect/>
            </a:stretch>
          </a:blipFill>
          <a:ln w="114300">
            <a:solidFill>
              <a:srgbClr val="004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Straight Connector 6">
            <a:extLst>
              <a:ext uri="{FF2B5EF4-FFF2-40B4-BE49-F238E27FC236}">
                <a16:creationId xmlns:a16="http://schemas.microsoft.com/office/drawing/2014/main" id="{BB301551-0D4A-E92E-E65D-D8E4BC096CF2}"/>
              </a:ext>
            </a:extLst>
          </p:cNvPr>
          <p:cNvCxnSpPr>
            <a:cxnSpLocks/>
          </p:cNvCxnSpPr>
          <p:nvPr/>
        </p:nvCxnSpPr>
        <p:spPr>
          <a:xfrm>
            <a:off x="1111816" y="2437809"/>
            <a:ext cx="0" cy="376118"/>
          </a:xfrm>
          <a:prstGeom prst="line">
            <a:avLst/>
          </a:prstGeom>
          <a:ln>
            <a:solidFill>
              <a:srgbClr val="00427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9E23E5-7D68-6A23-34B5-5767C2F2C4C1}"/>
              </a:ext>
            </a:extLst>
          </p:cNvPr>
          <p:cNvCxnSpPr>
            <a:cxnSpLocks/>
          </p:cNvCxnSpPr>
          <p:nvPr/>
        </p:nvCxnSpPr>
        <p:spPr>
          <a:xfrm>
            <a:off x="1111816" y="3001190"/>
            <a:ext cx="0" cy="376118"/>
          </a:xfrm>
          <a:prstGeom prst="line">
            <a:avLst/>
          </a:prstGeom>
          <a:ln>
            <a:solidFill>
              <a:srgbClr val="00427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802BC1-E7C9-E6FB-1B5B-3D7B26A7F0E4}"/>
              </a:ext>
            </a:extLst>
          </p:cNvPr>
          <p:cNvCxnSpPr>
            <a:cxnSpLocks/>
          </p:cNvCxnSpPr>
          <p:nvPr/>
        </p:nvCxnSpPr>
        <p:spPr>
          <a:xfrm>
            <a:off x="1111816" y="3548255"/>
            <a:ext cx="0" cy="645749"/>
          </a:xfrm>
          <a:prstGeom prst="line">
            <a:avLst/>
          </a:prstGeom>
          <a:ln>
            <a:solidFill>
              <a:srgbClr val="0042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people working in a field&#10;&#10;Description automatically generated">
            <a:extLst>
              <a:ext uri="{FF2B5EF4-FFF2-40B4-BE49-F238E27FC236}">
                <a16:creationId xmlns:a16="http://schemas.microsoft.com/office/drawing/2014/main" id="{7D883612-FA6B-E8E8-19D1-647BFB41DF6F}"/>
              </a:ext>
            </a:extLst>
          </p:cNvPr>
          <p:cNvPicPr>
            <a:picLocks noGrp="1" noRot="1" noChangeAspect="1" noMove="1" noResize="1" noEditPoints="1" noAdjustHandles="1" noChangeArrowheads="1" noChangeShapeType="1" noCrop="1"/>
          </p:cNvPicPr>
          <p:nvPr>
            <p:ph sz="half" idx="2"/>
          </p:nvPr>
        </p:nvPicPr>
        <p:blipFill rotWithShape="1">
          <a:blip r:embed="rId3">
            <a:extLst>
              <a:ext uri="{28A0092B-C50C-407E-A947-70E740481C1C}">
                <a14:useLocalDpi xmlns:a14="http://schemas.microsoft.com/office/drawing/2010/main" val="0"/>
              </a:ext>
            </a:extLst>
          </a:blip>
          <a:srcRect r="13019"/>
          <a:stretch/>
        </p:blipFill>
        <p:spPr>
          <a:xfrm>
            <a:off x="4216400" y="0"/>
            <a:ext cx="7975600" cy="6877050"/>
          </a:xfrm>
        </p:spPr>
      </p:pic>
      <p:sp>
        <p:nvSpPr>
          <p:cNvPr id="13" name="Rectangle 12">
            <a:extLst>
              <a:ext uri="{FF2B5EF4-FFF2-40B4-BE49-F238E27FC236}">
                <a16:creationId xmlns:a16="http://schemas.microsoft.com/office/drawing/2014/main" id="{CD831FBA-4934-36E6-1AEB-E992397E884C}"/>
              </a:ext>
            </a:extLst>
          </p:cNvPr>
          <p:cNvSpPr>
            <a:spLocks noGrp="1" noRot="1" noMove="1" noResize="1" noEditPoints="1" noAdjustHandles="1" noChangeArrowheads="1" noChangeShapeType="1"/>
          </p:cNvSpPr>
          <p:nvPr/>
        </p:nvSpPr>
        <p:spPr>
          <a:xfrm>
            <a:off x="0" y="0"/>
            <a:ext cx="9025054" cy="6877050"/>
          </a:xfrm>
          <a:prstGeom prst="rect">
            <a:avLst/>
          </a:prstGeom>
          <a:gradFill>
            <a:gsLst>
              <a:gs pos="0">
                <a:schemeClr val="bg1"/>
              </a:gs>
              <a:gs pos="68000">
                <a:srgbClr val="FFFFFF">
                  <a:alpha val="94000"/>
                </a:srgbClr>
              </a:gs>
              <a:gs pos="59000">
                <a:schemeClr val="bg1">
                  <a:alpha val="99000"/>
                </a:schemeClr>
              </a:gs>
              <a:gs pos="80000">
                <a:schemeClr val="bg1">
                  <a:alpha val="80000"/>
                </a:schemeClr>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BB6A3-58DC-D7DC-3B38-16520E8C1742}"/>
              </a:ext>
            </a:extLst>
          </p:cNvPr>
          <p:cNvSpPr>
            <a:spLocks noGrp="1"/>
          </p:cNvSpPr>
          <p:nvPr>
            <p:ph type="title"/>
          </p:nvPr>
        </p:nvSpPr>
        <p:spPr>
          <a:xfrm>
            <a:off x="838200" y="365125"/>
            <a:ext cx="5666678" cy="1381899"/>
          </a:xfrm>
        </p:spPr>
        <p:txBody>
          <a:bodyPr vert="horz" lIns="91440" tIns="45720" rIns="91440" bIns="45720" rtlCol="0" anchor="ctr">
            <a:normAutofit/>
          </a:bodyPr>
          <a:lstStyle/>
          <a:p>
            <a:r>
              <a:rPr lang="en-US" sz="3600">
                <a:solidFill>
                  <a:schemeClr val="accent1"/>
                </a:solidFill>
                <a:latin typeface="Gill Sans MT" panose="020B0502020104020203" pitchFamily="34" charset="0"/>
              </a:rPr>
              <a:t>Key Areas of IOM’s Approach to Labour Migration</a:t>
            </a:r>
          </a:p>
        </p:txBody>
      </p:sp>
      <p:sp>
        <p:nvSpPr>
          <p:cNvPr id="3" name="Content Placeholder 2">
            <a:extLst>
              <a:ext uri="{FF2B5EF4-FFF2-40B4-BE49-F238E27FC236}">
                <a16:creationId xmlns:a16="http://schemas.microsoft.com/office/drawing/2014/main" id="{BFC9CBDD-C268-9287-8EAB-513874F36B69}"/>
              </a:ext>
            </a:extLst>
          </p:cNvPr>
          <p:cNvSpPr>
            <a:spLocks noGrp="1"/>
          </p:cNvSpPr>
          <p:nvPr>
            <p:ph sz="half" idx="1"/>
          </p:nvPr>
        </p:nvSpPr>
        <p:spPr>
          <a:xfrm>
            <a:off x="838200" y="1956928"/>
            <a:ext cx="5136748" cy="4307236"/>
          </a:xfrm>
        </p:spPr>
        <p:txBody>
          <a:bodyPr vert="horz" lIns="91440" tIns="45720" rIns="91440" bIns="45720" rtlCol="0" anchor="t">
            <a:normAutofit lnSpcReduction="10000"/>
          </a:bodyPr>
          <a:lstStyle/>
          <a:p>
            <a:pPr marL="571500" indent="-342900">
              <a:buClr>
                <a:schemeClr val="accent3"/>
              </a:buClr>
              <a:buFont typeface="Wingdings 3" panose="05040102010807070707" pitchFamily="18" charset="2"/>
              <a:buChar char=""/>
            </a:pPr>
            <a:r>
              <a:rPr lang="en-US" sz="2400" dirty="0"/>
              <a:t>E</a:t>
            </a:r>
            <a:r>
              <a:rPr lang="en-US" sz="2400" dirty="0">
                <a:ea typeface="+mn-lt"/>
                <a:cs typeface="+mn-lt"/>
              </a:rPr>
              <a:t>nabling Mobility Pathways: Labour and Skills</a:t>
            </a:r>
          </a:p>
          <a:p>
            <a:pPr marL="1028700" lvl="1" indent="-342900">
              <a:buClr>
                <a:schemeClr val="accent3"/>
              </a:buClr>
              <a:buFont typeface="Wingdings 3" panose="05040102010807070707" pitchFamily="18" charset="2"/>
              <a:buChar char=""/>
            </a:pPr>
            <a:r>
              <a:rPr lang="en-US" sz="1800" dirty="0"/>
              <a:t>Skills-Based Mobility</a:t>
            </a:r>
          </a:p>
          <a:p>
            <a:pPr marL="1028700" lvl="1" indent="-342900">
              <a:buClr>
                <a:schemeClr val="accent3"/>
              </a:buClr>
              <a:buFont typeface="Wingdings 3" panose="05040102010807070707" pitchFamily="18" charset="2"/>
              <a:buChar char=""/>
            </a:pPr>
            <a:r>
              <a:rPr lang="en-US" sz="1800" dirty="0"/>
              <a:t>Remittances</a:t>
            </a:r>
          </a:p>
          <a:p>
            <a:pPr marL="571500" indent="-342900">
              <a:buClr>
                <a:schemeClr val="accent3"/>
              </a:buClr>
              <a:buFont typeface="Wingdings 3" panose="05040102010807070707" pitchFamily="18" charset="2"/>
              <a:buChar char=""/>
            </a:pPr>
            <a:r>
              <a:rPr lang="en-US" sz="2400" dirty="0"/>
              <a:t>Pathways in Humanitarian Contexts and Inclusion</a:t>
            </a:r>
          </a:p>
          <a:p>
            <a:pPr marL="1028700" lvl="1" indent="-342900">
              <a:buClr>
                <a:schemeClr val="accent3"/>
              </a:buClr>
              <a:buFont typeface="Wingdings 3" panose="05040102010807070707" pitchFamily="18" charset="2"/>
              <a:buChar char=""/>
            </a:pPr>
            <a:r>
              <a:rPr lang="en-US" sz="1800" dirty="0"/>
              <a:t>Complementary Pathways</a:t>
            </a:r>
          </a:p>
          <a:p>
            <a:pPr marL="1028700" lvl="1" indent="-342900">
              <a:buClr>
                <a:schemeClr val="accent3"/>
              </a:buClr>
              <a:buFont typeface="Wingdings 3" panose="05040102010807070707" pitchFamily="18" charset="2"/>
              <a:buChar char=""/>
            </a:pPr>
            <a:r>
              <a:rPr lang="en-US" sz="1800" dirty="0"/>
              <a:t>Integration and inclusion</a:t>
            </a:r>
          </a:p>
          <a:p>
            <a:pPr marL="571500" indent="-342900">
              <a:buClr>
                <a:schemeClr val="accent3"/>
              </a:buClr>
              <a:buFont typeface="Wingdings 3" panose="05040102010807070707" pitchFamily="18" charset="2"/>
              <a:buChar char=""/>
            </a:pPr>
            <a:r>
              <a:rPr lang="en-US" sz="2400" dirty="0">
                <a:ea typeface="+mn-lt"/>
                <a:cs typeface="+mn-lt"/>
              </a:rPr>
              <a:t>Expanding and Enhancing Labour Migration Opportunities</a:t>
            </a:r>
          </a:p>
          <a:p>
            <a:pPr marL="1028700" lvl="1" indent="-342900">
              <a:buClr>
                <a:schemeClr val="accent3"/>
              </a:buClr>
              <a:buFont typeface="Wingdings 3" panose="05040102010807070707" pitchFamily="18" charset="2"/>
              <a:buChar char=""/>
            </a:pPr>
            <a:r>
              <a:rPr lang="en-US" sz="1800" dirty="0"/>
              <a:t>Employer and intermediary Engagement</a:t>
            </a:r>
          </a:p>
        </p:txBody>
      </p:sp>
      <p:sp>
        <p:nvSpPr>
          <p:cNvPr id="5" name="Half Frame 4">
            <a:extLst>
              <a:ext uri="{FF2B5EF4-FFF2-40B4-BE49-F238E27FC236}">
                <a16:creationId xmlns:a16="http://schemas.microsoft.com/office/drawing/2014/main" id="{F41100D2-BB39-0B73-8534-9994B658E234}"/>
              </a:ext>
            </a:extLst>
          </p:cNvPr>
          <p:cNvSpPr/>
          <p:nvPr/>
        </p:nvSpPr>
        <p:spPr>
          <a:xfrm>
            <a:off x="245210" y="181094"/>
            <a:ext cx="365760" cy="369332"/>
          </a:xfrm>
          <a:prstGeom prst="halfFrame">
            <a:avLst>
              <a:gd name="adj1" fmla="val 12037"/>
              <a:gd name="adj2" fmla="val 138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823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8C17C7-3825-4140-8FBA-C1AE62AB848E}"/>
              </a:ext>
            </a:extLst>
          </p:cNvPr>
          <p:cNvSpPr txBox="1"/>
          <p:nvPr/>
        </p:nvSpPr>
        <p:spPr>
          <a:xfrm>
            <a:off x="897776" y="2151659"/>
            <a:ext cx="4717933" cy="830997"/>
          </a:xfrm>
          <a:prstGeom prst="rect">
            <a:avLst/>
          </a:prstGeom>
          <a:noFill/>
        </p:spPr>
        <p:txBody>
          <a:bodyPr wrap="square" rtlCol="0">
            <a:spAutoFit/>
          </a:bodyPr>
          <a:lstStyle/>
          <a:p>
            <a:r>
              <a:rPr lang="en-150" sz="2400" b="1" dirty="0">
                <a:solidFill>
                  <a:srgbClr val="00427E"/>
                </a:solidFill>
                <a:latin typeface="Akrobat" panose="00000600000000000000" pitchFamily="2" charset="0"/>
              </a:rPr>
              <a:t>Legal, policy and regulatory frameworks</a:t>
            </a:r>
          </a:p>
          <a:p>
            <a:r>
              <a:rPr lang="en-US" sz="2400" dirty="0">
                <a:solidFill>
                  <a:srgbClr val="00427E"/>
                </a:solidFill>
                <a:latin typeface="Akrobat" panose="00000600000000000000" pitchFamily="2" charset="0"/>
              </a:rPr>
              <a:t>E</a:t>
            </a:r>
            <a:r>
              <a:rPr lang="en-150" sz="2400" dirty="0">
                <a:solidFill>
                  <a:srgbClr val="00427E"/>
                </a:solidFill>
                <a:latin typeface="Akrobat" panose="00000600000000000000" pitchFamily="2" charset="0"/>
              </a:rPr>
              <a:t>stablished at multiple levels</a:t>
            </a:r>
            <a:endParaRPr lang="ru-RU" sz="2400" dirty="0">
              <a:solidFill>
                <a:srgbClr val="00427E"/>
              </a:solidFill>
              <a:latin typeface="Akrobat" panose="00000600000000000000" pitchFamily="2" charset="0"/>
            </a:endParaRPr>
          </a:p>
        </p:txBody>
      </p:sp>
      <p:sp>
        <p:nvSpPr>
          <p:cNvPr id="6" name="TextBox 5">
            <a:extLst>
              <a:ext uri="{FF2B5EF4-FFF2-40B4-BE49-F238E27FC236}">
                <a16:creationId xmlns:a16="http://schemas.microsoft.com/office/drawing/2014/main" id="{A9547A69-3509-401F-91CE-CC6A7B1647BB}"/>
              </a:ext>
            </a:extLst>
          </p:cNvPr>
          <p:cNvSpPr txBox="1"/>
          <p:nvPr/>
        </p:nvSpPr>
        <p:spPr>
          <a:xfrm>
            <a:off x="807131" y="865115"/>
            <a:ext cx="4231178" cy="584775"/>
          </a:xfrm>
          <a:prstGeom prst="rect">
            <a:avLst/>
          </a:prstGeom>
          <a:noFill/>
        </p:spPr>
        <p:txBody>
          <a:bodyPr wrap="square" rtlCol="0">
            <a:spAutoFit/>
          </a:bodyPr>
          <a:lstStyle/>
          <a:p>
            <a:r>
              <a:rPr lang="en-150" sz="3200" b="1" dirty="0">
                <a:solidFill>
                  <a:srgbClr val="00427E"/>
                </a:solidFill>
                <a:latin typeface="Akrobat" panose="00000600000000000000" pitchFamily="2" charset="0"/>
              </a:rPr>
              <a:t>REGULAR PATHWAYS ARE:</a:t>
            </a:r>
            <a:endParaRPr lang="ru-RU" sz="4000" b="1" dirty="0">
              <a:solidFill>
                <a:srgbClr val="FF0000"/>
              </a:solidFill>
              <a:latin typeface="Akrobat" panose="00000600000000000000" pitchFamily="2" charset="0"/>
            </a:endParaRPr>
          </a:p>
        </p:txBody>
      </p:sp>
      <p:sp>
        <p:nvSpPr>
          <p:cNvPr id="3" name="Прямоугольник: скругленные углы 2">
            <a:extLst>
              <a:ext uri="{FF2B5EF4-FFF2-40B4-BE49-F238E27FC236}">
                <a16:creationId xmlns:a16="http://schemas.microsoft.com/office/drawing/2014/main" id="{00D308FB-FF84-402C-9A44-7F8407785AE3}"/>
              </a:ext>
            </a:extLst>
          </p:cNvPr>
          <p:cNvSpPr/>
          <p:nvPr/>
        </p:nvSpPr>
        <p:spPr>
          <a:xfrm>
            <a:off x="5848349" y="566737"/>
            <a:ext cx="5724525" cy="57245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 name="Diagram 1">
            <a:extLst>
              <a:ext uri="{FF2B5EF4-FFF2-40B4-BE49-F238E27FC236}">
                <a16:creationId xmlns:a16="http://schemas.microsoft.com/office/drawing/2014/main" id="{2198FBA0-E315-5DDA-85D9-F86685E9CD64}"/>
              </a:ext>
            </a:extLst>
          </p:cNvPr>
          <p:cNvGraphicFramePr/>
          <p:nvPr/>
        </p:nvGraphicFramePr>
        <p:xfrm>
          <a:off x="931504" y="3684425"/>
          <a:ext cx="4106805" cy="2873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black and white symbol of a person walking&#10;&#10;Description automatically generated">
            <a:extLst>
              <a:ext uri="{FF2B5EF4-FFF2-40B4-BE49-F238E27FC236}">
                <a16:creationId xmlns:a16="http://schemas.microsoft.com/office/drawing/2014/main" id="{17D7C34E-A390-4C04-F407-7077A9782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615009"/>
            <a:ext cx="5581650" cy="4057650"/>
          </a:xfrm>
          <a:prstGeom prst="rect">
            <a:avLst/>
          </a:prstGeom>
        </p:spPr>
      </p:pic>
      <p:sp>
        <p:nvSpPr>
          <p:cNvPr id="9" name="TextBox 8">
            <a:extLst>
              <a:ext uri="{FF2B5EF4-FFF2-40B4-BE49-F238E27FC236}">
                <a16:creationId xmlns:a16="http://schemas.microsoft.com/office/drawing/2014/main" id="{452D542C-DF64-B0BF-9756-5907FF569123}"/>
              </a:ext>
            </a:extLst>
          </p:cNvPr>
          <p:cNvSpPr txBox="1"/>
          <p:nvPr/>
        </p:nvSpPr>
        <p:spPr>
          <a:xfrm>
            <a:off x="9932265" y="2036292"/>
            <a:ext cx="1378904" cy="369332"/>
          </a:xfrm>
          <a:prstGeom prst="rect">
            <a:avLst/>
          </a:prstGeom>
          <a:noFill/>
        </p:spPr>
        <p:txBody>
          <a:bodyPr wrap="none" rtlCol="0">
            <a:spAutoFit/>
          </a:bodyPr>
          <a:lstStyle/>
          <a:p>
            <a:r>
              <a:rPr lang="en-150" dirty="0">
                <a:solidFill>
                  <a:schemeClr val="bg1"/>
                </a:solidFill>
                <a:latin typeface="Akrobat" panose="020B0604020202020204" charset="0"/>
              </a:rPr>
              <a:t>Pre-migration</a:t>
            </a:r>
            <a:endParaRPr lang="en-US" dirty="0">
              <a:solidFill>
                <a:schemeClr val="bg1"/>
              </a:solidFill>
              <a:latin typeface="Akrobat" panose="020B0604020202020204" charset="0"/>
            </a:endParaRPr>
          </a:p>
        </p:txBody>
      </p:sp>
      <p:sp>
        <p:nvSpPr>
          <p:cNvPr id="10" name="TextBox 9">
            <a:extLst>
              <a:ext uri="{FF2B5EF4-FFF2-40B4-BE49-F238E27FC236}">
                <a16:creationId xmlns:a16="http://schemas.microsoft.com/office/drawing/2014/main" id="{88A05107-BAAF-D816-CD74-B9BDEA62616E}"/>
              </a:ext>
            </a:extLst>
          </p:cNvPr>
          <p:cNvSpPr txBox="1"/>
          <p:nvPr/>
        </p:nvSpPr>
        <p:spPr>
          <a:xfrm>
            <a:off x="6522858" y="2036292"/>
            <a:ext cx="994183" cy="369332"/>
          </a:xfrm>
          <a:prstGeom prst="rect">
            <a:avLst/>
          </a:prstGeom>
          <a:noFill/>
        </p:spPr>
        <p:txBody>
          <a:bodyPr wrap="none" rtlCol="0">
            <a:spAutoFit/>
          </a:bodyPr>
          <a:lstStyle/>
          <a:p>
            <a:r>
              <a:rPr lang="en-150" dirty="0">
                <a:solidFill>
                  <a:schemeClr val="bg1"/>
                </a:solidFill>
                <a:latin typeface="Akrobat" panose="020B0604020202020204" charset="0"/>
              </a:rPr>
              <a:t>Migration</a:t>
            </a:r>
            <a:endParaRPr lang="en-US" dirty="0">
              <a:solidFill>
                <a:schemeClr val="bg1"/>
              </a:solidFill>
              <a:latin typeface="Akrobat" panose="020B0604020202020204" charset="0"/>
            </a:endParaRPr>
          </a:p>
        </p:txBody>
      </p:sp>
      <p:sp>
        <p:nvSpPr>
          <p:cNvPr id="11" name="TextBox 10">
            <a:extLst>
              <a:ext uri="{FF2B5EF4-FFF2-40B4-BE49-F238E27FC236}">
                <a16:creationId xmlns:a16="http://schemas.microsoft.com/office/drawing/2014/main" id="{87BB4ACD-D8CD-B6C9-4270-FC4C611B3AD0}"/>
              </a:ext>
            </a:extLst>
          </p:cNvPr>
          <p:cNvSpPr txBox="1"/>
          <p:nvPr/>
        </p:nvSpPr>
        <p:spPr>
          <a:xfrm>
            <a:off x="6370457" y="3453896"/>
            <a:ext cx="550151" cy="369332"/>
          </a:xfrm>
          <a:prstGeom prst="rect">
            <a:avLst/>
          </a:prstGeom>
          <a:noFill/>
        </p:spPr>
        <p:txBody>
          <a:bodyPr wrap="none" rtlCol="0">
            <a:spAutoFit/>
          </a:bodyPr>
          <a:lstStyle/>
          <a:p>
            <a:r>
              <a:rPr lang="en-150" dirty="0">
                <a:solidFill>
                  <a:schemeClr val="bg1"/>
                </a:solidFill>
                <a:latin typeface="Akrobat" panose="020B0604020202020204" charset="0"/>
              </a:rPr>
              <a:t>Stay</a:t>
            </a:r>
            <a:endParaRPr lang="en-US" dirty="0">
              <a:solidFill>
                <a:schemeClr val="bg1"/>
              </a:solidFill>
              <a:latin typeface="Akrobat" panose="020B0604020202020204" charset="0"/>
            </a:endParaRPr>
          </a:p>
        </p:txBody>
      </p:sp>
      <p:sp>
        <p:nvSpPr>
          <p:cNvPr id="12" name="TextBox 11">
            <a:extLst>
              <a:ext uri="{FF2B5EF4-FFF2-40B4-BE49-F238E27FC236}">
                <a16:creationId xmlns:a16="http://schemas.microsoft.com/office/drawing/2014/main" id="{5B2378AB-E0A9-7BD4-257D-FD29CD42C3E8}"/>
              </a:ext>
            </a:extLst>
          </p:cNvPr>
          <p:cNvSpPr txBox="1"/>
          <p:nvPr/>
        </p:nvSpPr>
        <p:spPr>
          <a:xfrm>
            <a:off x="6920608" y="4751604"/>
            <a:ext cx="761747" cy="369332"/>
          </a:xfrm>
          <a:prstGeom prst="rect">
            <a:avLst/>
          </a:prstGeom>
          <a:noFill/>
        </p:spPr>
        <p:txBody>
          <a:bodyPr wrap="none" rtlCol="0">
            <a:spAutoFit/>
          </a:bodyPr>
          <a:lstStyle/>
          <a:p>
            <a:r>
              <a:rPr lang="en-150" dirty="0">
                <a:solidFill>
                  <a:schemeClr val="bg1"/>
                </a:solidFill>
                <a:latin typeface="Akrobat" panose="020B0604020202020204" charset="0"/>
              </a:rPr>
              <a:t>Return</a:t>
            </a:r>
            <a:endParaRPr lang="en-US" dirty="0">
              <a:solidFill>
                <a:schemeClr val="bg1"/>
              </a:solidFill>
              <a:latin typeface="Akrobat" panose="020B0604020202020204" charset="0"/>
            </a:endParaRPr>
          </a:p>
        </p:txBody>
      </p:sp>
      <p:sp>
        <p:nvSpPr>
          <p:cNvPr id="13" name="TextBox 12">
            <a:extLst>
              <a:ext uri="{FF2B5EF4-FFF2-40B4-BE49-F238E27FC236}">
                <a16:creationId xmlns:a16="http://schemas.microsoft.com/office/drawing/2014/main" id="{2CD82C91-6FCD-D171-28D1-D0DDE786B3BC}"/>
              </a:ext>
            </a:extLst>
          </p:cNvPr>
          <p:cNvSpPr txBox="1"/>
          <p:nvPr/>
        </p:nvSpPr>
        <p:spPr>
          <a:xfrm>
            <a:off x="9797736" y="4755595"/>
            <a:ext cx="1340432" cy="369332"/>
          </a:xfrm>
          <a:prstGeom prst="rect">
            <a:avLst/>
          </a:prstGeom>
          <a:noFill/>
        </p:spPr>
        <p:txBody>
          <a:bodyPr wrap="none" rtlCol="0">
            <a:spAutoFit/>
          </a:bodyPr>
          <a:lstStyle/>
          <a:p>
            <a:r>
              <a:rPr lang="en-150" dirty="0">
                <a:solidFill>
                  <a:schemeClr val="bg1"/>
                </a:solidFill>
                <a:latin typeface="Akrobat" panose="020B0604020202020204" charset="0"/>
              </a:rPr>
              <a:t>Reintegration</a:t>
            </a:r>
            <a:endParaRPr lang="en-US" dirty="0">
              <a:solidFill>
                <a:schemeClr val="bg1"/>
              </a:solidFill>
              <a:latin typeface="Akrobat" panose="020B0604020202020204" charset="0"/>
            </a:endParaRPr>
          </a:p>
        </p:txBody>
      </p:sp>
    </p:spTree>
    <p:extLst>
      <p:ext uri="{BB962C8B-B14F-4D97-AF65-F5344CB8AC3E}">
        <p14:creationId xmlns:p14="http://schemas.microsoft.com/office/powerpoint/2010/main" val="106479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804451-E6F1-48DE-B50B-B3DCFA7E459B}"/>
              </a:ext>
            </a:extLst>
          </p:cNvPr>
          <p:cNvSpPr txBox="1"/>
          <p:nvPr/>
        </p:nvSpPr>
        <p:spPr>
          <a:xfrm>
            <a:off x="7029794" y="2705730"/>
            <a:ext cx="4986712" cy="3693319"/>
          </a:xfrm>
          <a:prstGeom prst="rect">
            <a:avLst/>
          </a:prstGeom>
          <a:noFill/>
        </p:spPr>
        <p:txBody>
          <a:bodyPr wrap="square" rtlCol="0">
            <a:spAutoFit/>
          </a:bodyPr>
          <a:lstStyle/>
          <a:p>
            <a:pPr marL="285750" indent="-285750">
              <a:buFont typeface="Arial" panose="020B0604020202020204" pitchFamily="34" charset="0"/>
              <a:buChar char="•"/>
            </a:pPr>
            <a:r>
              <a:rPr lang="en-150" dirty="0">
                <a:solidFill>
                  <a:srgbClr val="00427E"/>
                </a:solidFill>
                <a:latin typeface="Akrobat" panose="00000600000000000000" pitchFamily="2" charset="0"/>
              </a:rPr>
              <a:t>Many existing pathways have </a:t>
            </a:r>
            <a:r>
              <a:rPr lang="en-150" b="1" u="heavy" dirty="0">
                <a:solidFill>
                  <a:srgbClr val="00427E"/>
                </a:solidFill>
                <a:uFill>
                  <a:solidFill>
                    <a:schemeClr val="accent2"/>
                  </a:solidFill>
                </a:uFill>
                <a:latin typeface="Akrobat" panose="00000600000000000000" pitchFamily="2" charset="0"/>
              </a:rPr>
              <a:t>too few places</a:t>
            </a:r>
            <a:r>
              <a:rPr lang="en-150" dirty="0">
                <a:solidFill>
                  <a:srgbClr val="00427E"/>
                </a:solidFill>
                <a:latin typeface="Akrobat" panose="00000600000000000000" pitchFamily="2" charset="0"/>
              </a:rPr>
              <a:t>, are limited to specific geographic areas or only accom</a:t>
            </a:r>
            <a:r>
              <a:rPr lang="en-US" dirty="0">
                <a:solidFill>
                  <a:srgbClr val="00427E"/>
                </a:solidFill>
                <a:latin typeface="Akrobat" panose="00000600000000000000" pitchFamily="2" charset="0"/>
              </a:rPr>
              <a:t>m</a:t>
            </a:r>
            <a:r>
              <a:rPr lang="en-150" dirty="0">
                <a:solidFill>
                  <a:srgbClr val="00427E"/>
                </a:solidFill>
                <a:latin typeface="Akrobat" panose="00000600000000000000" pitchFamily="2" charset="0"/>
              </a:rPr>
              <a:t>odate select population groups</a:t>
            </a:r>
          </a:p>
          <a:p>
            <a:endParaRPr lang="en-150" dirty="0">
              <a:solidFill>
                <a:srgbClr val="00427E"/>
              </a:solidFill>
              <a:latin typeface="Akrobat" panose="00000600000000000000" pitchFamily="2" charset="0"/>
            </a:endParaRPr>
          </a:p>
          <a:p>
            <a:pPr marL="285750" indent="-285750">
              <a:buFont typeface="Arial" panose="020B0604020202020204" pitchFamily="34" charset="0"/>
              <a:buChar char="•"/>
            </a:pPr>
            <a:r>
              <a:rPr lang="en-150" dirty="0">
                <a:solidFill>
                  <a:srgbClr val="00427E"/>
                </a:solidFill>
                <a:latin typeface="Akrobat" panose="00000600000000000000" pitchFamily="2" charset="0"/>
              </a:rPr>
              <a:t>Regular pathways for migrants from developing countries </a:t>
            </a:r>
            <a:r>
              <a:rPr lang="en-150" b="1" u="heavy" dirty="0">
                <a:solidFill>
                  <a:srgbClr val="00427E"/>
                </a:solidFill>
                <a:uFill>
                  <a:solidFill>
                    <a:schemeClr val="accent2"/>
                  </a:solidFill>
                </a:uFill>
                <a:latin typeface="Akrobat" panose="00000600000000000000" pitchFamily="2" charset="0"/>
              </a:rPr>
              <a:t>have narrowed</a:t>
            </a:r>
            <a:r>
              <a:rPr lang="en-150" dirty="0">
                <a:solidFill>
                  <a:srgbClr val="00427E"/>
                </a:solidFill>
                <a:latin typeface="Akrobat" panose="00000600000000000000" pitchFamily="2" charset="0"/>
              </a:rPr>
              <a:t> over the past 25 years</a:t>
            </a:r>
          </a:p>
          <a:p>
            <a:endParaRPr lang="en-150" dirty="0">
              <a:solidFill>
                <a:srgbClr val="00427E"/>
              </a:solidFill>
              <a:latin typeface="Akrobat" panose="00000600000000000000" pitchFamily="2" charset="0"/>
            </a:endParaRPr>
          </a:p>
          <a:p>
            <a:pPr marL="285750" indent="-285750">
              <a:buFont typeface="Arial" panose="020B0604020202020204" pitchFamily="34" charset="0"/>
              <a:buChar char="•"/>
            </a:pPr>
            <a:r>
              <a:rPr lang="en-150" dirty="0">
                <a:solidFill>
                  <a:srgbClr val="00427E"/>
                </a:solidFill>
                <a:latin typeface="Akrobat" panose="00000600000000000000" pitchFamily="2" charset="0"/>
              </a:rPr>
              <a:t>Existing pathways often </a:t>
            </a:r>
            <a:r>
              <a:rPr lang="en-150" b="1" u="heavy" dirty="0">
                <a:solidFill>
                  <a:srgbClr val="00427E"/>
                </a:solidFill>
                <a:uFill>
                  <a:solidFill>
                    <a:schemeClr val="accent2"/>
                  </a:solidFill>
                </a:uFill>
                <a:latin typeface="Akrobat" panose="00000600000000000000" pitchFamily="2" charset="0"/>
              </a:rPr>
              <a:t>do not reach their intended scale or outcomes</a:t>
            </a:r>
            <a:r>
              <a:rPr lang="en-150" dirty="0">
                <a:solidFill>
                  <a:srgbClr val="00427E"/>
                </a:solidFill>
                <a:latin typeface="Akrobat" panose="00000600000000000000" pitchFamily="2" charset="0"/>
              </a:rPr>
              <a:t> once they are established</a:t>
            </a:r>
          </a:p>
          <a:p>
            <a:endParaRPr lang="en-150" dirty="0">
              <a:solidFill>
                <a:srgbClr val="00427E"/>
              </a:solidFill>
              <a:latin typeface="Akrobat" panose="00000600000000000000" pitchFamily="2" charset="0"/>
            </a:endParaRPr>
          </a:p>
          <a:p>
            <a:pPr marL="285750" indent="-285750">
              <a:buFont typeface="Arial" panose="020B0604020202020204" pitchFamily="34" charset="0"/>
              <a:buChar char="•"/>
            </a:pPr>
            <a:r>
              <a:rPr lang="en-150" dirty="0">
                <a:solidFill>
                  <a:srgbClr val="00427E"/>
                </a:solidFill>
                <a:latin typeface="Akrobat" panose="00000600000000000000" pitchFamily="2" charset="0"/>
              </a:rPr>
              <a:t>Many people fall into </a:t>
            </a:r>
            <a:r>
              <a:rPr lang="en-150" b="1" u="heavy" dirty="0">
                <a:solidFill>
                  <a:srgbClr val="00427E"/>
                </a:solidFill>
                <a:uFill>
                  <a:solidFill>
                    <a:schemeClr val="accent2"/>
                  </a:solidFill>
                </a:uFill>
                <a:latin typeface="Akrobat" panose="00000600000000000000" pitchFamily="2" charset="0"/>
              </a:rPr>
              <a:t>situations of violence</a:t>
            </a:r>
            <a:r>
              <a:rPr lang="en-150" dirty="0">
                <a:solidFill>
                  <a:srgbClr val="00427E"/>
                </a:solidFill>
                <a:latin typeface="Akrobat" panose="00000600000000000000" pitchFamily="2" charset="0"/>
              </a:rPr>
              <a:t>, exploitation, abuse and/or irregularity despite having migrated in a regular way </a:t>
            </a:r>
            <a:endParaRPr lang="ru-RU" dirty="0">
              <a:solidFill>
                <a:srgbClr val="00427E"/>
              </a:solidFill>
              <a:latin typeface="Akrobat" panose="00000600000000000000" pitchFamily="2" charset="0"/>
            </a:endParaRPr>
          </a:p>
        </p:txBody>
      </p:sp>
      <p:sp>
        <p:nvSpPr>
          <p:cNvPr id="8" name="TextBox 7">
            <a:extLst>
              <a:ext uri="{FF2B5EF4-FFF2-40B4-BE49-F238E27FC236}">
                <a16:creationId xmlns:a16="http://schemas.microsoft.com/office/drawing/2014/main" id="{3BB5C0B2-6BF9-4085-953A-681D935C8291}"/>
              </a:ext>
            </a:extLst>
          </p:cNvPr>
          <p:cNvSpPr txBox="1"/>
          <p:nvPr/>
        </p:nvSpPr>
        <p:spPr>
          <a:xfrm>
            <a:off x="7029794" y="1616542"/>
            <a:ext cx="4986712" cy="954107"/>
          </a:xfrm>
          <a:prstGeom prst="rect">
            <a:avLst/>
          </a:prstGeom>
          <a:noFill/>
        </p:spPr>
        <p:txBody>
          <a:bodyPr wrap="square" rtlCol="0">
            <a:spAutoFit/>
          </a:bodyPr>
          <a:lstStyle/>
          <a:p>
            <a:r>
              <a:rPr lang="en-150" sz="2800" dirty="0">
                <a:solidFill>
                  <a:srgbClr val="00427E"/>
                </a:solidFill>
                <a:latin typeface="Akrobat" panose="00000600000000000000" pitchFamily="2" charset="0"/>
              </a:rPr>
              <a:t>Insufficient opportunities for regular migration</a:t>
            </a:r>
            <a:endParaRPr lang="ru-RU" sz="2800" dirty="0">
              <a:solidFill>
                <a:srgbClr val="00427E"/>
              </a:solidFill>
              <a:latin typeface="Akrobat" panose="00000600000000000000" pitchFamily="2" charset="0"/>
            </a:endParaRPr>
          </a:p>
        </p:txBody>
      </p:sp>
      <p:sp>
        <p:nvSpPr>
          <p:cNvPr id="9" name="TextBox 8">
            <a:extLst>
              <a:ext uri="{FF2B5EF4-FFF2-40B4-BE49-F238E27FC236}">
                <a16:creationId xmlns:a16="http://schemas.microsoft.com/office/drawing/2014/main" id="{29B0D29E-F9E0-45A6-B88A-240C5C0D902E}"/>
              </a:ext>
            </a:extLst>
          </p:cNvPr>
          <p:cNvSpPr txBox="1"/>
          <p:nvPr/>
        </p:nvSpPr>
        <p:spPr>
          <a:xfrm>
            <a:off x="7029794" y="212794"/>
            <a:ext cx="4986713" cy="707886"/>
          </a:xfrm>
          <a:prstGeom prst="rect">
            <a:avLst/>
          </a:prstGeom>
          <a:noFill/>
        </p:spPr>
        <p:txBody>
          <a:bodyPr wrap="square" rtlCol="0">
            <a:spAutoFit/>
          </a:bodyPr>
          <a:lstStyle/>
          <a:p>
            <a:r>
              <a:rPr lang="en-150" sz="4000" b="1" dirty="0">
                <a:solidFill>
                  <a:srgbClr val="00427E"/>
                </a:solidFill>
                <a:latin typeface="Akrobat" panose="00000600000000000000" pitchFamily="2" charset="0"/>
              </a:rPr>
              <a:t>WHY REGULAR PATHWAYS</a:t>
            </a:r>
            <a:endParaRPr lang="ru-RU" sz="4000" b="1" dirty="0">
              <a:solidFill>
                <a:srgbClr val="00427E"/>
              </a:solidFill>
              <a:latin typeface="Akrobat" panose="00000600000000000000" pitchFamily="2" charset="0"/>
            </a:endParaRPr>
          </a:p>
        </p:txBody>
      </p:sp>
      <p:sp>
        <p:nvSpPr>
          <p:cNvPr id="11" name="Прямоугольник: скругленные углы 10">
            <a:extLst>
              <a:ext uri="{FF2B5EF4-FFF2-40B4-BE49-F238E27FC236}">
                <a16:creationId xmlns:a16="http://schemas.microsoft.com/office/drawing/2014/main" id="{3DDB4875-6AF6-4A91-A9E6-CE6A1D6F3465}"/>
              </a:ext>
            </a:extLst>
          </p:cNvPr>
          <p:cNvSpPr/>
          <p:nvPr/>
        </p:nvSpPr>
        <p:spPr>
          <a:xfrm>
            <a:off x="665190" y="566737"/>
            <a:ext cx="5724525" cy="57245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4" descr="A white arrows pointing to different directions&#10;&#10;Description automatically generated">
            <a:extLst>
              <a:ext uri="{FF2B5EF4-FFF2-40B4-BE49-F238E27FC236}">
                <a16:creationId xmlns:a16="http://schemas.microsoft.com/office/drawing/2014/main" id="{F57CE35A-C162-E2C5-700C-52EDF938B67F}"/>
              </a:ext>
            </a:extLst>
          </p:cNvPr>
          <p:cNvPicPr>
            <a:picLocks noChangeAspect="1"/>
          </p:cNvPicPr>
          <p:nvPr/>
        </p:nvPicPr>
        <p:blipFill>
          <a:blip r:embed="rId3">
            <a:alphaModFix amt="93000"/>
            <a:extLst>
              <a:ext uri="{28A0092B-C50C-407E-A947-70E740481C1C}">
                <a14:useLocalDpi xmlns:a14="http://schemas.microsoft.com/office/drawing/2010/main" val="0"/>
              </a:ext>
            </a:extLst>
          </a:blip>
          <a:stretch>
            <a:fillRect/>
          </a:stretch>
        </p:blipFill>
        <p:spPr>
          <a:xfrm>
            <a:off x="1162777" y="671512"/>
            <a:ext cx="4729349" cy="5227175"/>
          </a:xfrm>
          <a:prstGeom prst="rect">
            <a:avLst/>
          </a:prstGeom>
        </p:spPr>
      </p:pic>
    </p:spTree>
    <p:extLst>
      <p:ext uri="{BB962C8B-B14F-4D97-AF65-F5344CB8AC3E}">
        <p14:creationId xmlns:p14="http://schemas.microsoft.com/office/powerpoint/2010/main" val="170873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Jgb8y3dMZB4Cv6Wksv.aQ"/>
</p:tagLst>
</file>

<file path=ppt/theme/theme1.xml><?xml version="1.0" encoding="utf-8"?>
<a:theme xmlns:a="http://schemas.openxmlformats.org/drawingml/2006/main" name="Office Theme">
  <a:themeElements>
    <a:clrScheme name="IOM Colour Palette">
      <a:dk1>
        <a:sysClr val="windowText" lastClr="000000"/>
      </a:dk1>
      <a:lt1>
        <a:sysClr val="window" lastClr="FFFFFF"/>
      </a:lt1>
      <a:dk2>
        <a:srgbClr val="0E2841"/>
      </a:dk2>
      <a:lt2>
        <a:srgbClr val="E8E8E8"/>
      </a:lt2>
      <a:accent1>
        <a:srgbClr val="0033A0"/>
      </a:accent1>
      <a:accent2>
        <a:srgbClr val="FF671F"/>
      </a:accent2>
      <a:accent3>
        <a:srgbClr val="5CB8B2"/>
      </a:accent3>
      <a:accent4>
        <a:srgbClr val="D22630"/>
      </a:accent4>
      <a:accent5>
        <a:srgbClr val="FFB81C"/>
      </a:accent5>
      <a:accent6>
        <a:srgbClr val="418FDE"/>
      </a:accent6>
      <a:hlink>
        <a:srgbClr val="0033A0"/>
      </a:hlink>
      <a:folHlink>
        <a:srgbClr val="0033A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e8a1c6-771d-4d9c-9571-8703dcb7a2c8">
      <Terms xmlns="http://schemas.microsoft.com/office/infopath/2007/PartnerControls"/>
    </lcf76f155ced4ddcb4097134ff3c332f>
    <TaxCatchAll xmlns="40a2eef1-ec33-4405-b703-eacbc5b271e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F66B405F29604D8806A89015DAB3D8" ma:contentTypeVersion="15" ma:contentTypeDescription="Create a new document." ma:contentTypeScope="" ma:versionID="06dce7687badabe729269451277cd91c">
  <xsd:schema xmlns:xsd="http://www.w3.org/2001/XMLSchema" xmlns:xs="http://www.w3.org/2001/XMLSchema" xmlns:p="http://schemas.microsoft.com/office/2006/metadata/properties" xmlns:ns2="dee8a1c6-771d-4d9c-9571-8703dcb7a2c8" xmlns:ns3="40a2eef1-ec33-4405-b703-eacbc5b271e1" targetNamespace="http://schemas.microsoft.com/office/2006/metadata/properties" ma:root="true" ma:fieldsID="0d570fd4c31efda56f0a062a70639101" ns2:_="" ns3:_="">
    <xsd:import namespace="dee8a1c6-771d-4d9c-9571-8703dcb7a2c8"/>
    <xsd:import namespace="40a2eef1-ec33-4405-b703-eacbc5b271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e8a1c6-771d-4d9c-9571-8703dcb7a2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a2eef1-ec33-4405-b703-eacbc5b271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2ce5cb6-c2cd-414f-af3e-463aad50b0ad}" ma:internalName="TaxCatchAll" ma:showField="CatchAllData" ma:web="40a2eef1-ec33-4405-b703-eacbc5b27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69CA7D1-5D9E-449F-8336-4798DEB10DA7}">
  <ds:schemaRefs>
    <ds:schemaRef ds:uri="3e52faa4-ff4e-41ea-98d2-276aec08bdbd"/>
    <ds:schemaRef ds:uri="d45bcca7-0c6a-401f-9082-5bcc77d054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C30FA0E-7154-490E-B04B-D7E6C5DA817E}"/>
</file>

<file path=customXml/itemProps3.xml><?xml version="1.0" encoding="utf-8"?>
<ds:datastoreItem xmlns:ds="http://schemas.openxmlformats.org/officeDocument/2006/customXml" ds:itemID="{C785548A-8113-4B0E-9660-724918A8C098}">
  <ds:schemaRefs>
    <ds:schemaRef ds:uri="http://schemas.microsoft.com/sharepoint/v3/contenttype/forms"/>
  </ds:schemaRefs>
</ds:datastoreItem>
</file>

<file path=customXml/itemProps4.xml><?xml version="1.0" encoding="utf-8"?>
<ds:datastoreItem xmlns:ds="http://schemas.openxmlformats.org/officeDocument/2006/customXml" ds:itemID="{DF7C1653-32DA-4CF3-8424-17E620EFE31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1480</Words>
  <Application>Microsoft Office PowerPoint</Application>
  <PresentationFormat>Широкоэкранный</PresentationFormat>
  <Paragraphs>154</Paragraphs>
  <Slides>15</Slides>
  <Notes>14</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29" baseType="lpstr">
      <vt:lpstr>Akrobat</vt:lpstr>
      <vt:lpstr>Aptos</vt:lpstr>
      <vt:lpstr>Aptos Display</vt:lpstr>
      <vt:lpstr>Arial</vt:lpstr>
      <vt:lpstr>Calibri</vt:lpstr>
      <vt:lpstr>Calibri Light</vt:lpstr>
      <vt:lpstr>Courier New</vt:lpstr>
      <vt:lpstr>Gill Sans MT</vt:lpstr>
      <vt:lpstr>Gill Sans Nova Book</vt:lpstr>
      <vt:lpstr>Gill Sans Nova Light</vt:lpstr>
      <vt:lpstr>Segoe UI</vt:lpstr>
      <vt:lpstr>Wingdings 3</vt:lpstr>
      <vt:lpstr>Office Theme</vt:lpstr>
      <vt:lpstr>think-cell Slide</vt:lpstr>
      <vt:lpstr>Impact of migration on the labor market   Leveraging labor mobility for national development</vt:lpstr>
      <vt:lpstr>Migration Worker Overview:</vt:lpstr>
      <vt:lpstr>International migrant workers</vt:lpstr>
      <vt:lpstr>Презентация PowerPoint</vt:lpstr>
      <vt:lpstr>Презентация PowerPoint</vt:lpstr>
      <vt:lpstr>Презентация PowerPoint</vt:lpstr>
      <vt:lpstr>Key Areas of IOM’s Approach to Labour Migration</vt:lpstr>
      <vt:lpstr>Презентация PowerPoint</vt:lpstr>
      <vt:lpstr>Презентация PowerPoint</vt:lpstr>
      <vt:lpstr>LABOUR MIGRATION PATHWAYS</vt:lpstr>
      <vt:lpstr>Enabling Mobility Pathways: Labour and Skills </vt:lpstr>
      <vt:lpstr>Презентация PowerPoint</vt:lpstr>
      <vt:lpstr>Презентация PowerPoint</vt:lpstr>
      <vt:lpstr>PATHWAY PHASES</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LABOUR MOBILITY DIVISION</dc:title>
  <dc:creator>VAN DER VOORT Evan Cornelis Adrianus</dc:creator>
  <cp:lastModifiedBy>AHMETOVA Jyldyz</cp:lastModifiedBy>
  <cp:revision>13</cp:revision>
  <dcterms:created xsi:type="dcterms:W3CDTF">2024-06-07T15:42:34Z</dcterms:created>
  <dcterms:modified xsi:type="dcterms:W3CDTF">2024-10-31T15:48:16Z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2024-06-07T15:44:35Z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f62ffafa-da71-4c87-be7d-efe2dcbbce19</vt:lpwstr>
  </property>
  <property fmtid="{D5CDD505-2E9C-101B-9397-08002B2CF9AE}" pid="8" name="MSIP_Label_2059aa38-f392-4105-be92-628035578272_ContentBits">
    <vt:lpwstr>0</vt:lpwstr>
  </property>
  <property fmtid="{D5CDD505-2E9C-101B-9397-08002B2CF9AE}" pid="9" name="ContentTypeId">
    <vt:lpwstr>0x010100D8F66B405F29604D8806A89015DAB3D8</vt:lpwstr>
  </property>
  <property fmtid="{D5CDD505-2E9C-101B-9397-08002B2CF9AE}" pid="10" name="_dlc_DocIdItemGuid">
    <vt:lpwstr>a293ea97-d646-4f7e-bf92-8c9769fe0529</vt:lpwstr>
  </property>
  <property fmtid="{D5CDD505-2E9C-101B-9397-08002B2CF9AE}" pid="11" name="MediaServiceImageTags">
    <vt:lpwstr/>
  </property>
</Properties>
</file>