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2" r:id="rId5"/>
  </p:sldMasterIdLst>
  <p:notesMasterIdLst>
    <p:notesMasterId r:id="rId31"/>
  </p:notesMasterIdLst>
  <p:sldIdLst>
    <p:sldId id="261" r:id="rId6"/>
    <p:sldId id="350" r:id="rId7"/>
    <p:sldId id="344" r:id="rId8"/>
    <p:sldId id="345" r:id="rId9"/>
    <p:sldId id="338" r:id="rId10"/>
    <p:sldId id="346" r:id="rId11"/>
    <p:sldId id="347" r:id="rId12"/>
    <p:sldId id="348" r:id="rId13"/>
    <p:sldId id="339" r:id="rId14"/>
    <p:sldId id="340" r:id="rId15"/>
    <p:sldId id="341" r:id="rId16"/>
    <p:sldId id="2134805444" r:id="rId17"/>
    <p:sldId id="2134805445" r:id="rId18"/>
    <p:sldId id="2134805446" r:id="rId19"/>
    <p:sldId id="2134805447" r:id="rId20"/>
    <p:sldId id="2134805448" r:id="rId21"/>
    <p:sldId id="2134805449" r:id="rId22"/>
    <p:sldId id="2134805450" r:id="rId23"/>
    <p:sldId id="2134805451" r:id="rId24"/>
    <p:sldId id="319" r:id="rId25"/>
    <p:sldId id="260" r:id="rId26"/>
    <p:sldId id="307" r:id="rId27"/>
    <p:sldId id="342" r:id="rId28"/>
    <p:sldId id="351" r:id="rId29"/>
    <p:sldId id="349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ьзователь" initials="П" lastIdx="2" clrIdx="0">
    <p:extLst>
      <p:ext uri="{19B8F6BF-5375-455C-9EA6-DF929625EA0E}">
        <p15:presenceInfo xmlns:p15="http://schemas.microsoft.com/office/powerpoint/2012/main" userId="Пользователь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B6B"/>
    <a:srgbClr val="1F4E79"/>
    <a:srgbClr val="5B9BD5"/>
    <a:srgbClr val="E5C7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4A5550-56C5-4C1B-8F93-AC4BA6617D09}" v="33" dt="2024-11-01T07:38:42.1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5" autoAdjust="0"/>
    <p:restoredTop sz="95274" autoAdjust="0"/>
  </p:normalViewPr>
  <p:slideViewPr>
    <p:cSldViewPr snapToGrid="0">
      <p:cViewPr varScale="1">
        <p:scale>
          <a:sx n="87" d="100"/>
          <a:sy n="87" d="100"/>
        </p:scale>
        <p:origin x="120" y="10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commentAuthors" Target="commentAuthors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erim Omurbekova" userId="dc1e96df-cffe-4b88-b88f-dadbeca278ad" providerId="ADAL" clId="{7C4A5550-56C5-4C1B-8F93-AC4BA6617D09}"/>
    <pc:docChg chg="custSel modSld">
      <pc:chgData name="Meerim Omurbekova" userId="dc1e96df-cffe-4b88-b88f-dadbeca278ad" providerId="ADAL" clId="{7C4A5550-56C5-4C1B-8F93-AC4BA6617D09}" dt="2024-11-01T07:38:42.158" v="202"/>
      <pc:docMkLst>
        <pc:docMk/>
      </pc:docMkLst>
      <pc:sldChg chg="modSp">
        <pc:chgData name="Meerim Omurbekova" userId="dc1e96df-cffe-4b88-b88f-dadbeca278ad" providerId="ADAL" clId="{7C4A5550-56C5-4C1B-8F93-AC4BA6617D09}" dt="2024-11-01T07:10:15.054" v="22" actId="6549"/>
        <pc:sldMkLst>
          <pc:docMk/>
          <pc:sldMk cId="2460205717" sldId="261"/>
        </pc:sldMkLst>
        <pc:spChg chg="mod">
          <ac:chgData name="Meerim Omurbekova" userId="dc1e96df-cffe-4b88-b88f-dadbeca278ad" providerId="ADAL" clId="{7C4A5550-56C5-4C1B-8F93-AC4BA6617D09}" dt="2024-11-01T07:10:15.054" v="22" actId="6549"/>
          <ac:spMkLst>
            <pc:docMk/>
            <pc:sldMk cId="2460205717" sldId="261"/>
            <ac:spMk id="5" creationId="{00000000-0000-0000-0000-000000000000}"/>
          </ac:spMkLst>
        </pc:spChg>
      </pc:sldChg>
      <pc:sldChg chg="modSp">
        <pc:chgData name="Meerim Omurbekova" userId="dc1e96df-cffe-4b88-b88f-dadbeca278ad" providerId="ADAL" clId="{7C4A5550-56C5-4C1B-8F93-AC4BA6617D09}" dt="2024-11-01T07:36:16.286" v="189"/>
        <pc:sldMkLst>
          <pc:docMk/>
          <pc:sldMk cId="1635457536" sldId="307"/>
        </pc:sldMkLst>
        <pc:spChg chg="mod">
          <ac:chgData name="Meerim Omurbekova" userId="dc1e96df-cffe-4b88-b88f-dadbeca278ad" providerId="ADAL" clId="{7C4A5550-56C5-4C1B-8F93-AC4BA6617D09}" dt="2024-11-01T07:36:16.286" v="189"/>
          <ac:spMkLst>
            <pc:docMk/>
            <pc:sldMk cId="1635457536" sldId="307"/>
            <ac:spMk id="4" creationId="{882BA2B2-BD49-C46E-450A-AD6316A78F48}"/>
          </ac:spMkLst>
        </pc:spChg>
      </pc:sldChg>
      <pc:sldChg chg="addSp delSp modSp mod">
        <pc:chgData name="Meerim Omurbekova" userId="dc1e96df-cffe-4b88-b88f-dadbeca278ad" providerId="ADAL" clId="{7C4A5550-56C5-4C1B-8F93-AC4BA6617D09}" dt="2024-11-01T07:34:21.714" v="188"/>
        <pc:sldMkLst>
          <pc:docMk/>
          <pc:sldMk cId="1690588083" sldId="319"/>
        </pc:sldMkLst>
        <pc:graphicFrameChg chg="add del">
          <ac:chgData name="Meerim Omurbekova" userId="dc1e96df-cffe-4b88-b88f-dadbeca278ad" providerId="ADAL" clId="{7C4A5550-56C5-4C1B-8F93-AC4BA6617D09}" dt="2024-11-01T07:34:21.714" v="188"/>
          <ac:graphicFrameMkLst>
            <pc:docMk/>
            <pc:sldMk cId="1690588083" sldId="319"/>
            <ac:graphicFrameMk id="24" creationId="{5A3985B0-5FE1-441E-801E-979F2B348205}"/>
          </ac:graphicFrameMkLst>
        </pc:graphicFrameChg>
        <pc:graphicFrameChg chg="mod">
          <ac:chgData name="Meerim Omurbekova" userId="dc1e96df-cffe-4b88-b88f-dadbeca278ad" providerId="ADAL" clId="{7C4A5550-56C5-4C1B-8F93-AC4BA6617D09}" dt="2024-11-01T07:32:20.303" v="181" actId="113"/>
          <ac:graphicFrameMkLst>
            <pc:docMk/>
            <pc:sldMk cId="1690588083" sldId="319"/>
            <ac:graphicFrameMk id="26" creationId="{7168A473-DB9A-4EAC-16C5-93CEADB753DB}"/>
          </ac:graphicFrameMkLst>
        </pc:graphicFrameChg>
        <pc:graphicFrameChg chg="mod">
          <ac:chgData name="Meerim Omurbekova" userId="dc1e96df-cffe-4b88-b88f-dadbeca278ad" providerId="ADAL" clId="{7C4A5550-56C5-4C1B-8F93-AC4BA6617D09}" dt="2024-11-01T07:32:24.916" v="182" actId="404"/>
          <ac:graphicFrameMkLst>
            <pc:docMk/>
            <pc:sldMk cId="1690588083" sldId="319"/>
            <ac:graphicFrameMk id="27" creationId="{898F8125-CADF-47F2-5031-CE4EDE8803ED}"/>
          </ac:graphicFrameMkLst>
        </pc:graphicFrameChg>
      </pc:sldChg>
      <pc:sldChg chg="modSp">
        <pc:chgData name="Meerim Omurbekova" userId="dc1e96df-cffe-4b88-b88f-dadbeca278ad" providerId="ADAL" clId="{7C4A5550-56C5-4C1B-8F93-AC4BA6617D09}" dt="2024-11-01T07:17:30.750" v="82" actId="20577"/>
        <pc:sldMkLst>
          <pc:docMk/>
          <pc:sldMk cId="2928555688" sldId="338"/>
        </pc:sldMkLst>
        <pc:spChg chg="mod">
          <ac:chgData name="Meerim Omurbekova" userId="dc1e96df-cffe-4b88-b88f-dadbeca278ad" providerId="ADAL" clId="{7C4A5550-56C5-4C1B-8F93-AC4BA6617D09}" dt="2024-11-01T07:17:30.750" v="82" actId="20577"/>
          <ac:spMkLst>
            <pc:docMk/>
            <pc:sldMk cId="2928555688" sldId="338"/>
            <ac:spMk id="40" creationId="{3FDFB62C-0A6C-C45E-FC07-D7FB7C88DCC6}"/>
          </ac:spMkLst>
        </pc:spChg>
        <pc:spChg chg="mod">
          <ac:chgData name="Meerim Omurbekova" userId="dc1e96df-cffe-4b88-b88f-dadbeca278ad" providerId="ADAL" clId="{7C4A5550-56C5-4C1B-8F93-AC4BA6617D09}" dt="2024-11-01T07:17:25.667" v="74" actId="20577"/>
          <ac:spMkLst>
            <pc:docMk/>
            <pc:sldMk cId="2928555688" sldId="338"/>
            <ac:spMk id="44" creationId="{89B9892E-2AB5-21B1-35B5-C9D0C43C2055}"/>
          </ac:spMkLst>
        </pc:spChg>
        <pc:spChg chg="mod">
          <ac:chgData name="Meerim Omurbekova" userId="dc1e96df-cffe-4b88-b88f-dadbeca278ad" providerId="ADAL" clId="{7C4A5550-56C5-4C1B-8F93-AC4BA6617D09}" dt="2024-11-01T07:17:20.073" v="66" actId="20577"/>
          <ac:spMkLst>
            <pc:docMk/>
            <pc:sldMk cId="2928555688" sldId="338"/>
            <ac:spMk id="48" creationId="{3C97D39C-161B-BEBA-955F-C82C61A34BC6}"/>
          </ac:spMkLst>
        </pc:spChg>
        <pc:spChg chg="mod">
          <ac:chgData name="Meerim Omurbekova" userId="dc1e96df-cffe-4b88-b88f-dadbeca278ad" providerId="ADAL" clId="{7C4A5550-56C5-4C1B-8F93-AC4BA6617D09}" dt="2024-11-01T07:17:13.943" v="58" actId="20577"/>
          <ac:spMkLst>
            <pc:docMk/>
            <pc:sldMk cId="2928555688" sldId="338"/>
            <ac:spMk id="52" creationId="{513E3B0E-C9C2-3E6A-24A5-336398492BB3}"/>
          </ac:spMkLst>
        </pc:spChg>
      </pc:sldChg>
      <pc:sldChg chg="modSp">
        <pc:chgData name="Meerim Omurbekova" userId="dc1e96df-cffe-4b88-b88f-dadbeca278ad" providerId="ADAL" clId="{7C4A5550-56C5-4C1B-8F93-AC4BA6617D09}" dt="2024-11-01T07:21:34.503" v="90"/>
        <pc:sldMkLst>
          <pc:docMk/>
          <pc:sldMk cId="2692999945" sldId="339"/>
        </pc:sldMkLst>
        <pc:spChg chg="mod">
          <ac:chgData name="Meerim Omurbekova" userId="dc1e96df-cffe-4b88-b88f-dadbeca278ad" providerId="ADAL" clId="{7C4A5550-56C5-4C1B-8F93-AC4BA6617D09}" dt="2024-11-01T07:21:34.503" v="90"/>
          <ac:spMkLst>
            <pc:docMk/>
            <pc:sldMk cId="2692999945" sldId="339"/>
            <ac:spMk id="19" creationId="{D9A23BD3-B12A-33DE-6F76-C519ECFDF3A1}"/>
          </ac:spMkLst>
        </pc:spChg>
      </pc:sldChg>
      <pc:sldChg chg="modSp">
        <pc:chgData name="Meerim Omurbekova" userId="dc1e96df-cffe-4b88-b88f-dadbeca278ad" providerId="ADAL" clId="{7C4A5550-56C5-4C1B-8F93-AC4BA6617D09}" dt="2024-11-01T07:22:47.321" v="96"/>
        <pc:sldMkLst>
          <pc:docMk/>
          <pc:sldMk cId="3548842954" sldId="340"/>
        </pc:sldMkLst>
        <pc:spChg chg="mod">
          <ac:chgData name="Meerim Omurbekova" userId="dc1e96df-cffe-4b88-b88f-dadbeca278ad" providerId="ADAL" clId="{7C4A5550-56C5-4C1B-8F93-AC4BA6617D09}" dt="2024-11-01T07:22:23.410" v="92"/>
          <ac:spMkLst>
            <pc:docMk/>
            <pc:sldMk cId="3548842954" sldId="340"/>
            <ac:spMk id="25" creationId="{3D97B60C-7407-EFAC-1A4A-4C4E05A075B1}"/>
          </ac:spMkLst>
        </pc:spChg>
        <pc:spChg chg="mod">
          <ac:chgData name="Meerim Omurbekova" userId="dc1e96df-cffe-4b88-b88f-dadbeca278ad" providerId="ADAL" clId="{7C4A5550-56C5-4C1B-8F93-AC4BA6617D09}" dt="2024-11-01T07:22:35.906" v="94" actId="20577"/>
          <ac:spMkLst>
            <pc:docMk/>
            <pc:sldMk cId="3548842954" sldId="340"/>
            <ac:spMk id="27" creationId="{B7AB6E36-5D3E-9867-DCCB-523F5343D33F}"/>
          </ac:spMkLst>
        </pc:spChg>
        <pc:spChg chg="mod">
          <ac:chgData name="Meerim Omurbekova" userId="dc1e96df-cffe-4b88-b88f-dadbeca278ad" providerId="ADAL" clId="{7C4A5550-56C5-4C1B-8F93-AC4BA6617D09}" dt="2024-11-01T07:22:47.321" v="96"/>
          <ac:spMkLst>
            <pc:docMk/>
            <pc:sldMk cId="3548842954" sldId="340"/>
            <ac:spMk id="31" creationId="{761F6418-397E-EA1C-F4EE-8291E9B281FE}"/>
          </ac:spMkLst>
        </pc:spChg>
      </pc:sldChg>
      <pc:sldChg chg="modSp mod">
        <pc:chgData name="Meerim Omurbekova" userId="dc1e96df-cffe-4b88-b88f-dadbeca278ad" providerId="ADAL" clId="{7C4A5550-56C5-4C1B-8F93-AC4BA6617D09}" dt="2024-11-01T07:25:09.148" v="129" actId="27918"/>
        <pc:sldMkLst>
          <pc:docMk/>
          <pc:sldMk cId="907740374" sldId="341"/>
        </pc:sldMkLst>
        <pc:spChg chg="mod">
          <ac:chgData name="Meerim Omurbekova" userId="dc1e96df-cffe-4b88-b88f-dadbeca278ad" providerId="ADAL" clId="{7C4A5550-56C5-4C1B-8F93-AC4BA6617D09}" dt="2024-11-01T07:22:59.591" v="97" actId="6549"/>
          <ac:spMkLst>
            <pc:docMk/>
            <pc:sldMk cId="907740374" sldId="341"/>
            <ac:spMk id="27" creationId="{C33771D5-68EA-0083-EE98-79893547EFF6}"/>
          </ac:spMkLst>
        </pc:spChg>
      </pc:sldChg>
      <pc:sldChg chg="modSp">
        <pc:chgData name="Meerim Omurbekova" userId="dc1e96df-cffe-4b88-b88f-dadbeca278ad" providerId="ADAL" clId="{7C4A5550-56C5-4C1B-8F93-AC4BA6617D09}" dt="2024-11-01T07:37:24.082" v="190"/>
        <pc:sldMkLst>
          <pc:docMk/>
          <pc:sldMk cId="2867332755" sldId="342"/>
        </pc:sldMkLst>
        <pc:spChg chg="mod">
          <ac:chgData name="Meerim Omurbekova" userId="dc1e96df-cffe-4b88-b88f-dadbeca278ad" providerId="ADAL" clId="{7C4A5550-56C5-4C1B-8F93-AC4BA6617D09}" dt="2024-11-01T07:37:24.082" v="190"/>
          <ac:spMkLst>
            <pc:docMk/>
            <pc:sldMk cId="2867332755" sldId="342"/>
            <ac:spMk id="23" creationId="{DC43AA81-8A59-8931-7B86-8FA64D970492}"/>
          </ac:spMkLst>
        </pc:spChg>
      </pc:sldChg>
      <pc:sldChg chg="mod">
        <pc:chgData name="Meerim Omurbekova" userId="dc1e96df-cffe-4b88-b88f-dadbeca278ad" providerId="ADAL" clId="{7C4A5550-56C5-4C1B-8F93-AC4BA6617D09}" dt="2024-11-01T07:15:05.178" v="38" actId="27918"/>
        <pc:sldMkLst>
          <pc:docMk/>
          <pc:sldMk cId="3746044214" sldId="344"/>
        </pc:sldMkLst>
      </pc:sldChg>
      <pc:sldChg chg="modSp mod">
        <pc:chgData name="Meerim Omurbekova" userId="dc1e96df-cffe-4b88-b88f-dadbeca278ad" providerId="ADAL" clId="{7C4A5550-56C5-4C1B-8F93-AC4BA6617D09}" dt="2024-11-01T07:16:33.715" v="50" actId="20577"/>
        <pc:sldMkLst>
          <pc:docMk/>
          <pc:sldMk cId="1556530265" sldId="345"/>
        </pc:sldMkLst>
        <pc:graphicFrameChg chg="mod">
          <ac:chgData name="Meerim Omurbekova" userId="dc1e96df-cffe-4b88-b88f-dadbeca278ad" providerId="ADAL" clId="{7C4A5550-56C5-4C1B-8F93-AC4BA6617D09}" dt="2024-11-01T07:16:33.715" v="50" actId="20577"/>
          <ac:graphicFrameMkLst>
            <pc:docMk/>
            <pc:sldMk cId="1556530265" sldId="345"/>
            <ac:graphicFrameMk id="17" creationId="{76F19D30-A075-19CA-D799-F3C7C1ABB2FF}"/>
          </ac:graphicFrameMkLst>
        </pc:graphicFrameChg>
      </pc:sldChg>
      <pc:sldChg chg="modSp">
        <pc:chgData name="Meerim Omurbekova" userId="dc1e96df-cffe-4b88-b88f-dadbeca278ad" providerId="ADAL" clId="{7C4A5550-56C5-4C1B-8F93-AC4BA6617D09}" dt="2024-11-01T07:19:24.085" v="84" actId="20577"/>
        <pc:sldMkLst>
          <pc:docMk/>
          <pc:sldMk cId="123904897" sldId="347"/>
        </pc:sldMkLst>
        <pc:spChg chg="mod">
          <ac:chgData name="Meerim Omurbekova" userId="dc1e96df-cffe-4b88-b88f-dadbeca278ad" providerId="ADAL" clId="{7C4A5550-56C5-4C1B-8F93-AC4BA6617D09}" dt="2024-11-01T07:19:24.085" v="84" actId="20577"/>
          <ac:spMkLst>
            <pc:docMk/>
            <pc:sldMk cId="123904897" sldId="347"/>
            <ac:spMk id="37" creationId="{042A301C-A691-18C1-42B2-361818BADA28}"/>
          </ac:spMkLst>
        </pc:spChg>
      </pc:sldChg>
      <pc:sldChg chg="modSp">
        <pc:chgData name="Meerim Omurbekova" userId="dc1e96df-cffe-4b88-b88f-dadbeca278ad" providerId="ADAL" clId="{7C4A5550-56C5-4C1B-8F93-AC4BA6617D09}" dt="2024-11-01T07:20:57.651" v="86" actId="20577"/>
        <pc:sldMkLst>
          <pc:docMk/>
          <pc:sldMk cId="2224284382" sldId="348"/>
        </pc:sldMkLst>
        <pc:spChg chg="mod">
          <ac:chgData name="Meerim Omurbekova" userId="dc1e96df-cffe-4b88-b88f-dadbeca278ad" providerId="ADAL" clId="{7C4A5550-56C5-4C1B-8F93-AC4BA6617D09}" dt="2024-11-01T07:20:57.651" v="86" actId="20577"/>
          <ac:spMkLst>
            <pc:docMk/>
            <pc:sldMk cId="2224284382" sldId="348"/>
            <ac:spMk id="30" creationId="{85394BE8-6822-39FE-BA9B-9BFCD2FEDB96}"/>
          </ac:spMkLst>
        </pc:spChg>
      </pc:sldChg>
      <pc:sldChg chg="modSp">
        <pc:chgData name="Meerim Omurbekova" userId="dc1e96df-cffe-4b88-b88f-dadbeca278ad" providerId="ADAL" clId="{7C4A5550-56C5-4C1B-8F93-AC4BA6617D09}" dt="2024-11-01T07:38:42.158" v="202"/>
        <pc:sldMkLst>
          <pc:docMk/>
          <pc:sldMk cId="152344883" sldId="349"/>
        </pc:sldMkLst>
        <pc:spChg chg="mod">
          <ac:chgData name="Meerim Omurbekova" userId="dc1e96df-cffe-4b88-b88f-dadbeca278ad" providerId="ADAL" clId="{7C4A5550-56C5-4C1B-8F93-AC4BA6617D09}" dt="2024-11-01T07:38:42.158" v="202"/>
          <ac:spMkLst>
            <pc:docMk/>
            <pc:sldMk cId="152344883" sldId="349"/>
            <ac:spMk id="11" creationId="{C256E3B5-754B-4ABD-89C8-B31E91E8BF53}"/>
          </ac:spMkLst>
        </pc:spChg>
        <pc:spChg chg="mod">
          <ac:chgData name="Meerim Omurbekova" userId="dc1e96df-cffe-4b88-b88f-dadbeca278ad" providerId="ADAL" clId="{7C4A5550-56C5-4C1B-8F93-AC4BA6617D09}" dt="2024-11-01T07:38:22.778" v="197" actId="20577"/>
          <ac:spMkLst>
            <pc:docMk/>
            <pc:sldMk cId="152344883" sldId="349"/>
            <ac:spMk id="12" creationId="{F4FA4DC6-0C22-4B7C-93DC-644C3D7D8B8A}"/>
          </ac:spMkLst>
        </pc:spChg>
        <pc:spChg chg="mod">
          <ac:chgData name="Meerim Omurbekova" userId="dc1e96df-cffe-4b88-b88f-dadbeca278ad" providerId="ADAL" clId="{7C4A5550-56C5-4C1B-8F93-AC4BA6617D09}" dt="2024-11-01T07:38:27.777" v="198" actId="20577"/>
          <ac:spMkLst>
            <pc:docMk/>
            <pc:sldMk cId="152344883" sldId="349"/>
            <ac:spMk id="13" creationId="{D4E2E164-43B6-4148-8F4C-0C95FEBE955B}"/>
          </ac:spMkLst>
        </pc:spChg>
        <pc:spChg chg="mod">
          <ac:chgData name="Meerim Omurbekova" userId="dc1e96df-cffe-4b88-b88f-dadbeca278ad" providerId="ADAL" clId="{7C4A5550-56C5-4C1B-8F93-AC4BA6617D09}" dt="2024-11-01T07:38:35.111" v="201" actId="20577"/>
          <ac:spMkLst>
            <pc:docMk/>
            <pc:sldMk cId="152344883" sldId="349"/>
            <ac:spMk id="14" creationId="{DBE41617-8978-4DB7-A6AF-838614307569}"/>
          </ac:spMkLst>
        </pc:spChg>
        <pc:spChg chg="mod">
          <ac:chgData name="Meerim Omurbekova" userId="dc1e96df-cffe-4b88-b88f-dadbeca278ad" providerId="ADAL" clId="{7C4A5550-56C5-4C1B-8F93-AC4BA6617D09}" dt="2024-11-01T07:38:32.118" v="200" actId="20577"/>
          <ac:spMkLst>
            <pc:docMk/>
            <pc:sldMk cId="152344883" sldId="349"/>
            <ac:spMk id="15" creationId="{F5F179FC-9D78-4B84-A7E4-B7F54939F63E}"/>
          </ac:spMkLst>
        </pc:spChg>
      </pc:sldChg>
      <pc:sldChg chg="mod">
        <pc:chgData name="Meerim Omurbekova" userId="dc1e96df-cffe-4b88-b88f-dadbeca278ad" providerId="ADAL" clId="{7C4A5550-56C5-4C1B-8F93-AC4BA6617D09}" dt="2024-11-01T07:12:19.091" v="27" actId="27918"/>
        <pc:sldMkLst>
          <pc:docMk/>
          <pc:sldMk cId="412833449" sldId="350"/>
        </pc:sldMkLst>
      </pc:sldChg>
      <pc:sldChg chg="modSp">
        <pc:chgData name="Meerim Omurbekova" userId="dc1e96df-cffe-4b88-b88f-dadbeca278ad" providerId="ADAL" clId="{7C4A5550-56C5-4C1B-8F93-AC4BA6617D09}" dt="2024-11-01T07:37:57.438" v="194" actId="1076"/>
        <pc:sldMkLst>
          <pc:docMk/>
          <pc:sldMk cId="1791681310" sldId="351"/>
        </pc:sldMkLst>
        <pc:spChg chg="mod">
          <ac:chgData name="Meerim Omurbekova" userId="dc1e96df-cffe-4b88-b88f-dadbeca278ad" providerId="ADAL" clId="{7C4A5550-56C5-4C1B-8F93-AC4BA6617D09}" dt="2024-11-01T07:37:54.420" v="193" actId="1076"/>
          <ac:spMkLst>
            <pc:docMk/>
            <pc:sldMk cId="1791681310" sldId="351"/>
            <ac:spMk id="9" creationId="{00000000-0000-0000-0000-000000000000}"/>
          </ac:spMkLst>
        </pc:spChg>
        <pc:spChg chg="mod">
          <ac:chgData name="Meerim Omurbekova" userId="dc1e96df-cffe-4b88-b88f-dadbeca278ad" providerId="ADAL" clId="{7C4A5550-56C5-4C1B-8F93-AC4BA6617D09}" dt="2024-11-01T07:37:57.438" v="194" actId="1076"/>
          <ac:spMkLst>
            <pc:docMk/>
            <pc:sldMk cId="1791681310" sldId="351"/>
            <ac:spMk id="189" creationId="{00000000-0000-0000-0000-000000000000}"/>
          </ac:spMkLst>
        </pc:spChg>
      </pc:sldChg>
      <pc:sldChg chg="modSp">
        <pc:chgData name="Meerim Omurbekova" userId="dc1e96df-cffe-4b88-b88f-dadbeca278ad" providerId="ADAL" clId="{7C4A5550-56C5-4C1B-8F93-AC4BA6617D09}" dt="2024-11-01T07:26:50.041" v="149" actId="20577"/>
        <pc:sldMkLst>
          <pc:docMk/>
          <pc:sldMk cId="3804177074" sldId="2134805444"/>
        </pc:sldMkLst>
        <pc:spChg chg="mod">
          <ac:chgData name="Meerim Omurbekova" userId="dc1e96df-cffe-4b88-b88f-dadbeca278ad" providerId="ADAL" clId="{7C4A5550-56C5-4C1B-8F93-AC4BA6617D09}" dt="2024-11-01T07:26:50.041" v="149" actId="20577"/>
          <ac:spMkLst>
            <pc:docMk/>
            <pc:sldMk cId="3804177074" sldId="2134805444"/>
            <ac:spMk id="27" creationId="{CA17528A-43D2-6E37-7F58-78F579C99007}"/>
          </ac:spMkLst>
        </pc:spChg>
      </pc:sldChg>
      <pc:sldChg chg="modSp">
        <pc:chgData name="Meerim Omurbekova" userId="dc1e96df-cffe-4b88-b88f-dadbeca278ad" providerId="ADAL" clId="{7C4A5550-56C5-4C1B-8F93-AC4BA6617D09}" dt="2024-11-01T07:27:12.766" v="151" actId="6549"/>
        <pc:sldMkLst>
          <pc:docMk/>
          <pc:sldMk cId="1563831578" sldId="2134805445"/>
        </pc:sldMkLst>
        <pc:spChg chg="mod">
          <ac:chgData name="Meerim Omurbekova" userId="dc1e96df-cffe-4b88-b88f-dadbeca278ad" providerId="ADAL" clId="{7C4A5550-56C5-4C1B-8F93-AC4BA6617D09}" dt="2024-11-01T07:27:08.910" v="150" actId="6549"/>
          <ac:spMkLst>
            <pc:docMk/>
            <pc:sldMk cId="1563831578" sldId="2134805445"/>
            <ac:spMk id="53" creationId="{832BCC07-3F58-FD08-BB0E-5B09900E2A25}"/>
          </ac:spMkLst>
        </pc:spChg>
        <pc:spChg chg="mod">
          <ac:chgData name="Meerim Omurbekova" userId="dc1e96df-cffe-4b88-b88f-dadbeca278ad" providerId="ADAL" clId="{7C4A5550-56C5-4C1B-8F93-AC4BA6617D09}" dt="2024-11-01T07:27:12.766" v="151" actId="6549"/>
          <ac:spMkLst>
            <pc:docMk/>
            <pc:sldMk cId="1563831578" sldId="2134805445"/>
            <ac:spMk id="54" creationId="{2BFF352E-0E97-25C0-82FB-970D47F019E1}"/>
          </ac:spMkLst>
        </pc:spChg>
      </pc:sldChg>
      <pc:sldChg chg="modSp">
        <pc:chgData name="Meerim Omurbekova" userId="dc1e96df-cffe-4b88-b88f-dadbeca278ad" providerId="ADAL" clId="{7C4A5550-56C5-4C1B-8F93-AC4BA6617D09}" dt="2024-11-01T07:29:08.644" v="160"/>
        <pc:sldMkLst>
          <pc:docMk/>
          <pc:sldMk cId="1282959229" sldId="2134805447"/>
        </pc:sldMkLst>
        <pc:spChg chg="mod">
          <ac:chgData name="Meerim Omurbekova" userId="dc1e96df-cffe-4b88-b88f-dadbeca278ad" providerId="ADAL" clId="{7C4A5550-56C5-4C1B-8F93-AC4BA6617D09}" dt="2024-11-01T07:28:37.814" v="154"/>
          <ac:spMkLst>
            <pc:docMk/>
            <pc:sldMk cId="1282959229" sldId="2134805447"/>
            <ac:spMk id="28" creationId="{F5E82359-60DC-F4B5-CFA7-8D59886537CE}"/>
          </ac:spMkLst>
        </pc:spChg>
        <pc:spChg chg="mod">
          <ac:chgData name="Meerim Omurbekova" userId="dc1e96df-cffe-4b88-b88f-dadbeca278ad" providerId="ADAL" clId="{7C4A5550-56C5-4C1B-8F93-AC4BA6617D09}" dt="2024-11-01T07:29:08.644" v="160"/>
          <ac:spMkLst>
            <pc:docMk/>
            <pc:sldMk cId="1282959229" sldId="2134805447"/>
            <ac:spMk id="29" creationId="{8A132F82-CEE7-72B1-5BF2-5FDD723CAC0A}"/>
          </ac:spMkLst>
        </pc:spChg>
      </pc:sldChg>
      <pc:sldChg chg="modSp">
        <pc:chgData name="Meerim Omurbekova" userId="dc1e96df-cffe-4b88-b88f-dadbeca278ad" providerId="ADAL" clId="{7C4A5550-56C5-4C1B-8F93-AC4BA6617D09}" dt="2024-11-01T07:30:26.950" v="170" actId="20577"/>
        <pc:sldMkLst>
          <pc:docMk/>
          <pc:sldMk cId="995270933" sldId="2134805448"/>
        </pc:sldMkLst>
        <pc:spChg chg="mod">
          <ac:chgData name="Meerim Omurbekova" userId="dc1e96df-cffe-4b88-b88f-dadbeca278ad" providerId="ADAL" clId="{7C4A5550-56C5-4C1B-8F93-AC4BA6617D09}" dt="2024-11-01T07:29:28.577" v="161" actId="20577"/>
          <ac:spMkLst>
            <pc:docMk/>
            <pc:sldMk cId="995270933" sldId="2134805448"/>
            <ac:spMk id="35" creationId="{BCC27BBB-59A3-0EE1-4F0C-DAC115661559}"/>
          </ac:spMkLst>
        </pc:spChg>
        <pc:spChg chg="mod">
          <ac:chgData name="Meerim Omurbekova" userId="dc1e96df-cffe-4b88-b88f-dadbeca278ad" providerId="ADAL" clId="{7C4A5550-56C5-4C1B-8F93-AC4BA6617D09}" dt="2024-11-01T07:30:26.950" v="170" actId="20577"/>
          <ac:spMkLst>
            <pc:docMk/>
            <pc:sldMk cId="995270933" sldId="2134805448"/>
            <ac:spMk id="39" creationId="{99CD7C19-F3ED-FDD4-4CCE-309DAEF501EE}"/>
          </ac:spMkLst>
        </pc:spChg>
      </pc:sldChg>
      <pc:sldChg chg="modSp">
        <pc:chgData name="Meerim Omurbekova" userId="dc1e96df-cffe-4b88-b88f-dadbeca278ad" providerId="ADAL" clId="{7C4A5550-56C5-4C1B-8F93-AC4BA6617D09}" dt="2024-11-01T07:31:20.199" v="174" actId="20577"/>
        <pc:sldMkLst>
          <pc:docMk/>
          <pc:sldMk cId="3088543860" sldId="2134805450"/>
        </pc:sldMkLst>
        <pc:spChg chg="mod">
          <ac:chgData name="Meerim Omurbekova" userId="dc1e96df-cffe-4b88-b88f-dadbeca278ad" providerId="ADAL" clId="{7C4A5550-56C5-4C1B-8F93-AC4BA6617D09}" dt="2024-11-01T07:30:56.621" v="171"/>
          <ac:spMkLst>
            <pc:docMk/>
            <pc:sldMk cId="3088543860" sldId="2134805450"/>
            <ac:spMk id="30" creationId="{0EF6CFC0-2BFC-2D11-719A-B4504ABBA394}"/>
          </ac:spMkLst>
        </pc:spChg>
        <pc:spChg chg="mod">
          <ac:chgData name="Meerim Omurbekova" userId="dc1e96df-cffe-4b88-b88f-dadbeca278ad" providerId="ADAL" clId="{7C4A5550-56C5-4C1B-8F93-AC4BA6617D09}" dt="2024-11-01T07:31:05.186" v="172"/>
          <ac:spMkLst>
            <pc:docMk/>
            <pc:sldMk cId="3088543860" sldId="2134805450"/>
            <ac:spMk id="35" creationId="{C3494C57-7AF1-43B7-0EB7-4D9E7DCEFF5A}"/>
          </ac:spMkLst>
        </pc:spChg>
        <pc:spChg chg="mod">
          <ac:chgData name="Meerim Omurbekova" userId="dc1e96df-cffe-4b88-b88f-dadbeca278ad" providerId="ADAL" clId="{7C4A5550-56C5-4C1B-8F93-AC4BA6617D09}" dt="2024-11-01T07:31:20.199" v="174" actId="20577"/>
          <ac:spMkLst>
            <pc:docMk/>
            <pc:sldMk cId="3088543860" sldId="2134805450"/>
            <ac:spMk id="36" creationId="{99506BFB-C44B-C54F-9865-CE0FAF25000D}"/>
          </ac:spMkLst>
        </pc:spChg>
      </pc:sldChg>
      <pc:sldChg chg="modSp">
        <pc:chgData name="Meerim Omurbekova" userId="dc1e96df-cffe-4b88-b88f-dadbeca278ad" providerId="ADAL" clId="{7C4A5550-56C5-4C1B-8F93-AC4BA6617D09}" dt="2024-11-01T07:31:50.104" v="179" actId="20577"/>
        <pc:sldMkLst>
          <pc:docMk/>
          <pc:sldMk cId="2167815602" sldId="2134805451"/>
        </pc:sldMkLst>
        <pc:spChg chg="mod">
          <ac:chgData name="Meerim Omurbekova" userId="dc1e96df-cffe-4b88-b88f-dadbeca278ad" providerId="ADAL" clId="{7C4A5550-56C5-4C1B-8F93-AC4BA6617D09}" dt="2024-11-01T07:31:50.104" v="179" actId="20577"/>
          <ac:spMkLst>
            <pc:docMk/>
            <pc:sldMk cId="2167815602" sldId="2134805451"/>
            <ac:spMk id="30" creationId="{FF9D86A6-EEB5-E12C-F040-B3261348E28C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User\Desktop\&#1055;&#1054;&#1063;&#1058;&#1040;%202023&#1075;\7.%20&#1080;&#1102;&#1083;&#1100;%202023&#1078;\12-13%20&#1080;&#1102;&#1083;&#1100;%202023&#1078;&#1099;&#1083;%20&#1048;&#1089;&#1089;&#1099;&#1082;-&#1050;&#1091;&#1083;&#1100;\&#1069;&#1092;&#1092;&#1077;&#1082;&#1090;&#1080;&#1074;&#1085;&#1086;&#1089;&#1090;&#1100;%20&#1074;&#1072;&#1082;&#1094;&#1080;&#1085;&#1086;&#1087;&#1086;&#1092;&#1080;&#1083;&#1072;&#1082;&#1090;&#1080;&#1082;&#1080;%20&#1076;&#1072;&#1085;&#1085;&#1099;&#1077;%202008&#1040;&#1074;&#1090;&#1086;&#1088;&#1077;&#1092;&#1077;&#1088;&#1072;&#1090;%20%20(1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User\3D%20Objects\&#1060;&#1083;&#1077;&#1096;&#1082;&#1072;%20&#1076;&#1080;&#1089;&#1089;%205%20&#1086;&#1082;&#1090;&#1103;&#1073;&#1088;&#1100;%202019\&#1055;&#1054;&#1050;&#1040;&#1047;&#1040;&#1058;&#1068;%20&#1053;&#1045;&#1052;&#1062;&#1040;&#1052;%20&#1085;&#1072;%2012.09.2019\&#1101;&#1082;&#1079;&#1077;&#1083;&#1100;%20&#1076;&#1086;&#1082;&#1091;&#1084;&#1077;&#1085;&#1090;&#1099;%20&#1086;&#1090;%2010,09,2019\&#1042;&#1043;&#1042;&#1086;&#1090;&#1043;&#1091;&#1083;&#1100;&#1089;&#1091;&#1085;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NULL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285026734921192E-2"/>
          <c:y val="5.2774454599895403E-2"/>
          <c:w val="0.97342995169082125"/>
          <c:h val="0.6708924994732643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Лист1!$B$14</c:f>
              <c:strCache>
                <c:ptCount val="1"/>
                <c:pt idx="0">
                  <c:v>Maternal mortality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8"/>
              <c:layout>
                <c:manualLayout>
                  <c:x val="-4.0002792150256844E-2"/>
                  <c:y val="-7.58200778190933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Лист1!$B$15:$B$27</c:f>
              <c:numCache>
                <c:formatCode>General</c:formatCode>
                <c:ptCount val="13"/>
                <c:pt idx="0">
                  <c:v>50.6</c:v>
                </c:pt>
                <c:pt idx="1">
                  <c:v>47.5</c:v>
                </c:pt>
                <c:pt idx="2">
                  <c:v>50.3</c:v>
                </c:pt>
                <c:pt idx="3">
                  <c:v>50.7</c:v>
                </c:pt>
                <c:pt idx="4">
                  <c:v>38.5</c:v>
                </c:pt>
                <c:pt idx="5">
                  <c:v>30.3</c:v>
                </c:pt>
                <c:pt idx="6">
                  <c:v>31.2</c:v>
                </c:pt>
                <c:pt idx="7">
                  <c:v>30.4</c:v>
                </c:pt>
                <c:pt idx="8">
                  <c:v>24.8</c:v>
                </c:pt>
                <c:pt idx="9">
                  <c:v>42.4</c:v>
                </c:pt>
                <c:pt idx="10">
                  <c:v>37.1</c:v>
                </c:pt>
                <c:pt idx="11">
                  <c:v>28.1</c:v>
                </c:pt>
                <c:pt idx="12">
                  <c:v>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BED8-460C-A93B-72C581B74A11}"/>
            </c:ext>
          </c:extLst>
        </c:ser>
        <c:ser>
          <c:idx val="1"/>
          <c:order val="1"/>
          <c:tx>
            <c:strRef>
              <c:f>Лист1!$C$14</c:f>
              <c:strCache>
                <c:ptCount val="1"/>
                <c:pt idx="0">
                  <c:v>Newborn mortality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2.690389858096860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3.179551650478107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4.647037027621849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4.40245613143122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5.136198820003087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4.891617923812473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Лист1!$C$15:$C$27</c:f>
              <c:numCache>
                <c:formatCode>General</c:formatCode>
                <c:ptCount val="13"/>
                <c:pt idx="0">
                  <c:v>22.8</c:v>
                </c:pt>
                <c:pt idx="1">
                  <c:v>21.1</c:v>
                </c:pt>
                <c:pt idx="2" formatCode="0.0">
                  <c:v>20</c:v>
                </c:pt>
                <c:pt idx="3">
                  <c:v>20.2</c:v>
                </c:pt>
                <c:pt idx="4" formatCode="0.0">
                  <c:v>18</c:v>
                </c:pt>
                <c:pt idx="5">
                  <c:v>16.600000000000001</c:v>
                </c:pt>
                <c:pt idx="6">
                  <c:v>15.6</c:v>
                </c:pt>
                <c:pt idx="7">
                  <c:v>14.8</c:v>
                </c:pt>
                <c:pt idx="8">
                  <c:v>14.9</c:v>
                </c:pt>
                <c:pt idx="9">
                  <c:v>14.4</c:v>
                </c:pt>
                <c:pt idx="10">
                  <c:v>14.5</c:v>
                </c:pt>
                <c:pt idx="11">
                  <c:v>14.3</c:v>
                </c:pt>
                <c:pt idx="12">
                  <c:v>13.9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BED8-460C-A93B-72C581B74A11}"/>
            </c:ext>
          </c:extLst>
        </c:ser>
        <c:ser>
          <c:idx val="2"/>
          <c:order val="2"/>
          <c:tx>
            <c:strRef>
              <c:f>Лист1!$D$14</c:f>
              <c:strCache>
                <c:ptCount val="1"/>
                <c:pt idx="0">
                  <c:v>Child mortality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857624315294866E-2"/>
                  <c:y val="-3.668713442859359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9AF0-4098-939B-748A14453E71}"/>
                </c:ext>
              </c:extLst>
            </c:dLbl>
            <c:dLbl>
              <c:idx val="1"/>
              <c:layout>
                <c:manualLayout>
                  <c:x val="-2.9857624315294866E-2"/>
                  <c:y val="-4.647037027621844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9AF0-4098-939B-748A14453E71}"/>
                </c:ext>
              </c:extLst>
            </c:dLbl>
            <c:dLbl>
              <c:idx val="2"/>
              <c:layout>
                <c:manualLayout>
                  <c:x val="-2.9857624315294866E-2"/>
                  <c:y val="-4.15787523524060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9AF0-4098-939B-748A14453E71}"/>
                </c:ext>
              </c:extLst>
            </c:dLbl>
            <c:dLbl>
              <c:idx val="3"/>
              <c:layout>
                <c:manualLayout>
                  <c:x val="-2.9857624315294866E-2"/>
                  <c:y val="-4.64703702762185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9AF0-4098-939B-748A14453E71}"/>
                </c:ext>
              </c:extLst>
            </c:dLbl>
            <c:dLbl>
              <c:idx val="4"/>
              <c:layout>
                <c:manualLayout>
                  <c:x val="-2.9857624315294866E-2"/>
                  <c:y val="-3.91329433904998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9AF0-4098-939B-748A14453E71}"/>
                </c:ext>
              </c:extLst>
            </c:dLbl>
            <c:dLbl>
              <c:idx val="5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9AF0-4098-939B-748A14453E71}"/>
                </c:ext>
              </c:extLst>
            </c:dLbl>
            <c:dLbl>
              <c:idx val="6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9AF0-4098-939B-748A14453E71}"/>
                </c:ext>
              </c:extLst>
            </c:dLbl>
            <c:dLbl>
              <c:idx val="7"/>
              <c:layout>
                <c:manualLayout>
                  <c:x val="-2.9857624315294866E-2"/>
                  <c:y val="-3.4241325466687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9AF0-4098-939B-748A14453E71}"/>
                </c:ext>
              </c:extLst>
            </c:dLbl>
            <c:dLbl>
              <c:idx val="8"/>
              <c:layout>
                <c:manualLayout>
                  <c:x val="-2.9857624315294946E-2"/>
                  <c:y val="-3.179551650478116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AF0-4098-939B-748A14453E71}"/>
                </c:ext>
              </c:extLst>
            </c:dLbl>
            <c:dLbl>
              <c:idx val="9"/>
              <c:layout>
                <c:manualLayout>
                  <c:x val="-2.9857624315294946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AF0-4098-939B-748A14453E71}"/>
                </c:ext>
              </c:extLst>
            </c:dLbl>
            <c:dLbl>
              <c:idx val="10"/>
              <c:layout>
                <c:manualLayout>
                  <c:x val="-2.9857624315294866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AF0-4098-939B-748A14453E71}"/>
                </c:ext>
              </c:extLst>
            </c:dLbl>
            <c:dLbl>
              <c:idx val="11"/>
              <c:layout>
                <c:manualLayout>
                  <c:x val="-2.9857624315295029E-2"/>
                  <c:y val="-3.91329433904997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9AF0-4098-939B-748A14453E71}"/>
                </c:ext>
              </c:extLst>
            </c:dLbl>
            <c:dLbl>
              <c:idx val="12"/>
              <c:layout>
                <c:manualLayout>
                  <c:x val="-1.346528670738434E-2"/>
                  <c:y val="-3.668713442859354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9AF0-4098-939B-748A14453E7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Лист1!$A$15:$A$27</c:f>
              <c:numCache>
                <c:formatCode>General</c:formatCode>
                <c:ptCount val="13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  <c:pt idx="7">
                  <c:v>2018</c:v>
                </c:pt>
                <c:pt idx="8">
                  <c:v>2019</c:v>
                </c:pt>
                <c:pt idx="9">
                  <c:v>2020</c:v>
                </c:pt>
                <c:pt idx="10">
                  <c:v>2021</c:v>
                </c:pt>
                <c:pt idx="11">
                  <c:v>2022</c:v>
                </c:pt>
                <c:pt idx="12">
                  <c:v>2023</c:v>
                </c:pt>
              </c:numCache>
            </c:numRef>
          </c:cat>
          <c:val>
            <c:numRef>
              <c:f>Лист1!$D$15:$D$27</c:f>
              <c:numCache>
                <c:formatCode>General</c:formatCode>
                <c:ptCount val="13"/>
                <c:pt idx="0">
                  <c:v>26.5</c:v>
                </c:pt>
                <c:pt idx="1">
                  <c:v>24.5</c:v>
                </c:pt>
                <c:pt idx="2">
                  <c:v>23.4</c:v>
                </c:pt>
                <c:pt idx="3">
                  <c:v>23.1</c:v>
                </c:pt>
                <c:pt idx="4">
                  <c:v>21.5</c:v>
                </c:pt>
                <c:pt idx="5">
                  <c:v>19.8</c:v>
                </c:pt>
                <c:pt idx="6">
                  <c:v>18.600000000000001</c:v>
                </c:pt>
                <c:pt idx="7">
                  <c:v>17.3</c:v>
                </c:pt>
                <c:pt idx="8">
                  <c:v>17.100000000000001</c:v>
                </c:pt>
                <c:pt idx="9">
                  <c:v>16.8</c:v>
                </c:pt>
                <c:pt idx="10">
                  <c:v>16.899999999999999</c:v>
                </c:pt>
                <c:pt idx="11">
                  <c:v>16.8</c:v>
                </c:pt>
                <c:pt idx="12">
                  <c:v>16.600000000000001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BED8-460C-A93B-72C581B74A11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74064336"/>
        <c:axId val="274069432"/>
      </c:lineChart>
      <c:catAx>
        <c:axId val="274064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9432"/>
        <c:crosses val="autoZero"/>
        <c:auto val="1"/>
        <c:lblAlgn val="ctr"/>
        <c:lblOffset val="100"/>
        <c:noMultiLvlLbl val="0"/>
      </c:catAx>
      <c:valAx>
        <c:axId val="27406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7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4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400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8246557835878824E-2"/>
          <c:y val="5.4595150397078622E-2"/>
          <c:w val="0.87425006656776594"/>
          <c:h val="0.64133055166020203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Birth rate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9523070208368082E-2"/>
                  <c:y val="6.50633808653848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D5C-43BA-B731-49737AB41691}"/>
                </c:ext>
              </c:extLst>
            </c:dLbl>
            <c:dLbl>
              <c:idx val="1"/>
              <c:layout>
                <c:manualLayout>
                  <c:x val="-2.6573507848553092E-2"/>
                  <c:y val="6.5627816783453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D5C-43BA-B731-49737AB41691}"/>
                </c:ext>
              </c:extLst>
            </c:dLbl>
            <c:dLbl>
              <c:idx val="2"/>
              <c:layout>
                <c:manualLayout>
                  <c:x val="-3.2613131668878116E-2"/>
                  <c:y val="5.40984307170558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D5C-43BA-B731-49737AB41691}"/>
                </c:ext>
              </c:extLst>
            </c:dLbl>
            <c:dLbl>
              <c:idx val="3"/>
              <c:layout>
                <c:manualLayout>
                  <c:x val="-2.4157544189394354E-2"/>
                  <c:y val="5.82506501265717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D5C-43BA-B731-49737AB41691}"/>
                </c:ext>
              </c:extLst>
            </c:dLbl>
            <c:dLbl>
              <c:idx val="4"/>
              <c:layout>
                <c:manualLayout>
                  <c:x val="-2.6573793176124814E-2"/>
                  <c:y val="5.4098430717055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D5C-43BA-B731-49737AB41691}"/>
                </c:ext>
              </c:extLst>
            </c:dLbl>
            <c:dLbl>
              <c:idx val="5"/>
              <c:layout>
                <c:manualLayout>
                  <c:x val="-3.3820828170885726E-2"/>
                  <c:y val="6.09918876636540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D5C-43BA-B731-49737AB41691}"/>
                </c:ext>
              </c:extLst>
            </c:dLbl>
            <c:dLbl>
              <c:idx val="6"/>
              <c:layout>
                <c:manualLayout>
                  <c:x val="-3.2612941450497042E-2"/>
                  <c:y val="5.84520339550834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D5C-43BA-B731-49737AB41691}"/>
                </c:ext>
              </c:extLst>
            </c:dLbl>
            <c:dLbl>
              <c:idx val="7"/>
              <c:layout>
                <c:manualLayout>
                  <c:x val="-2.4157734407775432E-2"/>
                  <c:y val="5.79685400902751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D5C-43BA-B731-49737AB41691}"/>
                </c:ext>
              </c:extLst>
            </c:dLbl>
            <c:dLbl>
              <c:idx val="10"/>
              <c:layout>
                <c:manualLayout>
                  <c:x val="-4.831546881555104E-3"/>
                  <c:y val="5.20835132045627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Лист1!$B$4:$B$11</c:f>
              <c:numCache>
                <c:formatCode>0.0</c:formatCode>
                <c:ptCount val="8"/>
                <c:pt idx="0">
                  <c:v>26</c:v>
                </c:pt>
                <c:pt idx="1">
                  <c:v>24.8</c:v>
                </c:pt>
                <c:pt idx="2">
                  <c:v>27.1</c:v>
                </c:pt>
                <c:pt idx="3">
                  <c:v>26.9</c:v>
                </c:pt>
                <c:pt idx="4">
                  <c:v>24</c:v>
                </c:pt>
                <c:pt idx="5">
                  <c:v>23.8</c:v>
                </c:pt>
                <c:pt idx="6">
                  <c:v>21.2</c:v>
                </c:pt>
                <c:pt idx="7">
                  <c:v>20.6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ED5C-43BA-B731-49737AB4169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Death rate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1967217241153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ED5C-43BA-B731-49737AB41691}"/>
                </c:ext>
              </c:extLst>
            </c:dLbl>
            <c:dLbl>
              <c:idx val="1"/>
              <c:layout>
                <c:manualLayout>
                  <c:x val="-1.9323671497584564E-2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D5C-43BA-B731-49737AB41691}"/>
                </c:ext>
              </c:extLst>
            </c:dLbl>
            <c:dLbl>
              <c:idx val="2"/>
              <c:layout>
                <c:manualLayout>
                  <c:x val="-7.246376811594203E-3"/>
                  <c:y val="-5.40983676388753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ED5C-43BA-B731-49737AB41691}"/>
                </c:ext>
              </c:extLst>
            </c:dLbl>
            <c:dLbl>
              <c:idx val="3"/>
              <c:layout>
                <c:manualLayout>
                  <c:x val="-6.038647342995169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D5C-43BA-B731-49737AB41691}"/>
                </c:ext>
              </c:extLst>
            </c:dLbl>
            <c:dLbl>
              <c:idx val="4"/>
              <c:layout>
                <c:manualLayout>
                  <c:x val="-4.83091787439613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ED5C-43BA-B731-49737AB41691}"/>
                </c:ext>
              </c:extLst>
            </c:dLbl>
            <c:dLbl>
              <c:idx val="5"/>
              <c:layout>
                <c:manualLayout>
                  <c:x val="-1.2077294685990338E-3"/>
                  <c:y val="-4.426230079544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ED5C-43BA-B731-49737AB41691}"/>
                </c:ext>
              </c:extLst>
            </c:dLbl>
            <c:dLbl>
              <c:idx val="6"/>
              <c:layout>
                <c:manualLayout>
                  <c:x val="-2.4154589371980675E-3"/>
                  <c:y val="-4.18032840845855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ED5C-43BA-B731-49737AB41691}"/>
                </c:ext>
              </c:extLst>
            </c:dLbl>
            <c:dLbl>
              <c:idx val="7"/>
              <c:layout>
                <c:manualLayout>
                  <c:x val="-2.5869192587987117E-2"/>
                  <c:y val="-3.70304632267928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ED5C-43BA-B731-49737AB41691}"/>
                </c:ext>
              </c:extLst>
            </c:dLbl>
            <c:dLbl>
              <c:idx val="10"/>
              <c:layout>
                <c:manualLayout>
                  <c:x val="-9.663093763110208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ED5C-43BA-B731-49737AB41691}"/>
                </c:ext>
              </c:extLst>
            </c:dLbl>
            <c:dLbl>
              <c:idx val="11"/>
              <c:layout>
                <c:manualLayout>
                  <c:x val="-7.247320322332833E-3"/>
                  <c:y val="-6.03072258158095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Лист1!$C$4:$C$11</c:f>
              <c:numCache>
                <c:formatCode>0.0</c:formatCode>
                <c:ptCount val="8"/>
                <c:pt idx="0">
                  <c:v>5.5</c:v>
                </c:pt>
                <c:pt idx="1">
                  <c:v>5.4</c:v>
                </c:pt>
                <c:pt idx="2">
                  <c:v>5.2</c:v>
                </c:pt>
                <c:pt idx="3">
                  <c:v>5.2</c:v>
                </c:pt>
                <c:pt idx="4">
                  <c:v>6.1</c:v>
                </c:pt>
                <c:pt idx="5">
                  <c:v>5.9</c:v>
                </c:pt>
                <c:pt idx="6">
                  <c:v>4.5</c:v>
                </c:pt>
                <c:pt idx="7">
                  <c:v>4.4000000000000004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ED5C-43BA-B731-49737AB4169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Natural increase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dLbls>
            <c:dLbl>
              <c:idx val="0"/>
              <c:layout>
                <c:manualLayout>
                  <c:x val="-4.5893719806763288E-2"/>
                  <c:y val="-3.2105067452815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ED5C-43BA-B731-49737AB41691}"/>
                </c:ext>
              </c:extLst>
            </c:dLbl>
            <c:dLbl>
              <c:idx val="1"/>
              <c:layout>
                <c:manualLayout>
                  <c:x val="-3.0193236714975868E-2"/>
                  <c:y val="-6.12914924099208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ED5C-43BA-B731-49737AB41691}"/>
                </c:ext>
              </c:extLst>
            </c:dLbl>
            <c:dLbl>
              <c:idx val="2"/>
              <c:layout>
                <c:manualLayout>
                  <c:x val="-1.932367149758454E-2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ED5C-43BA-B731-49737AB41691}"/>
                </c:ext>
              </c:extLst>
            </c:dLbl>
            <c:dLbl>
              <c:idx val="3"/>
              <c:layout>
                <c:manualLayout>
                  <c:x val="-2.4154589371980675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C-ED5C-43BA-B731-49737AB41691}"/>
                </c:ext>
              </c:extLst>
            </c:dLbl>
            <c:dLbl>
              <c:idx val="4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ED5C-43BA-B731-49737AB41691}"/>
                </c:ext>
              </c:extLst>
            </c:dLbl>
            <c:dLbl>
              <c:idx val="5"/>
              <c:layout>
                <c:manualLayout>
                  <c:x val="-1.2077294685990338E-2"/>
                  <c:y val="-5.8372849914210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ED5C-43BA-B731-49737AB41691}"/>
                </c:ext>
              </c:extLst>
            </c:dLbl>
            <c:dLbl>
              <c:idx val="6"/>
              <c:layout>
                <c:manualLayout>
                  <c:x val="-7.246376811594203E-3"/>
                  <c:y val="-6.42101349056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ED5C-43BA-B731-49737AB41691}"/>
                </c:ext>
              </c:extLst>
            </c:dLbl>
            <c:dLbl>
              <c:idx val="7"/>
              <c:layout>
                <c:manualLayout>
                  <c:x val="-1.960599960942918E-2"/>
                  <c:y val="-6.1702960241595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ED5C-43BA-B731-49737AB41691}"/>
                </c:ext>
              </c:extLst>
            </c:dLbl>
            <c:dLbl>
              <c:idx val="10"/>
              <c:layout>
                <c:manualLayout>
                  <c:x val="1.207886720388776E-3"/>
                  <c:y val="-4.66010381303983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ED5C-43BA-B731-49737AB4169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Лист1!$A$4:$A$11</c:f>
              <c:numCache>
                <c:formatCode>General</c:formatCode>
                <c:ptCount val="8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</c:numCache>
            </c:numRef>
          </c:cat>
          <c:val>
            <c:numRef>
              <c:f>Лист1!$D$4:$D$11</c:f>
              <c:numCache>
                <c:formatCode>0.0</c:formatCode>
                <c:ptCount val="8"/>
                <c:pt idx="0">
                  <c:v>20.5</c:v>
                </c:pt>
                <c:pt idx="1">
                  <c:v>19.399999999999999</c:v>
                </c:pt>
                <c:pt idx="2">
                  <c:v>21.9</c:v>
                </c:pt>
                <c:pt idx="3">
                  <c:v>21.7</c:v>
                </c:pt>
                <c:pt idx="4">
                  <c:v>17.899999999999999</c:v>
                </c:pt>
                <c:pt idx="5">
                  <c:v>17.899999999999999</c:v>
                </c:pt>
                <c:pt idx="6">
                  <c:v>17</c:v>
                </c:pt>
                <c:pt idx="7">
                  <c:v>16.2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ED5C-43BA-B731-49737AB416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4069824"/>
        <c:axId val="274074136"/>
      </c:lineChart>
      <c:catAx>
        <c:axId val="274069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74136"/>
        <c:crosses val="autoZero"/>
        <c:auto val="1"/>
        <c:lblAlgn val="ctr"/>
        <c:lblOffset val="100"/>
        <c:noMultiLvlLbl val="0"/>
      </c:catAx>
      <c:valAx>
        <c:axId val="27407413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crossAx val="274069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4070847383503469E-2"/>
          <c:y val="5.2277461671261433E-2"/>
          <c:w val="0.93635396161417328"/>
          <c:h val="0.6519212720257328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Лист1!$B$2:$B$12</c:f>
              <c:numCache>
                <c:formatCode>0.0</c:formatCode>
                <c:ptCount val="11"/>
                <c:pt idx="0" formatCode="General">
                  <c:v>70.2</c:v>
                </c:pt>
                <c:pt idx="1">
                  <c:v>70.400000000000006</c:v>
                </c:pt>
                <c:pt idx="2">
                  <c:v>70.599999999999994</c:v>
                </c:pt>
                <c:pt idx="3">
                  <c:v>70.900000000000006</c:v>
                </c:pt>
                <c:pt idx="4">
                  <c:v>71.099999999999994</c:v>
                </c:pt>
                <c:pt idx="5">
                  <c:v>71.3</c:v>
                </c:pt>
                <c:pt idx="6">
                  <c:v>71.5</c:v>
                </c:pt>
                <c:pt idx="7">
                  <c:v>71.7</c:v>
                </c:pt>
                <c:pt idx="8">
                  <c:v>71.8</c:v>
                </c:pt>
                <c:pt idx="9">
                  <c:v>71.900000000000006</c:v>
                </c:pt>
                <c:pt idx="10">
                  <c:v>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64-4BAF-BDAC-B4B620E03F11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Male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Лист1!$C$2:$C$12</c:f>
              <c:numCache>
                <c:formatCode>0.0</c:formatCode>
                <c:ptCount val="11"/>
                <c:pt idx="0" formatCode="General">
                  <c:v>66.3</c:v>
                </c:pt>
                <c:pt idx="1">
                  <c:v>66.5</c:v>
                </c:pt>
                <c:pt idx="2">
                  <c:v>66.7</c:v>
                </c:pt>
                <c:pt idx="3">
                  <c:v>67</c:v>
                </c:pt>
                <c:pt idx="4">
                  <c:v>67.2</c:v>
                </c:pt>
                <c:pt idx="5">
                  <c:v>67.400000000000006</c:v>
                </c:pt>
                <c:pt idx="6">
                  <c:v>67.599999999999994</c:v>
                </c:pt>
                <c:pt idx="7">
                  <c:v>67.8</c:v>
                </c:pt>
                <c:pt idx="8">
                  <c:v>67.900000000000006</c:v>
                </c:pt>
                <c:pt idx="9">
                  <c:v>68</c:v>
                </c:pt>
                <c:pt idx="10">
                  <c:v>68.2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964-4BAF-BDAC-B4B620E03F11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Female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errBars>
            <c:errDir val="y"/>
            <c:errBarType val="both"/>
            <c:errValType val="stdErr"/>
            <c:noEndCap val="0"/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numRef>
              <c:f>Лист1!$A$2:$A$12</c:f>
              <c:numCache>
                <c:formatCode>General</c:formatCode>
                <c:ptCount val="11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  <c:pt idx="9">
                  <c:v>2022</c:v>
                </c:pt>
                <c:pt idx="10">
                  <c:v>2023</c:v>
                </c:pt>
              </c:numCache>
            </c:numRef>
          </c:cat>
          <c:val>
            <c:numRef>
              <c:f>Лист1!$D$2:$D$12</c:f>
              <c:numCache>
                <c:formatCode>0.0</c:formatCode>
                <c:ptCount val="11"/>
                <c:pt idx="0" formatCode="General">
                  <c:v>74.3</c:v>
                </c:pt>
                <c:pt idx="1">
                  <c:v>74.5</c:v>
                </c:pt>
                <c:pt idx="2">
                  <c:v>74.8</c:v>
                </c:pt>
                <c:pt idx="3">
                  <c:v>75.099999999999994</c:v>
                </c:pt>
                <c:pt idx="4">
                  <c:v>75.400000000000006</c:v>
                </c:pt>
                <c:pt idx="5">
                  <c:v>75.599999999999994</c:v>
                </c:pt>
                <c:pt idx="6">
                  <c:v>75.8</c:v>
                </c:pt>
                <c:pt idx="7">
                  <c:v>76</c:v>
                </c:pt>
                <c:pt idx="8">
                  <c:v>76.099999999999994</c:v>
                </c:pt>
                <c:pt idx="9">
                  <c:v>76.3</c:v>
                </c:pt>
                <c:pt idx="10">
                  <c:v>76.5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964-4BAF-BDAC-B4B620E03F11}"/>
            </c:ext>
          </c:extLst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74063944"/>
        <c:axId val="274064728"/>
      </c:lineChart>
      <c:catAx>
        <c:axId val="274063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4728"/>
        <c:crosses val="autoZero"/>
        <c:auto val="1"/>
        <c:lblAlgn val="ctr"/>
        <c:lblOffset val="100"/>
        <c:noMultiLvlLbl val="0"/>
      </c:catAx>
      <c:valAx>
        <c:axId val="274064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4063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029046318347449E-2"/>
          <c:y val="0.20192963809773648"/>
          <c:w val="0.85019675303998032"/>
          <c:h val="0.7635160358446230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8-EB87-459A-B397-8C3A53F8C12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EB87-459A-B397-8C3A53F8C12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4-EB87-459A-B397-8C3A53F8C12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EB87-459A-B397-8C3A53F8C12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EB87-459A-B397-8C3A53F8C12D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EB87-459A-B397-8C3A53F8C12D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2-EB87-459A-B397-8C3A53F8C12D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EB87-459A-B397-8C3A53F8C12D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6-EB87-459A-B397-8C3A53F8C12D}"/>
              </c:ext>
            </c:extLst>
          </c:dPt>
          <c:dLbls>
            <c:dLbl>
              <c:idx val="0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dirty="0"/>
                      <a:t>Diseases of the blood</a:t>
                    </a:r>
                    <a:r>
                      <a:rPr lang="en-US" baseline="0" dirty="0"/>
                      <a:t> </a:t>
                    </a:r>
                    <a:r>
                      <a:rPr lang="en-US" dirty="0"/>
                      <a:t>circulatory system 55%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0936560804621262"/>
                      <c:h val="0.19432269338976463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8-EB87-459A-B397-8C3A53F8C12D}"/>
                </c:ext>
              </c:extLst>
            </c:dLbl>
            <c:dLbl>
              <c:idx val="1"/>
              <c:layout>
                <c:manualLayout>
                  <c:x val="5.3355196982905986E-2"/>
                  <c:y val="4.0267544709407001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Diseases of the respiratory organs
</a:t>
                    </a:r>
                    <a:fld id="{8B84E809-8895-489E-A0C5-C16E2AADA355}" type="PERCENTAGE">
                      <a:rPr lang="en-US" baseline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B87-459A-B397-8C3A53F8C12D}"/>
                </c:ext>
              </c:extLst>
            </c:dLbl>
            <c:dLbl>
              <c:idx val="2"/>
              <c:layout>
                <c:manualLayout>
                  <c:x val="-4.851672332471868E-2"/>
                  <c:y val="7.6296400502034317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Diseases of the digestive organs
</a:t>
                    </a:r>
                    <a:fld id="{70C9AE41-0B13-4C85-BE05-29C917CEB237}" type="PERCENTAGE">
                      <a:rPr lang="en-US" baseline="0" dirty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035262856859289"/>
                      <c:h val="0.1824119775336137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B87-459A-B397-8C3A53F8C12D}"/>
                </c:ext>
              </c:extLst>
            </c:dLbl>
            <c:dLbl>
              <c:idx val="3"/>
              <c:layout>
                <c:manualLayout>
                  <c:x val="-2.7058148120102307E-2"/>
                  <c:y val="6.569967821008518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The condition occurs during the perinatal period
</a:t>
                    </a:r>
                    <a:fld id="{7023BD1B-952F-49A2-90F3-AECF612D75F1}" type="PERCENTAGE">
                      <a:rPr lang="en-US" baseline="0" dirty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441804252940776"/>
                      <c:h val="0.1654572218664949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B87-459A-B397-8C3A53F8C12D}"/>
                </c:ext>
              </c:extLst>
            </c:dLbl>
            <c:dLbl>
              <c:idx val="4"/>
              <c:layout>
                <c:manualLayout>
                  <c:x val="-2.2124474760775521E-2"/>
                  <c:y val="4.2386889167796843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Congenital anomalies
</a:t>
                    </a:r>
                    <a:fld id="{D899690B-856A-491C-9811-87D24E32211D}" type="PERCENTAGE">
                      <a:rPr lang="en-US" baseline="0" dirty="0"/>
                      <a:pPr>
                        <a:defRPr/>
                      </a:pPr>
                      <a:t>[PERCENTAGE]</a:t>
                    </a:fld>
                    <a:endParaRPr lang="en-US" baseline="0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203918034051543"/>
                      <c:h val="0.1745915964821551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B87-459A-B397-8C3A53F8C12D}"/>
                </c:ext>
              </c:extLst>
            </c:dLbl>
            <c:dLbl>
              <c:idx val="5"/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
External causes of death 8%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16996573966172"/>
                      <c:h val="0.17817328861683404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EB87-459A-B397-8C3A53F8C12D}"/>
                </c:ext>
              </c:extLst>
            </c:dLbl>
            <c:dLbl>
              <c:idx val="6"/>
              <c:layout>
                <c:manualLayout>
                  <c:x val="-5.216952593884143E-2"/>
                  <c:y val="0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Others 4%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B87-459A-B397-8C3A53F8C12D}"/>
                </c:ext>
              </c:extLst>
            </c:dLbl>
            <c:dLbl>
              <c:idx val="7"/>
              <c:layout>
                <c:manualLayout>
                  <c:x val="-4.2684157586324802E-2"/>
                  <c:y val="-6.9938367126864812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Infectious and parasitic diseases 2%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B87-459A-B397-8C3A53F8C12D}"/>
                </c:ext>
              </c:extLst>
            </c:dLbl>
            <c:dLbl>
              <c:idx val="8"/>
              <c:layout>
                <c:manualLayout>
                  <c:x val="0"/>
                  <c:y val="-8.4773778335593686E-3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330" b="1" i="0" u="none" strike="noStrike" kern="1200" spc="0" baseline="0">
                        <a:solidFill>
                          <a:schemeClr val="bg1"/>
                        </a:solidFill>
                        <a:latin typeface="Segoe UI" panose="020B0502040204020203" pitchFamily="34" charset="0"/>
                        <a:ea typeface="+mn-ea"/>
                        <a:cs typeface="Segoe UI" panose="020B0502040204020203" pitchFamily="34" charset="0"/>
                      </a:defRPr>
                    </a:pPr>
                    <a:r>
                      <a:rPr lang="en-US" baseline="0" dirty="0"/>
                      <a:t>Cancer Diseases 13%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330" b="1" i="0" u="none" strike="noStrike" kern="1200" spc="0" baseline="0">
                      <a:solidFill>
                        <a:schemeClr val="bg1"/>
                      </a:solidFill>
                      <a:latin typeface="Segoe UI" panose="020B0502040204020203" pitchFamily="34" charset="0"/>
                      <a:ea typeface="+mn-ea"/>
                      <a:cs typeface="Segoe UI" panose="020B0502040204020203" pitchFamily="34" charset="0"/>
                    </a:defRPr>
                  </a:pPr>
                  <a:endParaRPr lang="en-US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B87-459A-B397-8C3A53F8C12D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Лист1!$A$2:$A$10</c:f>
              <c:strCache>
                <c:ptCount val="9"/>
                <c:pt idx="0">
                  <c:v>Кан айлануу системасынын оорулары</c:v>
                </c:pt>
                <c:pt idx="1">
                  <c:v>Дем алуу органдарынын оорулары</c:v>
                </c:pt>
                <c:pt idx="2">
                  <c:v>Тамак сиңирүү органдарынын оорулары</c:v>
                </c:pt>
                <c:pt idx="3">
                  <c:v>Абалы перинаталдык мезгилде пайда болот</c:v>
                </c:pt>
                <c:pt idx="4">
                  <c:v>Тубаса аномалиялар</c:v>
                </c:pt>
                <c:pt idx="5">
                  <c:v>Өлүмдүн тышкы себептери</c:v>
                </c:pt>
                <c:pt idx="6">
                  <c:v>Башкалар</c:v>
                </c:pt>
                <c:pt idx="7">
                  <c:v>Жугуштуу жана мите оорулары</c:v>
                </c:pt>
                <c:pt idx="8">
                  <c:v>Шишик оорулары</c:v>
                </c:pt>
              </c:strCache>
            </c:strRef>
          </c:cat>
          <c:val>
            <c:numRef>
              <c:f>Лист1!$B$2:$B$10</c:f>
              <c:numCache>
                <c:formatCode>0.00%</c:formatCode>
                <c:ptCount val="9"/>
                <c:pt idx="0">
                  <c:v>0.52400000000000002</c:v>
                </c:pt>
                <c:pt idx="1">
                  <c:v>6.3E-2</c:v>
                </c:pt>
                <c:pt idx="2">
                  <c:v>5.1999999999999998E-2</c:v>
                </c:pt>
                <c:pt idx="3">
                  <c:v>4.8000000000000001E-2</c:v>
                </c:pt>
                <c:pt idx="4">
                  <c:v>1.0999999999999999E-2</c:v>
                </c:pt>
                <c:pt idx="5">
                  <c:v>7.3999999999999996E-2</c:v>
                </c:pt>
                <c:pt idx="6">
                  <c:v>3.6999999999999998E-2</c:v>
                </c:pt>
                <c:pt idx="7">
                  <c:v>1.7000000000000001E-2</c:v>
                </c:pt>
                <c:pt idx="8">
                  <c:v>0.129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87-459A-B397-8C3A53F8C12D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4037651923272135E-2"/>
          <c:y val="2.0428029420728008E-2"/>
          <c:w val="0.91826896745119435"/>
          <c:h val="0.84937260865809305"/>
        </c:manualLayout>
      </c:layout>
      <c:lineChart>
        <c:grouping val="standard"/>
        <c:varyColors val="0"/>
        <c:ser>
          <c:idx val="2"/>
          <c:order val="0"/>
          <c:tx>
            <c:strRef>
              <c:f>Лист1!$C$1</c:f>
              <c:strCache>
                <c:ptCount val="1"/>
                <c:pt idx="0">
                  <c:v>VHB up to 14 yo</c:v>
                </c:pt>
              </c:strCache>
            </c:strRef>
          </c:tx>
          <c:spPr>
            <a:ln w="63500" cap="rnd">
              <a:solidFill>
                <a:srgbClr val="0070C0"/>
              </a:solidFill>
              <a:prstDash val="sysDot"/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6620370370370499E-2"/>
                  <c:y val="3.928445725252280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D-8A8F-4FD4-80AF-D09FA0E8D7D3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E-8A8F-4FD4-80AF-D09FA0E8D7D3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F-8A8F-4FD4-80AF-D09FA0E8D7D3}"/>
                </c:ext>
              </c:extLst>
            </c:dLbl>
            <c:dLbl>
              <c:idx val="3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0-8A8F-4FD4-80AF-D09FA0E8D7D3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1-8A8F-4FD4-80AF-D09FA0E8D7D3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2-8A8F-4FD4-80AF-D09FA0E8D7D3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3-8A8F-4FD4-80AF-D09FA0E8D7D3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4-8A8F-4FD4-80AF-D09FA0E8D7D3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5-8A8F-4FD4-80AF-D09FA0E8D7D3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6-8A8F-4FD4-80AF-D09FA0E8D7D3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7-8A8F-4FD4-80AF-D09FA0E8D7D3}"/>
                </c:ext>
              </c:extLst>
            </c:dLbl>
            <c:dLbl>
              <c:idx val="1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8-8A8F-4FD4-80AF-D09FA0E8D7D3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9-8A8F-4FD4-80AF-D09FA0E8D7D3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A-8A8F-4FD4-80AF-D09FA0E8D7D3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B-8A8F-4FD4-80AF-D09FA0E8D7D3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C-8A8F-4FD4-80AF-D09FA0E8D7D3}"/>
                </c:ext>
              </c:extLst>
            </c:dLbl>
            <c:dLbl>
              <c:idx val="16"/>
              <c:layout>
                <c:manualLayout>
                  <c:x val="-3.4722222222223101E-3"/>
                  <c:y val="-2.477807526642769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D-8A8F-4FD4-80AF-D09FA0E8D7D3}"/>
                </c:ext>
              </c:extLst>
            </c:dLbl>
            <c:dLbl>
              <c:idx val="1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E-8A8F-4FD4-80AF-D09FA0E8D7D3}"/>
                </c:ext>
              </c:extLst>
            </c:dLbl>
            <c:dLbl>
              <c:idx val="1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2F-8A8F-4FD4-80AF-D09FA0E8D7D3}"/>
                </c:ext>
              </c:extLst>
            </c:dLbl>
            <c:dLbl>
              <c:idx val="1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0-8A8F-4FD4-80AF-D09FA0E8D7D3}"/>
                </c:ext>
              </c:extLst>
            </c:dLbl>
            <c:dLbl>
              <c:idx val="2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1-8A8F-4FD4-80AF-D09FA0E8D7D3}"/>
                </c:ext>
              </c:extLst>
            </c:dLbl>
            <c:dLbl>
              <c:idx val="21"/>
              <c:layout>
                <c:manualLayout>
                  <c:x val="-5.7869914698162796E-3"/>
                  <c:y val="-3.788144092207589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6805555555555598E-2"/>
                      <c:h val="5.637319615737029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32-8A8F-4FD4-80AF-D09FA0E8D7D3}"/>
                </c:ext>
              </c:extLst>
            </c:dLbl>
            <c:dLbl>
              <c:idx val="2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3-8A8F-4FD4-80AF-D09FA0E8D7D3}"/>
                </c:ext>
              </c:extLst>
            </c:dLbl>
            <c:dLbl>
              <c:idx val="2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4-8A8F-4FD4-80AF-D09FA0E8D7D3}"/>
                </c:ext>
              </c:extLst>
            </c:dLbl>
            <c:dLbl>
              <c:idx val="2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5-8A8F-4FD4-80AF-D09FA0E8D7D3}"/>
                </c:ext>
              </c:extLst>
            </c:dLbl>
            <c:dLbl>
              <c:idx val="25"/>
              <c:layout>
                <c:manualLayout>
                  <c:x val="-1.38888888888889E-2"/>
                  <c:y val="-1.9822460213142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6-8A8F-4FD4-80AF-D09FA0E8D7D3}"/>
                </c:ext>
              </c:extLst>
            </c:dLbl>
            <c:dLbl>
              <c:idx val="26"/>
              <c:layout>
                <c:manualLayout>
                  <c:x val="-5.7870370370372102E-3"/>
                  <c:y val="-4.9556150532855401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7-8A8F-4FD4-80AF-D09FA0E8D7D3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38-8A8F-4FD4-80AF-D09FA0E8D7D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195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en-US"/>
              </a:p>
            </c:txPr>
            <c:dLblPos val="r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Лист1!$A$2:$A$29</c:f>
              <c:numCache>
                <c:formatCode>General</c:formatCode>
                <c:ptCount val="28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  <c:pt idx="23">
                  <c:v>2020</c:v>
                </c:pt>
                <c:pt idx="24">
                  <c:v>2021</c:v>
                </c:pt>
                <c:pt idx="25">
                  <c:v>2022</c:v>
                </c:pt>
                <c:pt idx="26">
                  <c:v>2023</c:v>
                </c:pt>
              </c:numCache>
            </c:numRef>
          </c:cat>
          <c:val>
            <c:numRef>
              <c:f>Лист1!$C$2:$C$29</c:f>
              <c:numCache>
                <c:formatCode>General</c:formatCode>
                <c:ptCount val="28"/>
                <c:pt idx="0">
                  <c:v>28.6</c:v>
                </c:pt>
                <c:pt idx="1">
                  <c:v>23.1</c:v>
                </c:pt>
                <c:pt idx="2">
                  <c:v>18.7</c:v>
                </c:pt>
                <c:pt idx="3">
                  <c:v>29</c:v>
                </c:pt>
                <c:pt idx="4">
                  <c:v>15.1</c:v>
                </c:pt>
                <c:pt idx="5">
                  <c:v>10.9</c:v>
                </c:pt>
                <c:pt idx="6">
                  <c:v>8.6</c:v>
                </c:pt>
                <c:pt idx="7">
                  <c:v>10.4</c:v>
                </c:pt>
                <c:pt idx="8">
                  <c:v>5.5</c:v>
                </c:pt>
                <c:pt idx="9">
                  <c:v>4.9000000000000004</c:v>
                </c:pt>
                <c:pt idx="10">
                  <c:v>5.5</c:v>
                </c:pt>
                <c:pt idx="11">
                  <c:v>6.7</c:v>
                </c:pt>
                <c:pt idx="12">
                  <c:v>3.1</c:v>
                </c:pt>
                <c:pt idx="13">
                  <c:v>2.5</c:v>
                </c:pt>
                <c:pt idx="14">
                  <c:v>2.2000000000000002</c:v>
                </c:pt>
                <c:pt idx="15">
                  <c:v>2.2999999999999998</c:v>
                </c:pt>
                <c:pt idx="16">
                  <c:v>1.7</c:v>
                </c:pt>
                <c:pt idx="17">
                  <c:v>0.5</c:v>
                </c:pt>
                <c:pt idx="18">
                  <c:v>0.4</c:v>
                </c:pt>
                <c:pt idx="19">
                  <c:v>0.1</c:v>
                </c:pt>
                <c:pt idx="20">
                  <c:v>0.3</c:v>
                </c:pt>
                <c:pt idx="21">
                  <c:v>0.2</c:v>
                </c:pt>
                <c:pt idx="22">
                  <c:v>0.2</c:v>
                </c:pt>
                <c:pt idx="23">
                  <c:v>0.1</c:v>
                </c:pt>
                <c:pt idx="24">
                  <c:v>0</c:v>
                </c:pt>
                <c:pt idx="25">
                  <c:v>0.1</c:v>
                </c:pt>
                <c:pt idx="26">
                  <c:v>0.6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39-8A8F-4FD4-80AF-D09FA0E8D7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331072"/>
        <c:axId val="272328720"/>
      </c:lineChart>
      <c:catAx>
        <c:axId val="272331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accent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2328720"/>
        <c:crosses val="autoZero"/>
        <c:auto val="0"/>
        <c:lblAlgn val="ctr"/>
        <c:lblOffset val="100"/>
        <c:noMultiLvlLbl val="0"/>
      </c:catAx>
      <c:valAx>
        <c:axId val="272328720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ys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ru-RU" sz="133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r>
                  <a:rPr lang="en-US" dirty="0"/>
                  <a:t>The disease rate per 100,000 people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7.1397456766268E-3"/>
              <c:y val="0.1024354698691531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lang="ru-RU" sz="1330" b="0" i="0" u="none" strike="noStrike" kern="1200" baseline="0">
                  <a:solidFill>
                    <a:schemeClr val="bg1"/>
                  </a:solidFill>
                  <a:latin typeface="Segoe UI" panose="020B0502040204020203" pitchFamily="34" charset="0"/>
                  <a:ea typeface="+mn-ea"/>
                  <a:cs typeface="Segoe UI" panose="020B0502040204020203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2331072"/>
        <c:crosses val="autoZero"/>
        <c:crossBetween val="between"/>
      </c:valAx>
      <c:spPr>
        <a:noFill/>
        <a:ln>
          <a:solidFill>
            <a:schemeClr val="accent1"/>
          </a:solidFill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lang="ru-RU" sz="1195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</c:legendEntry>
      <c:layout>
        <c:manualLayout>
          <c:xMode val="edge"/>
          <c:yMode val="edge"/>
          <c:x val="9.4131944444444393E-2"/>
          <c:y val="0.71060320175655101"/>
          <c:w val="0.228408610382036"/>
          <c:h val="0.14118118060309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ru-RU" sz="1195" b="0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chemeClr val="bg1"/>
      </a:solidFill>
    </a:ln>
    <a:effectLst/>
  </c:spPr>
  <c:txPr>
    <a:bodyPr/>
    <a:lstStyle/>
    <a:p>
      <a:pPr>
        <a:defRPr lang="ru-RU"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484077024077704E-2"/>
          <c:y val="0.28854174375118702"/>
          <c:w val="0.91451592297592199"/>
          <c:h val="0.601426946111495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'Таблицы '!$P$4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lang="ru-RU" sz="1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'Таблицы '!$T$5:$T$10</c:f>
              <c:strCache>
                <c:ptCount val="6"/>
                <c:pt idx="0">
                  <c:v>0-6</c:v>
                </c:pt>
                <c:pt idx="1">
                  <c:v>7-14</c:v>
                </c:pt>
                <c:pt idx="2">
                  <c:v>15-29</c:v>
                </c:pt>
                <c:pt idx="3">
                  <c:v>30-49</c:v>
                </c:pt>
                <c:pt idx="4">
                  <c:v>&gt;50</c:v>
                </c:pt>
                <c:pt idx="5">
                  <c:v>Всего </c:v>
                </c:pt>
              </c:strCache>
            </c:strRef>
          </c:cat>
          <c:val>
            <c:numRef>
              <c:f>'Таблицы '!$P$5:$P$10</c:f>
              <c:numCache>
                <c:formatCode>General</c:formatCode>
                <c:ptCount val="6"/>
                <c:pt idx="0">
                  <c:v>4.3</c:v>
                </c:pt>
                <c:pt idx="1">
                  <c:v>7.5</c:v>
                </c:pt>
                <c:pt idx="2">
                  <c:v>5.0999999999999996</c:v>
                </c:pt>
                <c:pt idx="3">
                  <c:v>6</c:v>
                </c:pt>
                <c:pt idx="4">
                  <c:v>5.5</c:v>
                </c:pt>
                <c:pt idx="5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C7-4358-A22E-35E6A387B7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34208"/>
        <c:axId val="272327936"/>
      </c:barChart>
      <c:catAx>
        <c:axId val="272334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27936"/>
        <c:crosses val="autoZero"/>
        <c:auto val="1"/>
        <c:lblAlgn val="ctr"/>
        <c:lblOffset val="100"/>
        <c:noMultiLvlLbl val="0"/>
      </c:catAx>
      <c:valAx>
        <c:axId val="272327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solidFill>
              <a:srgbClr val="0070C0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334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346871195176379E-2"/>
          <c:y val="4.131536188124512E-2"/>
          <c:w val="0.90286351706036705"/>
          <c:h val="0.839464129483814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HBsAg!$M$2:$M$3</c:f>
              <c:strCache>
                <c:ptCount val="1"/>
                <c:pt idx="0">
                  <c:v>Муж 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6.1111111111111102E-2"/>
                  <c:y val="4.6296296296296302E-3"/>
                </c:manualLayout>
              </c:layout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txPr>
                <a:bodyPr rot="0" vert="horz"/>
                <a:lstStyle/>
                <a:p>
                  <a:pPr>
                    <a:defRPr sz="1200" b="1">
                      <a:solidFill>
                        <a:schemeClr val="tx1"/>
                      </a:solidFill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984-4242-B281-057B9442457B}"/>
                </c:ext>
              </c:extLst>
            </c:dLbl>
            <c:dLbl>
              <c:idx val="12"/>
              <c:layout>
                <c:manualLayout>
                  <c:x val="5.5984081124898872E-3"/>
                  <c:y val="-0.14217448599685265"/>
                </c:manualLayout>
              </c:layout>
              <c:tx>
                <c:rich>
                  <a:bodyPr rot="0" vert="horz"/>
                  <a:lstStyle/>
                  <a:p>
                    <a:fld id="{6425C79B-DAD2-4993-BB5E-B9128E204910}" type="VALUE">
                      <a:rPr lang="en-US" sz="1200" b="1"/>
                      <a:pPr/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2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HBsAg!$M$4:$M$16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1.9</c:v>
                </c:pt>
                <c:pt idx="5">
                  <c:v>3.6</c:v>
                </c:pt>
                <c:pt idx="6">
                  <c:v>2.04</c:v>
                </c:pt>
                <c:pt idx="7">
                  <c:v>4.16</c:v>
                </c:pt>
                <c:pt idx="8">
                  <c:v>9.75</c:v>
                </c:pt>
                <c:pt idx="9">
                  <c:v>5.13</c:v>
                </c:pt>
                <c:pt idx="10">
                  <c:v>4.6500000000000004</c:v>
                </c:pt>
                <c:pt idx="11">
                  <c:v>4.08</c:v>
                </c:pt>
                <c:pt idx="12">
                  <c:v>3.25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984-4242-B281-057B9442457B}"/>
            </c:ext>
          </c:extLst>
        </c:ser>
        <c:ser>
          <c:idx val="1"/>
          <c:order val="1"/>
          <c:tx>
            <c:strRef>
              <c:f>HBsAg!$N$2:$N$3</c:f>
              <c:strCache>
                <c:ptCount val="1"/>
                <c:pt idx="0">
                  <c:v>Жен %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984-4242-B281-057B9442457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984-4242-B281-057B9442457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984-4242-B281-057B9442457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984-4242-B281-057B9442457B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984-4242-B281-057B9442457B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984-4242-B281-057B9442457B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984-4242-B281-057B9442457B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984-4242-B281-057B9442457B}"/>
                </c:ext>
              </c:extLst>
            </c:dLbl>
            <c:dLbl>
              <c:idx val="8"/>
              <c:layout>
                <c:manualLayout>
                  <c:x val="2.7777777777777801E-2"/>
                  <c:y val="-8.3333333333333398E-2"/>
                </c:manualLayout>
              </c:layout>
              <c:tx>
                <c:rich>
                  <a:bodyPr rot="0" vert="horz"/>
                  <a:lstStyle/>
                  <a:p>
                    <a:pPr>
                      <a:defRPr/>
                    </a:pPr>
                    <a:fld id="{C1197AD3-67B6-4C93-B6BA-2C07486FD76A}" type="VALUE">
                      <a:rPr lang="en-US" b="1">
                        <a:solidFill>
                          <a:schemeClr val="tx1"/>
                        </a:solidFill>
                      </a:rPr>
                      <a:pPr>
                        <a:defRPr/>
                      </a:pPr>
                      <a:t>[VALUE]</a:t>
                    </a:fld>
                    <a:endParaRPr lang="en-US"/>
                  </a:p>
                </c:rich>
              </c:tx>
              <c:spPr>
                <a:solidFill>
                  <a:schemeClr val="accent1">
                    <a:lumMod val="20000"/>
                    <a:lumOff val="80000"/>
                  </a:schemeClr>
                </a:solidFill>
                <a:ln>
                  <a:solidFill>
                    <a:srgbClr val="0070C0"/>
                  </a:solidFill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9984-4242-B281-057B9442457B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984-4242-B281-057B9442457B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984-4242-B281-057B9442457B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984-4242-B281-057B9442457B}"/>
                </c:ext>
              </c:extLst>
            </c:dLbl>
            <c:dLbl>
              <c:idx val="12"/>
              <c:layout>
                <c:manualLayout>
                  <c:x val="2.4941601049868801E-2"/>
                  <c:y val="2.314814814814809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984-4242-B281-057B944245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en-US"/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HBsAg!$L$4:$L$16</c:f>
              <c:strCache>
                <c:ptCount val="13"/>
                <c:pt idx="0">
                  <c:v>0-4 года</c:v>
                </c:pt>
                <c:pt idx="1">
                  <c:v>5-9 лет</c:v>
                </c:pt>
                <c:pt idx="2">
                  <c:v>10-14 лет</c:v>
                </c:pt>
                <c:pt idx="3">
                  <c:v>15-19 лет</c:v>
                </c:pt>
                <c:pt idx="4">
                  <c:v>20-24 лет</c:v>
                </c:pt>
                <c:pt idx="5">
                  <c:v>25-29 лет</c:v>
                </c:pt>
                <c:pt idx="6">
                  <c:v>30-34 лет</c:v>
                </c:pt>
                <c:pt idx="7">
                  <c:v>35-39 лет</c:v>
                </c:pt>
                <c:pt idx="8">
                  <c:v>40-44 лет</c:v>
                </c:pt>
                <c:pt idx="9">
                  <c:v>45-49 лет</c:v>
                </c:pt>
                <c:pt idx="10">
                  <c:v>50-54 лет</c:v>
                </c:pt>
                <c:pt idx="11">
                  <c:v>55-59 лет</c:v>
                </c:pt>
                <c:pt idx="12">
                  <c:v>Всего</c:v>
                </c:pt>
              </c:strCache>
            </c:strRef>
          </c:cat>
          <c:val>
            <c:numRef>
              <c:f>HBsAg!$N$4:$N$16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3.5</c:v>
                </c:pt>
                <c:pt idx="5">
                  <c:v>3.07</c:v>
                </c:pt>
                <c:pt idx="6">
                  <c:v>3.26</c:v>
                </c:pt>
                <c:pt idx="7">
                  <c:v>3.5</c:v>
                </c:pt>
                <c:pt idx="8">
                  <c:v>5.08</c:v>
                </c:pt>
                <c:pt idx="9">
                  <c:v>3.5</c:v>
                </c:pt>
                <c:pt idx="10">
                  <c:v>4.8</c:v>
                </c:pt>
                <c:pt idx="11">
                  <c:v>0</c:v>
                </c:pt>
                <c:pt idx="12">
                  <c:v>2.94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984-4242-B281-057B944245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331464"/>
        <c:axId val="272332248"/>
      </c:barChart>
      <c:catAx>
        <c:axId val="272331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72332248"/>
        <c:crosses val="autoZero"/>
        <c:auto val="1"/>
        <c:lblAlgn val="ctr"/>
        <c:lblOffset val="100"/>
        <c:noMultiLvlLbl val="0"/>
      </c:catAx>
      <c:valAx>
        <c:axId val="272332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solidFill>
              <a:srgbClr val="0070C0"/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/>
            </a:pPr>
            <a:endParaRPr lang="en-US"/>
          </a:p>
        </c:txPr>
        <c:crossAx val="272331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485797256064921"/>
          <c:y val="0.17434197749841404"/>
          <c:w val="0.43655598427430153"/>
          <c:h val="9.4923811606882499E-2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/>
          </a:pPr>
          <a:endParaRPr lang="en-US"/>
        </a:p>
      </c:txPr>
    </c:legend>
    <c:plotVisOnly val="1"/>
    <c:dispBlanksAs val="gap"/>
    <c:showDLblsOverMax val="0"/>
  </c:chart>
  <c:spPr>
    <a:noFill/>
    <a:ln>
      <a:solidFill>
        <a:srgbClr val="0070C0"/>
      </a:solidFill>
    </a:ln>
    <a:effectLst/>
  </c:spPr>
  <c:txPr>
    <a:bodyPr/>
    <a:lstStyle/>
    <a:p>
      <a:pPr>
        <a:defRPr lang="ru-RU">
          <a:solidFill>
            <a:schemeClr val="bg1"/>
          </a:solidFill>
        </a:defRPr>
      </a:pPr>
      <a:endParaRPr lang="en-US"/>
    </a:p>
  </c:tx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US" b="1" dirty="0"/>
              <a:t>Hospital</a:t>
            </a:r>
            <a:r>
              <a:rPr lang="en-US" b="1" baseline="0" dirty="0"/>
              <a:t> doctor</a:t>
            </a:r>
            <a:r>
              <a:rPr lang="en-US" b="1" dirty="0"/>
              <a:t>    </a:t>
            </a:r>
            <a:endParaRPr lang="ru-RU" b="1" dirty="0"/>
          </a:p>
        </c:rich>
      </c:tx>
      <c:layout>
        <c:manualLayout>
          <c:xMode val="edge"/>
          <c:yMode val="edge"/>
          <c:x val="0.36630153244355984"/>
          <c:y val="1.79865612669013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#,##0">
                  <c:v>11264</c:v>
                </c:pt>
                <c:pt idx="1">
                  <c:v>16516.8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76-4FE1-80D6-CFFD1A037D0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Жаш дарыгер 50гө көтөрүлгөндөн кийин %</c:v>
                </c:pt>
                <c:pt idx="1">
                  <c:v>50% көтөрүлгөндөн кийин тажрыйбасы бар дарыгер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">
                  <c:v>16896</c:v>
                </c:pt>
                <c:pt idx="1">
                  <c:v>25303.5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76-4FE1-80D6-CFFD1A03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01359528"/>
        <c:axId val="273359432"/>
      </c:barChart>
      <c:catAx>
        <c:axId val="10135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359432"/>
        <c:crosses val="autoZero"/>
        <c:auto val="1"/>
        <c:lblAlgn val="ctr"/>
        <c:lblOffset val="100"/>
        <c:noMultiLvlLbl val="0"/>
      </c:catAx>
      <c:valAx>
        <c:axId val="273359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1359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en-US" sz="2000" dirty="0"/>
              <a:t>Family</a:t>
            </a:r>
            <a:r>
              <a:rPr lang="en-US" sz="2000" baseline="0" dirty="0"/>
              <a:t> doctor</a:t>
            </a:r>
            <a:endParaRPr lang="ru-RU" sz="2000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.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Junior doctor after 50% increase </c:v>
                </c:pt>
                <c:pt idx="1">
                  <c:v>Experienced doctor after 50% increase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15136</c:v>
                </c:pt>
                <c:pt idx="1">
                  <c:v>22716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23-4D94-8A75-072DE6CFC13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..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strRef>
              <c:f>Лист1!$A$2:$A$3</c:f>
              <c:strCache>
                <c:ptCount val="2"/>
                <c:pt idx="0">
                  <c:v>Junior doctor after 50% increase </c:v>
                </c:pt>
                <c:pt idx="1">
                  <c:v>Experienced doctor after 50% increase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22704</c:v>
                </c:pt>
                <c:pt idx="1">
                  <c:v>34056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23-4D94-8A75-072DE6CFC1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73366488"/>
        <c:axId val="273362960"/>
      </c:barChart>
      <c:catAx>
        <c:axId val="273366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3362960"/>
        <c:crosses val="autoZero"/>
        <c:auto val="1"/>
        <c:lblAlgn val="ctr"/>
        <c:lblOffset val="100"/>
        <c:noMultiLvlLbl val="0"/>
      </c:catAx>
      <c:valAx>
        <c:axId val="27336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en-US"/>
          </a:p>
        </c:txPr>
        <c:crossAx val="2733664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  <a:latin typeface="Segoe UI" panose="020B0502040204020203" pitchFamily="34" charset="0"/>
          <a:cs typeface="Segoe UI" panose="020B0502040204020203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0.06783</cdr:x>
      <cdr:y>0.04793</cdr:y>
    </cdr:from>
    <cdr:to>
      <cdr:x>0.1996</cdr:x>
      <cdr:y>0.1282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07730" y="89907"/>
          <a:ext cx="597877" cy="15058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0.0717</cdr:x>
      <cdr:y>0.04793</cdr:y>
    </cdr:from>
    <cdr:to>
      <cdr:x>0.62168</cdr:x>
      <cdr:y>0.16747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325302" y="89911"/>
          <a:ext cx="2495269" cy="22424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rPr>
            <a:t>Hepatitis B disease in 2023</a:t>
          </a:r>
          <a:endParaRPr lang="ru-RU" sz="1200" b="1" kern="1200" dirty="0">
            <a:solidFill>
              <a:schemeClr val="bg1"/>
            </a:solidFill>
            <a:latin typeface="Segoe UI" panose="020B0502040204020203" pitchFamily="34" charset="0"/>
            <a:cs typeface="Segoe UI" panose="020B0502040204020203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D90361-BDBD-484C-81B0-6337D4298795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4A3C15-CA56-4A17-AF05-1FBF8B4409F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07492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Г</a:t>
            </a:r>
            <a:r>
              <a:rPr lang="aa-ET" dirty="0"/>
              <a:t>одовой показатель за 2023 год. 2024 год убираем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11253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Прирост производительности это возврат инвестиции на сколько выгодным является это вложение </a:t>
            </a:r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816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3F1B95-1360-4FF2-9920-70F5148B6239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781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за счет средств республиканского бюджета начато строительство здания Иссык-Кульской областной объединенной больницы на 350 коек.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За счет республиканского бюджета завершено строительство Центра врачебной практики Иссык-Кульской области на 60 коек, открытие которого планируется к концу 2024 года.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многопрофильного стационара Ошской городской клинической больницы на 300 коек началось в апреле, сдача объекта планируется к концу 2024 года.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Строительство Перинатального центра в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г.Жалал-Абад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завершено на 10% (фундамент 100%).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В 2024 году планируется ввести в эксплуатацию больницы на 80 коек в селе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Оган-Талаа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Базар-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Коргонского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района.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Строительные работы завершены на  100%,ожидается открытие.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Через АРИС разработана проектно-сметная документация  строительства детской больницы на 100 коек в городе Баткен, строительство которой начнется в ближайшие дни.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▪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Разработана проектно-сметная документация  на строительство больницы на 100 коек за счет средств республиканского бюджета в новоселке «Ак-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Ордо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3» города Бишкек.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12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23447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12 апреля 2024 года состоялось открытие нового корпуса </a:t>
            </a:r>
            <a:r>
              <a:rPr lang="ru-RU" dirty="0" err="1"/>
              <a:t>Джалал-Абадской</a:t>
            </a:r>
            <a:r>
              <a:rPr lang="ru-RU" dirty="0"/>
              <a:t> областной клинической больницы на 105 коек. Терапевтические отделения областной клинической больницы занимают новое трехэтажное здание. Отделения: 1 этаж, отделение искусственной почки, 2 этаж, отделение неврологии, 3 этаж, отделение терапии.</a:t>
            </a:r>
          </a:p>
          <a:p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12.04.2024 Состоялась церемония открытия </a:t>
            </a:r>
            <a:r>
              <a:rPr kumimoji="0" lang="ru-RU" altLang="ru-RU" sz="1200" b="0" i="0" u="none" strike="noStrike" cap="none" normalizeH="0" baseline="0" dirty="0" err="1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Джалал-Абадского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 областного противотуберкулезного диспансера имени Р.Г. Бауэра. Новое трехэтажное здание рассчитано на 96 мест.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>
                <a:solidFill>
                  <a:srgbClr val="1A1A1A"/>
                </a:solidFill>
                <a:latin typeface="Roboto"/>
              </a:rPr>
              <a:t>15 сентября, в Национальном госпитале состоялось торжественное открытие нового централизованного отделения экстренной медицинской помощи.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Отделение было создано при поддержке общественного объединения "Центр Ас-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Сафа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Такжк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,</a:t>
            </a:r>
            <a:r>
              <a:rPr lang="ru-RU" sz="1200" b="0" i="0" kern="1200" dirty="0">
                <a:solidFill>
                  <a:srgbClr val="1F1F1F"/>
                </a:solidFill>
                <a:effectLst/>
                <a:latin typeface="inherit"/>
                <a:ea typeface="+mn-ea"/>
                <a:cs typeface="+mn-cs"/>
              </a:rPr>
              <a:t>н</a:t>
            </a:r>
            <a:r>
              <a:rPr lang="ru-RU" altLang="ru-RU" sz="1200" dirty="0">
                <a:solidFill>
                  <a:srgbClr val="1F1F1F"/>
                </a:solidFill>
                <a:latin typeface="inherit"/>
              </a:rPr>
              <a:t>а базе Национального Госпиталя открыт рентген-центр </a:t>
            </a:r>
            <a:r>
              <a:rPr lang="ru-RU" altLang="ru-RU" sz="1200" dirty="0" err="1">
                <a:solidFill>
                  <a:srgbClr val="1F1F1F"/>
                </a:solidFill>
                <a:latin typeface="inherit"/>
              </a:rPr>
              <a:t>референс</a:t>
            </a:r>
            <a:r>
              <a:rPr lang="ru-RU" altLang="ru-RU" sz="1200" dirty="0">
                <a:solidFill>
                  <a:srgbClr val="1F1F1F"/>
                </a:solidFill>
                <a:latin typeface="inherit"/>
              </a:rPr>
              <a:t>-центр централизованной визуализации КТ и МРТ регионов.</a:t>
            </a:r>
            <a:r>
              <a:rPr lang="ru-RU" altLang="ru-RU" sz="1200" dirty="0">
                <a:solidFill>
                  <a:prstClr val="black"/>
                </a:solidFill>
              </a:rPr>
              <a:t> 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30 мая 2024 года в Национальном центре кардиологии и терапии им. академика </a:t>
            </a:r>
            <a:r>
              <a:rPr kumimoji="0" lang="ru-RU" altLang="ru-RU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М.Миррахимова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 состоялась официальная церемония открытия отделения комплексной диагностики НУР, где были установлены магнитно-резонансный томограф-1,5 т с уникальной кардиоваскулярной программой и стационарный рентгеновский аппарат. Кроме того, был установлен аппарат УЗИ.</a:t>
            </a:r>
            <a:r>
              <a:rPr kumimoji="0" lang="ru-RU" alt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endParaRPr kumimoji="0" lang="ru-RU" altLang="ru-RU" sz="1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200" dirty="0">
              <a:solidFill>
                <a:prstClr val="black"/>
              </a:solidFill>
              <a:latin typeface="Arial" panose="020B0604020202020204" pitchFamily="34" charset="0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0722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y-K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проектам Японского</a:t>
            </a:r>
            <a:r>
              <a:rPr lang="ky-KG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Правительства </a:t>
            </a:r>
            <a:r>
              <a:rPr lang="ru-RU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Улучшение медицинского оборудования в г. Бишкек и Чуйской области» Общий бюджет- 999,0 млн. </a:t>
            </a:r>
            <a:r>
              <a:rPr lang="ru-RU" sz="12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япон</a:t>
            </a:r>
            <a:r>
              <a:rPr lang="ru-RU" sz="12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иен (7,5 млн. США)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настоящее время консалтинговой компанией INTEM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Consulting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,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Inc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. (Япония) идет подготовка к закупке медицинского оборудования</a:t>
            </a:r>
            <a:r>
              <a:rPr lang="ru-RU" altLang="ru-RU" sz="3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05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Саудовский</a:t>
            </a:r>
            <a:r>
              <a:rPr lang="ru-RU" sz="1050" baseline="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Фонд развития. 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Проект «Реконструкция и расширение </a:t>
            </a:r>
            <a:r>
              <a:rPr lang="ru-RU" altLang="ru-RU" sz="1200" dirty="0" err="1">
                <a:solidFill>
                  <a:schemeClr val="accent1">
                    <a:lumMod val="50000"/>
                  </a:schemeClr>
                </a:solidFill>
                <a:latin typeface="inherit"/>
              </a:rPr>
              <a:t>Бишкекской</a:t>
            </a:r>
            <a:r>
              <a:rPr lang="ru-RU" altLang="ru-RU" sz="120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городской государственной детской больницы скорой помощи» финансируется Саудовским фондом развития, с общим бюджетом 30,0 млн долларов США. И Строительство и оснащение карантинной зоны, обеспечение оборудованием медицинских центров (общий бюджет 2 685 200,0 долларов США).</a:t>
            </a:r>
            <a:r>
              <a:rPr lang="ru-RU" altLang="ru-RU" sz="105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 В </a:t>
            </a:r>
            <a:r>
              <a:rPr lang="ru-RU" altLang="ru-RU" sz="1050" dirty="0">
                <a:solidFill>
                  <a:srgbClr val="C00000"/>
                </a:solidFill>
                <a:latin typeface="inherit"/>
              </a:rPr>
              <a:t>настоящее время ведутся строительные работы. 6 494 225,09 миллиона долларов США — это сумма, освоенная с начала реализации проекта. К 2024 году фактически выделенная сумма составит 1 217 235,09 долларов </a:t>
            </a:r>
            <a:r>
              <a:rPr lang="ru-RU" altLang="ru-RU" sz="1050" dirty="0">
                <a:solidFill>
                  <a:schemeClr val="accent1">
                    <a:lumMod val="50000"/>
                  </a:schemeClr>
                </a:solidFill>
                <a:latin typeface="inherit"/>
              </a:rPr>
              <a:t>США. Заключено соглашение на поставку медицинского оборудования и контракт подписан в декабре 2023 года. В настоящее время осуществляется поставка оборудования</a:t>
            </a:r>
            <a:r>
              <a:rPr lang="ru-RU" altLang="ru-RU" sz="1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endParaRPr lang="ru-RU" altLang="ru-RU" sz="9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altLang="ru-RU" sz="105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426160A-DB91-4736-8D9B-7AB7F2C18033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6165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основании приказа Министерства здравоохранения Кыргызской Республики № 51 от 02.11.23 г. создан Филиал «Эл Аман» ГП «Кыргызфармация при Министерстве здравоохранения Кыргызской Республики. Поставки и продажа лекарственных средств и медицинских изделий.</a:t>
            </a:r>
            <a:r>
              <a:rPr lang="ru-RU" sz="12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 «Эл Аман» ГП «Кыргызфармация» является государственной аптечной сетью, финансирование которой осуществляется за счет собственной экономической деятельности. По состоянию на 20 октября 2024 года «Эл Аман» имеет в своем составе 92 аптечных пункта в организациях здравоохранения первичного и вторичного уровня во всех областях страны:</a:t>
            </a:r>
            <a:r>
              <a:rPr lang="ru-RU" sz="15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Бишкек  – 19; Чуйская область – 9; Иссык-Кульская область - 6;   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Таласская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- 5;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Нарынская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- 3;г. Ош - 10; 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- 15;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Жалал-Абадская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- 18;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Баткенская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 - 7.            </a:t>
            </a:r>
          </a:p>
          <a:p>
            <a:pPr marL="0" marR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Ассортимент в аптечных пунктах составляет более 2500 наименований фармацевтической продукции, в зависимости специфики организации здравоохранения, в котором находятся аптечные пункты, от уровня реализации и от организаций здравоохранения. Розничные цены в </a:t>
            </a:r>
            <a:r>
              <a:rPr lang="ru-RU" sz="15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гос.аптеках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«Эл Аман» в среднем на 10-20% ниже, чем в частных аптечных пунктах страны. На сегодняшний день</a:t>
            </a:r>
            <a:r>
              <a:rPr lang="ru-RU" sz="1500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сотрудничество  осуществляется с 30 производителями и поставщиками лекарственных средств и медицинских изделий из-за рубежа и в Кыргызской Республике.</a:t>
            </a:r>
          </a:p>
          <a:p>
            <a:pPr algn="just"/>
            <a:endParaRPr lang="ru-RU" sz="15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3167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aa-ET" dirty="0"/>
              <a:t>Курманбек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4A3C15-CA56-4A17-AF05-1FBF8B4409FB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1070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919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49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281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912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4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645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423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1395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0647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6431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8861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78489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8998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28018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669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65856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120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59961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0943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51742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7529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5570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02D79B-C8F0-453A-A32C-447849754FFB}" type="datetimeFigureOut">
              <a:rPr lang="ru-RU" smtClean="0"/>
              <a:t>01.11.2024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2553E7-335F-4967-AB58-476F5CFC23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30500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D903B840-5DDC-4B47-A349-F3D89B5DFF9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01.11.2024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>
              <a:defRPr/>
            </a:pPr>
            <a:fld id="{F079B67D-6D90-4864-8B89-97106AEE532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 defTabSz="457200"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0029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11.jpe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.png"/><Relationship Id="rId7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chart" Target="../charts/chart7.xml"/><Relationship Id="rId4" Type="http://schemas.openxmlformats.org/officeDocument/2006/relationships/image" Target="../media/image2.png"/><Relationship Id="rId9" Type="http://schemas.openxmlformats.org/officeDocument/2006/relationships/chart" Target="../charts/char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.pn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28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3" Type="http://schemas.openxmlformats.org/officeDocument/2006/relationships/image" Target="../media/image1.pn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jpeg"/><Relationship Id="rId11" Type="http://schemas.openxmlformats.org/officeDocument/2006/relationships/image" Target="../media/image10.png"/><Relationship Id="rId5" Type="http://schemas.openxmlformats.org/officeDocument/2006/relationships/image" Target="../media/image30.jpe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e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3" Type="http://schemas.openxmlformats.org/officeDocument/2006/relationships/image" Target="../media/image2.png"/><Relationship Id="rId7" Type="http://schemas.openxmlformats.org/officeDocument/2006/relationships/image" Target="../media/image3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g"/><Relationship Id="rId5" Type="http://schemas.openxmlformats.org/officeDocument/2006/relationships/image" Target="../media/image9.png"/><Relationship Id="rId4" Type="http://schemas.openxmlformats.org/officeDocument/2006/relationships/image" Target="../media/image11.jpeg"/><Relationship Id="rId9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1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44.png"/><Relationship Id="rId4" Type="http://schemas.openxmlformats.org/officeDocument/2006/relationships/image" Target="../media/image2.png"/><Relationship Id="rId9" Type="http://schemas.openxmlformats.org/officeDocument/2006/relationships/image" Target="../media/image4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image" Target="../media/image2.png"/><Relationship Id="rId7" Type="http://schemas.openxmlformats.org/officeDocument/2006/relationships/image" Target="../media/image4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9.png"/><Relationship Id="rId10" Type="http://schemas.openxmlformats.org/officeDocument/2006/relationships/image" Target="../media/image10.png"/><Relationship Id="rId4" Type="http://schemas.openxmlformats.org/officeDocument/2006/relationships/image" Target="../media/image11.jpeg"/><Relationship Id="rId9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jpeg"/><Relationship Id="rId13" Type="http://schemas.openxmlformats.org/officeDocument/2006/relationships/image" Target="../media/image56.png"/><Relationship Id="rId3" Type="http://schemas.openxmlformats.org/officeDocument/2006/relationships/image" Target="../media/image2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11" Type="http://schemas.openxmlformats.org/officeDocument/2006/relationships/image" Target="../media/image54.png"/><Relationship Id="rId5" Type="http://schemas.openxmlformats.org/officeDocument/2006/relationships/image" Target="../media/image9.png"/><Relationship Id="rId10" Type="http://schemas.openxmlformats.org/officeDocument/2006/relationships/image" Target="../media/image53.png"/><Relationship Id="rId4" Type="http://schemas.openxmlformats.org/officeDocument/2006/relationships/image" Target="../media/image11.jpeg"/><Relationship Id="rId9" Type="http://schemas.openxmlformats.org/officeDocument/2006/relationships/image" Target="../media/image52.png"/><Relationship Id="rId1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1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0.png"/><Relationship Id="rId5" Type="http://schemas.openxmlformats.org/officeDocument/2006/relationships/image" Target="../media/image11.jpeg"/><Relationship Id="rId10" Type="http://schemas.openxmlformats.org/officeDocument/2006/relationships/image" Target="../media/image60.png"/><Relationship Id="rId4" Type="http://schemas.openxmlformats.org/officeDocument/2006/relationships/image" Target="../media/image2.png"/><Relationship Id="rId9" Type="http://schemas.openxmlformats.org/officeDocument/2006/relationships/image" Target="../media/image5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1.jpeg"/><Relationship Id="rId7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8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.png"/><Relationship Id="rId7" Type="http://schemas.openxmlformats.org/officeDocument/2006/relationships/image" Target="../media/image6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11.jpeg"/><Relationship Id="rId9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4.jp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0.png"/><Relationship Id="rId4" Type="http://schemas.openxmlformats.org/officeDocument/2006/relationships/image" Target="../media/image11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70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5" Type="http://schemas.openxmlformats.org/officeDocument/2006/relationships/image" Target="../media/image72.png"/><Relationship Id="rId10" Type="http://schemas.openxmlformats.org/officeDocument/2006/relationships/image" Target="../media/image77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F5CE16B-0547-96A6-0486-7C0CDFDE4AC5}"/>
              </a:ext>
            </a:extLst>
          </p:cNvPr>
          <p:cNvSpPr/>
          <p:nvPr/>
        </p:nvSpPr>
        <p:spPr>
          <a:xfrm>
            <a:off x="0" y="-7330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63BD6560-F922-EC93-9BEF-554EA6488C61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FE1A6DCD-F98B-D400-FBD2-2091034478A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C059594F-0E7E-0355-140C-0065A99836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5194594" y="2232316"/>
            <a:ext cx="685397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National Development Forum 2024</a:t>
            </a:r>
          </a:p>
          <a:p>
            <a:r>
              <a:rPr lang="ru-RU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«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Health – Safeguarding the Human Capital»</a:t>
            </a:r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72D7AE4-AC26-8088-C9E0-C84A7F26E30E}"/>
              </a:ext>
            </a:extLst>
          </p:cNvPr>
          <p:cNvGrpSpPr/>
          <p:nvPr/>
        </p:nvGrpSpPr>
        <p:grpSpPr>
          <a:xfrm>
            <a:off x="498310" y="1668279"/>
            <a:ext cx="4546243" cy="4546243"/>
            <a:chOff x="566183" y="1633611"/>
            <a:chExt cx="4236720" cy="4236720"/>
          </a:xfrm>
        </p:grpSpPr>
        <p:pic>
          <p:nvPicPr>
            <p:cNvPr id="13" name="Рисунок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6183" y="1633611"/>
              <a:ext cx="4236720" cy="423672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9" name="Прямоугольник: скругленные углы 8">
              <a:extLst>
                <a:ext uri="{FF2B5EF4-FFF2-40B4-BE49-F238E27FC236}">
                  <a16:creationId xmlns:a16="http://schemas.microsoft.com/office/drawing/2014/main" id="{79B118F6-B047-4792-9BF9-2E494DDF77FC}"/>
                </a:ext>
              </a:extLst>
            </p:cNvPr>
            <p:cNvSpPr/>
            <p:nvPr/>
          </p:nvSpPr>
          <p:spPr>
            <a:xfrm rot="245993">
              <a:off x="3762221" y="3751971"/>
              <a:ext cx="439216" cy="463492"/>
            </a:xfrm>
            <a:prstGeom prst="roundRect">
              <a:avLst/>
            </a:prstGeom>
            <a:solidFill>
              <a:srgbClr val="E3F0F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23018438-BBB8-4458-9734-E873371A8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45993">
              <a:off x="3747609" y="3810512"/>
              <a:ext cx="468439" cy="346409"/>
            </a:xfrm>
            <a:prstGeom prst="rect">
              <a:avLst/>
            </a:prstGeom>
          </p:spPr>
        </p:pic>
      </p:grp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6D99411-4400-C7F6-6060-4A79D229E2D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351" y="176933"/>
            <a:ext cx="1273274" cy="121563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25AA1C8-1224-B9B5-CE4E-799732544BA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48" t="28949" r="38216" b="29200"/>
          <a:stretch/>
        </p:blipFill>
        <p:spPr>
          <a:xfrm>
            <a:off x="10541809" y="179228"/>
            <a:ext cx="1314450" cy="1259680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2574130" y="113346"/>
            <a:ext cx="7194813" cy="93129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6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94594" y="4556868"/>
            <a:ext cx="47553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Presenter: 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Ismailov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M. A., First Deputy Minister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9772331-2E0F-1B94-4F27-8FBD2ACB7577}"/>
              </a:ext>
            </a:extLst>
          </p:cNvPr>
          <p:cNvSpPr txBox="1"/>
          <p:nvPr/>
        </p:nvSpPr>
        <p:spPr>
          <a:xfrm>
            <a:off x="3048000" y="319476"/>
            <a:ext cx="62977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Ministry of Health of the Kyrgyz Republic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31ED4DC-436D-FDE4-5234-ADB72A7253C1}"/>
              </a:ext>
            </a:extLst>
          </p:cNvPr>
          <p:cNvSpPr txBox="1"/>
          <p:nvPr/>
        </p:nvSpPr>
        <p:spPr>
          <a:xfrm>
            <a:off x="3048000" y="6058722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November 4, 2024</a:t>
            </a:r>
          </a:p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Bishkek </a:t>
            </a:r>
            <a:endParaRPr lang="ru-RU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Рисунок 2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DE9C3F0-6215-EA0C-7C69-B28B5EF02F5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0588316" y="5402712"/>
            <a:ext cx="1221435" cy="1221435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602057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6FBD3C4B-25CB-630B-E5BF-5EC9B555631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3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55D9C68C-8298-F3F6-7D53-DD4078CC97A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8D66C8F-C80E-C1CA-A63A-6A135008F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0A3A3AD5-0A5B-9204-A5C4-F7D691533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5FFAE93-9C7A-B87D-A692-49D1E4A9C6F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8" name="Google Shape;90;p13"/>
          <p:cNvSpPr txBox="1"/>
          <p:nvPr/>
        </p:nvSpPr>
        <p:spPr>
          <a:xfrm>
            <a:off x="6190956" y="179683"/>
            <a:ext cx="4866831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KYRGYZ REPUBLIC, MATERNAL AND CHILD HEALTH, 2010-2023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pic>
        <p:nvPicPr>
          <p:cNvPr id="6" name="Google Shape;568;p2">
            <a:extLst>
              <a:ext uri="{FF2B5EF4-FFF2-40B4-BE49-F238E27FC236}">
                <a16:creationId xmlns:a16="http://schemas.microsoft.com/office/drawing/2014/main" id="{9933F4CD-5B0F-4922-BA61-C6BDA9D86F9F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Объект 3">
            <a:extLst>
              <a:ext uri="{FF2B5EF4-FFF2-40B4-BE49-F238E27FC236}">
                <a16:creationId xmlns:a16="http://schemas.microsoft.com/office/drawing/2014/main" id="{7901370D-BBAE-6614-98CA-BB4CEA931F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4408342"/>
              </p:ext>
            </p:extLst>
          </p:nvPr>
        </p:nvGraphicFramePr>
        <p:xfrm>
          <a:off x="549612" y="1005655"/>
          <a:ext cx="11260139" cy="519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2" name="Рисунок 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78AECBD-E886-A710-89DC-7BCBAB1C2FF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833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B707CD15-E23B-1540-13F4-0C8AC5109680}"/>
              </a:ext>
            </a:extLst>
          </p:cNvPr>
          <p:cNvSpPr/>
          <p:nvPr/>
        </p:nvSpPr>
        <p:spPr>
          <a:xfrm>
            <a:off x="0" y="-19840"/>
            <a:ext cx="12192000" cy="6858000"/>
          </a:xfrm>
          <a:prstGeom prst="rect">
            <a:avLst/>
          </a:prstGeom>
          <a:blipFill dpi="0" rotWithShape="1">
            <a:blip r:embed="rId2">
              <a:alphaModFix amt="49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06F2268D-2485-299B-58B9-97DB35EEDA5F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7F081C20-894F-4CF0-55D2-368FF21FA2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418F8FF3-1114-3398-2D35-8D88B4379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4" name="Google Shape;568;p2">
            <a:extLst>
              <a:ext uri="{FF2B5EF4-FFF2-40B4-BE49-F238E27FC236}">
                <a16:creationId xmlns:a16="http://schemas.microsoft.com/office/drawing/2014/main" id="{7B82538E-2AB2-023F-8876-9046B5BE52F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722185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Google Shape;90;p13">
            <a:extLst>
              <a:ext uri="{FF2B5EF4-FFF2-40B4-BE49-F238E27FC236}">
                <a16:creationId xmlns:a16="http://schemas.microsoft.com/office/drawing/2014/main" id="{6E897AE3-9F3C-F29F-21EC-BA1492E146FC}"/>
              </a:ext>
            </a:extLst>
          </p:cNvPr>
          <p:cNvSpPr txBox="1"/>
          <p:nvPr/>
        </p:nvSpPr>
        <p:spPr>
          <a:xfrm>
            <a:off x="118001" y="255042"/>
            <a:ext cx="538303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BIRTHS, DEATHS, NATURAL INCREASE (PER 1,000 POPULATION), KYRGYZ REPUBLIC 2016-2023</a:t>
            </a:r>
            <a:endParaRPr lang="ru-RU" altLang="ru-RU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F4AEBEA7-A6D2-750F-EE9D-003B7A683FED}"/>
              </a:ext>
            </a:extLst>
          </p:cNvPr>
          <p:cNvSpPr/>
          <p:nvPr/>
        </p:nvSpPr>
        <p:spPr>
          <a:xfrm>
            <a:off x="6597937" y="255002"/>
            <a:ext cx="465097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LIFE EXPECTANCY, KYRGYZ REPUBLIC, 2013-2023</a:t>
            </a:r>
          </a:p>
        </p:txBody>
      </p:sp>
      <p:graphicFrame>
        <p:nvGraphicFramePr>
          <p:cNvPr id="17" name="Объект 3">
            <a:extLst>
              <a:ext uri="{FF2B5EF4-FFF2-40B4-BE49-F238E27FC236}">
                <a16:creationId xmlns:a16="http://schemas.microsoft.com/office/drawing/2014/main" id="{CEB1FE4E-A8B2-62E0-5590-19658C6519F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42617245"/>
              </p:ext>
            </p:extLst>
          </p:nvPr>
        </p:nvGraphicFramePr>
        <p:xfrm>
          <a:off x="514599" y="1334153"/>
          <a:ext cx="5383030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Диаграмма 17">
            <a:extLst>
              <a:ext uri="{FF2B5EF4-FFF2-40B4-BE49-F238E27FC236}">
                <a16:creationId xmlns:a16="http://schemas.microsoft.com/office/drawing/2014/main" id="{4194B5AF-4B7B-2835-04FD-EDA71F9E40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907063"/>
              </p:ext>
            </p:extLst>
          </p:nvPr>
        </p:nvGraphicFramePr>
        <p:xfrm>
          <a:off x="6208321" y="1334153"/>
          <a:ext cx="5672987" cy="49480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pic>
        <p:nvPicPr>
          <p:cNvPr id="6" name="Рисунок 5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3AED759B-164D-E54E-AADA-59EAC6A114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912" y="97582"/>
            <a:ext cx="751963" cy="751963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132FEE2-4B0A-CBCA-B04C-A03E96A47FB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044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9CCF9302-68B9-7A41-33AE-B3BFD6BA820D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EBE58E82-681E-CCC0-811A-775E5BBEBC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0EFC81DB-86A8-1B53-2BA6-180DB5E3055A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6CCFCC52-671C-138F-AAE2-948A516B7A8C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345A7B98-F8B4-EA9C-6734-80BCAD3A3EA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1" name="Рисунок 10">
                <a:extLst>
                  <a:ext uri="{FF2B5EF4-FFF2-40B4-BE49-F238E27FC236}">
                    <a16:creationId xmlns:a16="http://schemas.microsoft.com/office/drawing/2014/main" id="{614B9429-60BF-E4FF-A7D5-E606C653FC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2" name="Рисунок 1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CAC9A84-690A-DDB3-D48B-DC0EE44583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Рисунок 1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2634137-E2C6-AB2A-D01A-707FAB4B191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E9F825D6-798A-C10E-E26D-90A9048CBFA4}"/>
              </a:ext>
            </a:extLst>
          </p:cNvPr>
          <p:cNvSpPr txBox="1"/>
          <p:nvPr/>
        </p:nvSpPr>
        <p:spPr>
          <a:xfrm>
            <a:off x="5257800" y="327243"/>
            <a:ext cx="60352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algn="r" defTabSz="914400" rtl="0" eaLnBrk="1" latinLnBrk="0" hangingPunct="1">
              <a:defRPr sz="2128" b="1" i="0" u="none" strike="noStrike" kern="1200" cap="all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kern="12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Causes of Death in the Kyrgyz Republic in 2023</a:t>
            </a:r>
            <a:endParaRPr lang="ru-RU" sz="1800" b="1" kern="12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D8F85950-6EF6-F56D-591B-7EC71AEA0D7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id="{76F19D30-A075-19CA-D799-F3C7C1ABB2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5318212"/>
              </p:ext>
            </p:extLst>
          </p:nvPr>
        </p:nvGraphicFramePr>
        <p:xfrm>
          <a:off x="734317" y="696575"/>
          <a:ext cx="11264629" cy="59924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  <p:extLst>
      <p:ext uri="{BB962C8B-B14F-4D97-AF65-F5344CB8AC3E}">
        <p14:creationId xmlns:p14="http://schemas.microsoft.com/office/powerpoint/2010/main" val="1556530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2ED66F7-35F6-0549-AF7F-A4F263FDE686}"/>
              </a:ext>
            </a:extLst>
          </p:cNvPr>
          <p:cNvGrpSpPr/>
          <p:nvPr/>
        </p:nvGrpSpPr>
        <p:grpSpPr>
          <a:xfrm>
            <a:off x="-32478" y="-7624"/>
            <a:ext cx="12208239" cy="6920742"/>
            <a:chOff x="-16239" y="-62742"/>
            <a:chExt cx="12208239" cy="6920742"/>
          </a:xfrm>
        </p:grpSpPr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140A9E69-9A3B-EF69-D185-9218513CE1F1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D4EE6A14-7832-07B0-18D1-7305569DC9F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7" name="Группа 6">
              <a:extLst>
                <a:ext uri="{FF2B5EF4-FFF2-40B4-BE49-F238E27FC236}">
                  <a16:creationId xmlns:a16="http://schemas.microsoft.com/office/drawing/2014/main" id="{4B4FBEF8-BC27-9D82-C5ED-7EEC3D0CC008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4" name="Рисунок 13">
                <a:extLst>
                  <a:ext uri="{FF2B5EF4-FFF2-40B4-BE49-F238E27FC236}">
                    <a16:creationId xmlns:a16="http://schemas.microsoft.com/office/drawing/2014/main" id="{AA9AD8AB-4861-FA4D-AFB7-6EEAC86ABE5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9FCF07B3-303C-A07A-697D-D2279D296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4" name="Рисунок 2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FF10352-24C7-5FC7-35E6-F774B2080E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0" name="Рисунок 2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92E168F-7CFE-CF5D-63B2-1D9859DCE5F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3" name="Google Shape;568;p2">
            <a:extLst>
              <a:ext uri="{FF2B5EF4-FFF2-40B4-BE49-F238E27FC236}">
                <a16:creationId xmlns:a16="http://schemas.microsoft.com/office/drawing/2014/main" id="{D1BAC758-089B-ACB9-984B-AA29A39871A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Заголовок 1">
            <a:extLst>
              <a:ext uri="{FF2B5EF4-FFF2-40B4-BE49-F238E27FC236}">
                <a16:creationId xmlns:a16="http://schemas.microsoft.com/office/drawing/2014/main" id="{D01D9BE5-42F2-0BA7-32B3-2BC55D31A1E6}"/>
              </a:ext>
            </a:extLst>
          </p:cNvPr>
          <p:cNvSpPr txBox="1">
            <a:spLocks/>
          </p:cNvSpPr>
          <p:nvPr/>
        </p:nvSpPr>
        <p:spPr>
          <a:xfrm>
            <a:off x="1905045" y="68079"/>
            <a:ext cx="9201327" cy="10190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ea typeface="Arial"/>
                <a:cs typeface="Segoe UI" panose="020B0502040204020203" pitchFamily="34" charset="0"/>
              </a:rPr>
              <a:t>KEY RISK FACTORS FOR NON-COMMUNICABLE DISEASES IN KYRGYZSTAN</a:t>
            </a:r>
            <a:endParaRPr lang="ru-RU" sz="2400" b="1" dirty="0">
              <a:solidFill>
                <a:schemeClr val="bg1"/>
              </a:solidFill>
              <a:latin typeface="Segoe UI" panose="020B0502040204020203" pitchFamily="34" charset="0"/>
              <a:ea typeface="Arial"/>
              <a:cs typeface="Segoe UI" panose="020B0502040204020203" pitchFamily="34" charset="0"/>
            </a:endParaRPr>
          </a:p>
        </p:txBody>
      </p:sp>
      <p:sp>
        <p:nvSpPr>
          <p:cNvPr id="36" name="Полилиния: фигура 35">
            <a:extLst>
              <a:ext uri="{FF2B5EF4-FFF2-40B4-BE49-F238E27FC236}">
                <a16:creationId xmlns:a16="http://schemas.microsoft.com/office/drawing/2014/main" id="{6DDEE2CF-05FE-EA77-360B-26A11C14CF28}"/>
              </a:ext>
            </a:extLst>
          </p:cNvPr>
          <p:cNvSpPr/>
          <p:nvPr/>
        </p:nvSpPr>
        <p:spPr>
          <a:xfrm>
            <a:off x="383216" y="2409607"/>
            <a:ext cx="11792545" cy="3844104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bg1"/>
          </a:solidFill>
          <a:ln w="107950">
            <a:noFill/>
          </a:ln>
          <a:effectLst>
            <a:outerShdw blurRad="63500" algn="c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ru-RU" dirty="0"/>
              <a:t> </a:t>
            </a:r>
          </a:p>
        </p:txBody>
      </p:sp>
      <p:sp>
        <p:nvSpPr>
          <p:cNvPr id="37" name="Полилиния: фигура 36">
            <a:extLst>
              <a:ext uri="{FF2B5EF4-FFF2-40B4-BE49-F238E27FC236}">
                <a16:creationId xmlns:a16="http://schemas.microsoft.com/office/drawing/2014/main" id="{DC525603-EB87-400F-6C19-AB6FAF8B9216}"/>
              </a:ext>
            </a:extLst>
          </p:cNvPr>
          <p:cNvSpPr/>
          <p:nvPr/>
        </p:nvSpPr>
        <p:spPr>
          <a:xfrm rot="5400000">
            <a:off x="9694722" y="3004311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5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FE537E5D-91B9-4988-12AC-CA1401207FD7}"/>
              </a:ext>
            </a:extLst>
          </p:cNvPr>
          <p:cNvSpPr/>
          <p:nvPr/>
        </p:nvSpPr>
        <p:spPr>
          <a:xfrm>
            <a:off x="8612267" y="4259516"/>
            <a:ext cx="232685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level of salt consumption exceeds the WHO recommended standard by 3.5 times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4A6E0163-7D98-5698-9AF9-DC3EC23FF393}"/>
              </a:ext>
            </a:extLst>
          </p:cNvPr>
          <p:cNvSpPr/>
          <p:nvPr/>
        </p:nvSpPr>
        <p:spPr>
          <a:xfrm>
            <a:off x="8596131" y="2956157"/>
            <a:ext cx="19560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Salt consumption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FDFB62C-0A6C-C45E-FC07-D7FB7C88DCC6}"/>
              </a:ext>
            </a:extLst>
          </p:cNvPr>
          <p:cNvSpPr/>
          <p:nvPr/>
        </p:nvSpPr>
        <p:spPr>
          <a:xfrm rot="16200000">
            <a:off x="9893209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Fact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4</a:t>
            </a:r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5F311DA7-3378-7812-2E4B-8E31E4AF8274}"/>
              </a:ext>
            </a:extLst>
          </p:cNvPr>
          <p:cNvSpPr/>
          <p:nvPr/>
        </p:nvSpPr>
        <p:spPr>
          <a:xfrm rot="5400000">
            <a:off x="7178604" y="2984955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4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5E86AA2C-AC7C-E358-F717-8E89B178F890}"/>
              </a:ext>
            </a:extLst>
          </p:cNvPr>
          <p:cNvSpPr/>
          <p:nvPr/>
        </p:nvSpPr>
        <p:spPr>
          <a:xfrm>
            <a:off x="5766225" y="4243032"/>
            <a:ext cx="26066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48.2% of men smoke, while one in five men abuses alcohol    </a:t>
            </a:r>
            <a:endParaRPr lang="ru-RU" sz="24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3" name="Прямоугольник 42">
            <a:extLst>
              <a:ext uri="{FF2B5EF4-FFF2-40B4-BE49-F238E27FC236}">
                <a16:creationId xmlns:a16="http://schemas.microsoft.com/office/drawing/2014/main" id="{DD715463-F96A-02CD-9056-B84146BDE507}"/>
              </a:ext>
            </a:extLst>
          </p:cNvPr>
          <p:cNvSpPr/>
          <p:nvPr/>
        </p:nvSpPr>
        <p:spPr>
          <a:xfrm>
            <a:off x="6006313" y="3019026"/>
            <a:ext cx="2034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Smoking and alcohol consumption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</p:txBody>
      </p:sp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89B9892E-2AB5-21B1-35B5-C9D0C43C2055}"/>
              </a:ext>
            </a:extLst>
          </p:cNvPr>
          <p:cNvSpPr/>
          <p:nvPr/>
        </p:nvSpPr>
        <p:spPr>
          <a:xfrm rot="16200000">
            <a:off x="7378734" y="3166687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Fact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3</a:t>
            </a:r>
          </a:p>
        </p:txBody>
      </p:sp>
      <p:sp>
        <p:nvSpPr>
          <p:cNvPr id="45" name="Полилиния: фигура 44">
            <a:extLst>
              <a:ext uri="{FF2B5EF4-FFF2-40B4-BE49-F238E27FC236}">
                <a16:creationId xmlns:a16="http://schemas.microsoft.com/office/drawing/2014/main" id="{700F3054-9C38-5F1D-1D56-6E055F7AFFF7}"/>
              </a:ext>
            </a:extLst>
          </p:cNvPr>
          <p:cNvSpPr/>
          <p:nvPr/>
        </p:nvSpPr>
        <p:spPr>
          <a:xfrm rot="5400000">
            <a:off x="4487299" y="2930132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2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6" name="Прямоугольник 45">
            <a:extLst>
              <a:ext uri="{FF2B5EF4-FFF2-40B4-BE49-F238E27FC236}">
                <a16:creationId xmlns:a16="http://schemas.microsoft.com/office/drawing/2014/main" id="{0ED1460E-618E-BBD2-DB91-576D528BC794}"/>
              </a:ext>
            </a:extLst>
          </p:cNvPr>
          <p:cNvSpPr/>
          <p:nvPr/>
        </p:nvSpPr>
        <p:spPr>
          <a:xfrm>
            <a:off x="2887800" y="3643963"/>
            <a:ext cx="245599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Kyrgyzstan, more than half of adults suffer from overweight or obesity. </a:t>
            </a:r>
            <a:endParaRPr lang="ru-RU" sz="20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7" name="Прямоугольник 46">
            <a:extLst>
              <a:ext uri="{FF2B5EF4-FFF2-40B4-BE49-F238E27FC236}">
                <a16:creationId xmlns:a16="http://schemas.microsoft.com/office/drawing/2014/main" id="{B5E6B04E-86AE-A8D0-19A3-61F44142D9EC}"/>
              </a:ext>
            </a:extLst>
          </p:cNvPr>
          <p:cNvSpPr/>
          <p:nvPr/>
        </p:nvSpPr>
        <p:spPr>
          <a:xfrm>
            <a:off x="3176866" y="3052965"/>
            <a:ext cx="198157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Excess weight (obesity)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8" name="Прямоугольник 47">
            <a:extLst>
              <a:ext uri="{FF2B5EF4-FFF2-40B4-BE49-F238E27FC236}">
                <a16:creationId xmlns:a16="http://schemas.microsoft.com/office/drawing/2014/main" id="{3C97D39C-161B-BEBA-955F-C82C61A34BC6}"/>
              </a:ext>
            </a:extLst>
          </p:cNvPr>
          <p:cNvSpPr/>
          <p:nvPr/>
        </p:nvSpPr>
        <p:spPr>
          <a:xfrm rot="16200000">
            <a:off x="4642406" y="3263402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Fact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2</a:t>
            </a:r>
          </a:p>
        </p:txBody>
      </p:sp>
      <p:sp>
        <p:nvSpPr>
          <p:cNvPr id="49" name="Полилиния: фигура 48">
            <a:extLst>
              <a:ext uri="{FF2B5EF4-FFF2-40B4-BE49-F238E27FC236}">
                <a16:creationId xmlns:a16="http://schemas.microsoft.com/office/drawing/2014/main" id="{F2505A2A-BD7B-F342-8DF6-415A1C17F26A}"/>
              </a:ext>
            </a:extLst>
          </p:cNvPr>
          <p:cNvSpPr/>
          <p:nvPr/>
        </p:nvSpPr>
        <p:spPr>
          <a:xfrm rot="5400000">
            <a:off x="1531279" y="2958334"/>
            <a:ext cx="2316732" cy="650928"/>
          </a:xfrm>
          <a:custGeom>
            <a:avLst/>
            <a:gdLst>
              <a:gd name="connsiteX0" fmla="*/ 0 w 4590000"/>
              <a:gd name="connsiteY0" fmla="*/ 0 h 1620000"/>
              <a:gd name="connsiteX1" fmla="*/ 2880000 w 4590000"/>
              <a:gd name="connsiteY1" fmla="*/ 0 h 1620000"/>
              <a:gd name="connsiteX2" fmla="*/ 3510000 w 4590000"/>
              <a:gd name="connsiteY2" fmla="*/ 0 h 1620000"/>
              <a:gd name="connsiteX3" fmla="*/ 4185000 w 4590000"/>
              <a:gd name="connsiteY3" fmla="*/ 0 h 1620000"/>
              <a:gd name="connsiteX4" fmla="*/ 4590000 w 4590000"/>
              <a:gd name="connsiteY4" fmla="*/ 810000 h 1620000"/>
              <a:gd name="connsiteX5" fmla="*/ 4185000 w 4590000"/>
              <a:gd name="connsiteY5" fmla="*/ 1620000 h 1620000"/>
              <a:gd name="connsiteX6" fmla="*/ 3510000 w 4590000"/>
              <a:gd name="connsiteY6" fmla="*/ 1620000 h 1620000"/>
              <a:gd name="connsiteX7" fmla="*/ 2880000 w 4590000"/>
              <a:gd name="connsiteY7" fmla="*/ 1620000 h 1620000"/>
              <a:gd name="connsiteX8" fmla="*/ 0 w 4590000"/>
              <a:gd name="connsiteY8" fmla="*/ 1620000 h 16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90000" h="1620000">
                <a:moveTo>
                  <a:pt x="0" y="0"/>
                </a:moveTo>
                <a:lnTo>
                  <a:pt x="2880000" y="0"/>
                </a:lnTo>
                <a:lnTo>
                  <a:pt x="3510000" y="0"/>
                </a:lnTo>
                <a:lnTo>
                  <a:pt x="4185000" y="0"/>
                </a:lnTo>
                <a:lnTo>
                  <a:pt x="4590000" y="810000"/>
                </a:lnTo>
                <a:lnTo>
                  <a:pt x="4185000" y="1620000"/>
                </a:lnTo>
                <a:lnTo>
                  <a:pt x="3510000" y="1620000"/>
                </a:lnTo>
                <a:lnTo>
                  <a:pt x="2880000" y="1620000"/>
                </a:lnTo>
                <a:lnTo>
                  <a:pt x="0" y="1620000"/>
                </a:lnTo>
                <a:close/>
              </a:path>
            </a:pathLst>
          </a:custGeom>
          <a:solidFill>
            <a:schemeClr val="accent1"/>
          </a:solidFill>
          <a:ln w="1079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0" name="Прямоугольник 49">
            <a:extLst>
              <a:ext uri="{FF2B5EF4-FFF2-40B4-BE49-F238E27FC236}">
                <a16:creationId xmlns:a16="http://schemas.microsoft.com/office/drawing/2014/main" id="{89DEA549-89F9-B5BE-2D95-805C030CA4F2}"/>
              </a:ext>
            </a:extLst>
          </p:cNvPr>
          <p:cNvSpPr/>
          <p:nvPr/>
        </p:nvSpPr>
        <p:spPr>
          <a:xfrm>
            <a:off x="333472" y="4243032"/>
            <a:ext cx="229038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43% of adults (aged 25-64) suffer from arterial hypertension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1" name="Прямоугольник 50">
            <a:extLst>
              <a:ext uri="{FF2B5EF4-FFF2-40B4-BE49-F238E27FC236}">
                <a16:creationId xmlns:a16="http://schemas.microsoft.com/office/drawing/2014/main" id="{876A9CE4-183E-716E-9889-08C5769FF7B6}"/>
              </a:ext>
            </a:extLst>
          </p:cNvPr>
          <p:cNvSpPr/>
          <p:nvPr/>
        </p:nvSpPr>
        <p:spPr>
          <a:xfrm>
            <a:off x="323804" y="2998060"/>
            <a:ext cx="209793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Hypertension</a:t>
            </a: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ru-RU" sz="2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2" name="Прямоугольник 51">
            <a:extLst>
              <a:ext uri="{FF2B5EF4-FFF2-40B4-BE49-F238E27FC236}">
                <a16:creationId xmlns:a16="http://schemas.microsoft.com/office/drawing/2014/main" id="{513E3B0E-C9C2-3E6A-24A5-336398492BB3}"/>
              </a:ext>
            </a:extLst>
          </p:cNvPr>
          <p:cNvSpPr/>
          <p:nvPr/>
        </p:nvSpPr>
        <p:spPr>
          <a:xfrm rot="16200000">
            <a:off x="1722221" y="3221915"/>
            <a:ext cx="197582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Fact</a:t>
            </a:r>
            <a:r>
              <a:rPr lang="ru-RU" sz="2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1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00C0A074-4C88-19FC-5F71-FD4AC7F87D6D}"/>
              </a:ext>
            </a:extLst>
          </p:cNvPr>
          <p:cNvSpPr txBox="1"/>
          <p:nvPr/>
        </p:nvSpPr>
        <p:spPr>
          <a:xfrm>
            <a:off x="258062" y="1254858"/>
            <a:ext cx="114965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risk factors influencing mortality from non-communicable diseases: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4" name="Рисунок 53">
            <a:extLst>
              <a:ext uri="{FF2B5EF4-FFF2-40B4-BE49-F238E27FC236}">
                <a16:creationId xmlns:a16="http://schemas.microsoft.com/office/drawing/2014/main" id="{01BE4661-DEAE-CAB9-DA0F-5C0E936A48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461" y="1672987"/>
            <a:ext cx="1215534" cy="1215534"/>
          </a:xfrm>
          <a:prstGeom prst="rect">
            <a:avLst/>
          </a:prstGeom>
        </p:spPr>
      </p:pic>
      <p:pic>
        <p:nvPicPr>
          <p:cNvPr id="55" name="Рисунок 54">
            <a:extLst>
              <a:ext uri="{FF2B5EF4-FFF2-40B4-BE49-F238E27FC236}">
                <a16:creationId xmlns:a16="http://schemas.microsoft.com/office/drawing/2014/main" id="{E2FAB472-1261-DCEF-6D10-665C6B39E0D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2744" y="1710171"/>
            <a:ext cx="1151906" cy="1151906"/>
          </a:xfrm>
          <a:prstGeom prst="rect">
            <a:avLst/>
          </a:prstGeom>
        </p:spPr>
      </p:pic>
      <p:pic>
        <p:nvPicPr>
          <p:cNvPr id="56" name="Рисунок 55">
            <a:extLst>
              <a:ext uri="{FF2B5EF4-FFF2-40B4-BE49-F238E27FC236}">
                <a16:creationId xmlns:a16="http://schemas.microsoft.com/office/drawing/2014/main" id="{3C238EA0-F1C4-6A50-151F-8FA86B2337F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749" y="1585756"/>
            <a:ext cx="1079351" cy="1079351"/>
          </a:xfrm>
          <a:prstGeom prst="rect">
            <a:avLst/>
          </a:prstGeom>
        </p:spPr>
      </p:pic>
      <p:pic>
        <p:nvPicPr>
          <p:cNvPr id="57" name="Рисунок 56">
            <a:extLst>
              <a:ext uri="{FF2B5EF4-FFF2-40B4-BE49-F238E27FC236}">
                <a16:creationId xmlns:a16="http://schemas.microsoft.com/office/drawing/2014/main" id="{646B7332-9C61-C94C-88E6-F81E8284D4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1998" y="1836184"/>
            <a:ext cx="992589" cy="992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5556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EC548FC1-D5FC-E9D6-BF5E-377F4CBC7E7B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2FA66C1B-009F-2C8E-6FF6-41548BF13180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рямоугольник 23">
              <a:extLst>
                <a:ext uri="{FF2B5EF4-FFF2-40B4-BE49-F238E27FC236}">
                  <a16:creationId xmlns:a16="http://schemas.microsoft.com/office/drawing/2014/main" id="{E6E21430-4D94-02D4-4550-925D132A5DE7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3FB761AD-42AC-FD64-5729-4E2CA92AE0BD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6" name="Рисунок 25">
                <a:extLst>
                  <a:ext uri="{FF2B5EF4-FFF2-40B4-BE49-F238E27FC236}">
                    <a16:creationId xmlns:a16="http://schemas.microsoft.com/office/drawing/2014/main" id="{EBDA28D3-A7B9-9599-9F02-702F2EBEB6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7" name="Рисунок 26">
                <a:extLst>
                  <a:ext uri="{FF2B5EF4-FFF2-40B4-BE49-F238E27FC236}">
                    <a16:creationId xmlns:a16="http://schemas.microsoft.com/office/drawing/2014/main" id="{199DF742-2DB5-9D6F-76E3-BE9D0FAB01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8" name="Рисунок 2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C5E7BD-80C0-B954-A631-9FCE457EEC5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9" name="Рисунок 2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13CC27A2-CB61-C7E8-D063-2030195398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30" name="Google Shape;568;p2">
            <a:extLst>
              <a:ext uri="{FF2B5EF4-FFF2-40B4-BE49-F238E27FC236}">
                <a16:creationId xmlns:a16="http://schemas.microsoft.com/office/drawing/2014/main" id="{C6208CE7-44B6-9891-A2ED-14C73120D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549611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ADBFB5D8-059E-0B2F-E41E-4B82CD95206B}"/>
              </a:ext>
            </a:extLst>
          </p:cNvPr>
          <p:cNvSpPr/>
          <p:nvPr/>
        </p:nvSpPr>
        <p:spPr>
          <a:xfrm>
            <a:off x="7399131" y="419663"/>
            <a:ext cx="37101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KYRGYZSTAN: KEY FINDINGS</a:t>
            </a:r>
          </a:p>
        </p:txBody>
      </p: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2DA1108A-FBA4-6978-5E4C-C47D77F717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091"/>
          <a:stretch/>
        </p:blipFill>
        <p:spPr>
          <a:xfrm>
            <a:off x="1402203" y="801346"/>
            <a:ext cx="9692568" cy="5822878"/>
          </a:xfrm>
          <a:custGeom>
            <a:avLst/>
            <a:gdLst>
              <a:gd name="connsiteX0" fmla="*/ 828800 w 9692568"/>
              <a:gd name="connsiteY0" fmla="*/ 3373232 h 5822878"/>
              <a:gd name="connsiteX1" fmla="*/ 828800 w 9692568"/>
              <a:gd name="connsiteY1" fmla="*/ 5472743 h 5822878"/>
              <a:gd name="connsiteX2" fmla="*/ 5406816 w 9692568"/>
              <a:gd name="connsiteY2" fmla="*/ 5472743 h 5822878"/>
              <a:gd name="connsiteX3" fmla="*/ 5406816 w 9692568"/>
              <a:gd name="connsiteY3" fmla="*/ 3373232 h 5822878"/>
              <a:gd name="connsiteX4" fmla="*/ 0 w 9692568"/>
              <a:gd name="connsiteY4" fmla="*/ 0 h 5822878"/>
              <a:gd name="connsiteX5" fmla="*/ 9692568 w 9692568"/>
              <a:gd name="connsiteY5" fmla="*/ 0 h 5822878"/>
              <a:gd name="connsiteX6" fmla="*/ 9692568 w 9692568"/>
              <a:gd name="connsiteY6" fmla="*/ 395416 h 5822878"/>
              <a:gd name="connsiteX7" fmla="*/ 4970022 w 9692568"/>
              <a:gd name="connsiteY7" fmla="*/ 395416 h 5822878"/>
              <a:gd name="connsiteX8" fmla="*/ 4970022 w 9692568"/>
              <a:gd name="connsiteY8" fmla="*/ 2202336 h 5822878"/>
              <a:gd name="connsiteX9" fmla="*/ 9692568 w 9692568"/>
              <a:gd name="connsiteY9" fmla="*/ 2202336 h 5822878"/>
              <a:gd name="connsiteX10" fmla="*/ 9692568 w 9692568"/>
              <a:gd name="connsiteY10" fmla="*/ 5822878 h 5822878"/>
              <a:gd name="connsiteX11" fmla="*/ 0 w 9692568"/>
              <a:gd name="connsiteY11" fmla="*/ 5822878 h 5822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9692568" h="5822878">
                <a:moveTo>
                  <a:pt x="828800" y="3373232"/>
                </a:moveTo>
                <a:lnTo>
                  <a:pt x="828800" y="5472743"/>
                </a:lnTo>
                <a:lnTo>
                  <a:pt x="5406816" y="5472743"/>
                </a:lnTo>
                <a:lnTo>
                  <a:pt x="5406816" y="3373232"/>
                </a:lnTo>
                <a:close/>
                <a:moveTo>
                  <a:pt x="0" y="0"/>
                </a:moveTo>
                <a:lnTo>
                  <a:pt x="9692568" y="0"/>
                </a:lnTo>
                <a:lnTo>
                  <a:pt x="9692568" y="395416"/>
                </a:lnTo>
                <a:lnTo>
                  <a:pt x="4970022" y="395416"/>
                </a:lnTo>
                <a:lnTo>
                  <a:pt x="4970022" y="2202336"/>
                </a:lnTo>
                <a:lnTo>
                  <a:pt x="9692568" y="2202336"/>
                </a:lnTo>
                <a:lnTo>
                  <a:pt x="9692568" y="5822878"/>
                </a:lnTo>
                <a:lnTo>
                  <a:pt x="0" y="5822878"/>
                </a:lnTo>
                <a:close/>
              </a:path>
            </a:pathLst>
          </a:custGeom>
        </p:spPr>
      </p:pic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BB9ED335-BFCF-F7C1-9EFF-620BB5D4150E}"/>
              </a:ext>
            </a:extLst>
          </p:cNvPr>
          <p:cNvSpPr/>
          <p:nvPr/>
        </p:nvSpPr>
        <p:spPr>
          <a:xfrm>
            <a:off x="6486893" y="1138020"/>
            <a:ext cx="482065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2021, the total burden of the four main sectors of the Kyrgyz economy amounted to 29.8 billion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which accounted for 4.8% of the country's gross domestic product (GDP) for that year. </a:t>
            </a:r>
          </a:p>
        </p:txBody>
      </p:sp>
      <p:sp>
        <p:nvSpPr>
          <p:cNvPr id="54" name="Скругленный прямоугольник 8">
            <a:extLst>
              <a:ext uri="{FF2B5EF4-FFF2-40B4-BE49-F238E27FC236}">
                <a16:creationId xmlns:a16="http://schemas.microsoft.com/office/drawing/2014/main" id="{632D9505-FFC4-CD49-19B5-708DB67E5F27}"/>
              </a:ext>
            </a:extLst>
          </p:cNvPr>
          <p:cNvSpPr/>
          <p:nvPr/>
        </p:nvSpPr>
        <p:spPr>
          <a:xfrm>
            <a:off x="2819267" y="2857120"/>
            <a:ext cx="1076827" cy="40907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A232DFB-AE85-46D8-1817-69B2452CD3DB}"/>
              </a:ext>
            </a:extLst>
          </p:cNvPr>
          <p:cNvSpPr/>
          <p:nvPr/>
        </p:nvSpPr>
        <p:spPr>
          <a:xfrm>
            <a:off x="2530366" y="2770530"/>
            <a:ext cx="1654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29.8 billion </a:t>
            </a:r>
            <a:r>
              <a:rPr lang="en-US" sz="14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algn="ctr"/>
            <a:r>
              <a:rPr lang="en-US" sz="1400" b="1" dirty="0">
                <a:latin typeface="Segoe UI" panose="020B0502040204020203" pitchFamily="34" charset="0"/>
                <a:cs typeface="Segoe UI" panose="020B0502040204020203" pitchFamily="34" charset="0"/>
              </a:rPr>
              <a:t> (2021year)</a:t>
            </a:r>
          </a:p>
        </p:txBody>
      </p:sp>
      <p:sp>
        <p:nvSpPr>
          <p:cNvPr id="56" name="Скругленный прямоугольник 10">
            <a:extLst>
              <a:ext uri="{FF2B5EF4-FFF2-40B4-BE49-F238E27FC236}">
                <a16:creationId xmlns:a16="http://schemas.microsoft.com/office/drawing/2014/main" id="{D5CC0665-C950-CD30-14DE-0410C93A1292}"/>
              </a:ext>
            </a:extLst>
          </p:cNvPr>
          <p:cNvSpPr/>
          <p:nvPr/>
        </p:nvSpPr>
        <p:spPr>
          <a:xfrm>
            <a:off x="4858620" y="2941341"/>
            <a:ext cx="1052763" cy="40305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BDAAFD29-7DE2-5ECD-569C-840F33C68346}"/>
              </a:ext>
            </a:extLst>
          </p:cNvPr>
          <p:cNvSpPr/>
          <p:nvPr/>
        </p:nvSpPr>
        <p:spPr>
          <a:xfrm>
            <a:off x="4863799" y="2912037"/>
            <a:ext cx="10424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GDP</a:t>
            </a:r>
            <a:endParaRPr lang="ru-RU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en-US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year</a:t>
            </a:r>
            <a:r>
              <a:rPr lang="ru-RU" sz="12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12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9" name="Прямоугольник 58">
            <a:extLst>
              <a:ext uri="{FF2B5EF4-FFF2-40B4-BE49-F238E27FC236}">
                <a16:creationId xmlns:a16="http://schemas.microsoft.com/office/drawing/2014/main" id="{4415859A-48CF-5541-7566-9D825A76A9CC}"/>
              </a:ext>
            </a:extLst>
          </p:cNvPr>
          <p:cNvSpPr/>
          <p:nvPr/>
        </p:nvSpPr>
        <p:spPr>
          <a:xfrm>
            <a:off x="1224373" y="4063764"/>
            <a:ext cx="550444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Direct costs associated with the four main NCDs amounted to 7.9 billion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Meanwhile, the indirect costs resulting from temporary disability and premature deaths related to cardiovascular diseases and diabetes were three times higher, totaling 21.9 billion </a:t>
            </a:r>
            <a:r>
              <a:rPr lang="en-US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735FD756-4EC0-E6D3-1EF7-0653A55C6C98}"/>
              </a:ext>
            </a:extLst>
          </p:cNvPr>
          <p:cNvSpPr/>
          <p:nvPr/>
        </p:nvSpPr>
        <p:spPr>
          <a:xfrm>
            <a:off x="7186731" y="4471785"/>
            <a:ext cx="3603457" cy="298356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B6D725A5-9054-548B-A11D-6FEF7CA34723}"/>
              </a:ext>
            </a:extLst>
          </p:cNvPr>
          <p:cNvSpPr/>
          <p:nvPr/>
        </p:nvSpPr>
        <p:spPr>
          <a:xfrm>
            <a:off x="7619867" y="4360449"/>
            <a:ext cx="31051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Direct and Indirect Costs   </a:t>
            </a:r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51DAC117-8CDC-9AA6-8935-57BDEB427C29}"/>
              </a:ext>
            </a:extLst>
          </p:cNvPr>
          <p:cNvSpPr/>
          <p:nvPr/>
        </p:nvSpPr>
        <p:spPr>
          <a:xfrm>
            <a:off x="2590608" y="1310501"/>
            <a:ext cx="2052798" cy="376176"/>
          </a:xfrm>
          <a:prstGeom prst="rect">
            <a:avLst/>
          </a:prstGeom>
          <a:solidFill>
            <a:srgbClr val="FE0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11F591E8-C57E-51D2-26C4-B6402E54C08A}"/>
              </a:ext>
            </a:extLst>
          </p:cNvPr>
          <p:cNvSpPr/>
          <p:nvPr/>
        </p:nvSpPr>
        <p:spPr>
          <a:xfrm>
            <a:off x="1788888" y="1226400"/>
            <a:ext cx="469800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NON-COMMUNICABLE DISEASES (NCDs)</a:t>
            </a:r>
          </a:p>
        </p:txBody>
      </p:sp>
      <p:sp>
        <p:nvSpPr>
          <p:cNvPr id="64" name="Скругленный прямоугольник 20">
            <a:extLst>
              <a:ext uri="{FF2B5EF4-FFF2-40B4-BE49-F238E27FC236}">
                <a16:creationId xmlns:a16="http://schemas.microsoft.com/office/drawing/2014/main" id="{AB9146E5-2018-1475-58D1-A318BD57B724}"/>
              </a:ext>
            </a:extLst>
          </p:cNvPr>
          <p:cNvSpPr/>
          <p:nvPr/>
        </p:nvSpPr>
        <p:spPr>
          <a:xfrm>
            <a:off x="7577035" y="5644757"/>
            <a:ext cx="676656" cy="298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6DEC1337-3605-805B-44B6-137855D7087A}"/>
              </a:ext>
            </a:extLst>
          </p:cNvPr>
          <p:cNvSpPr/>
          <p:nvPr/>
        </p:nvSpPr>
        <p:spPr>
          <a:xfrm>
            <a:off x="7565035" y="5637699"/>
            <a:ext cx="764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>
                <a:latin typeface="Segoe UI" panose="020B0502040204020203" pitchFamily="34" charset="0"/>
                <a:cs typeface="Segoe UI" panose="020B0502040204020203" pitchFamily="34" charset="0"/>
              </a:rPr>
              <a:t>billion </a:t>
            </a:r>
            <a:r>
              <a:rPr lang="en-US" sz="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endParaRPr lang="ru-RU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en-US" sz="800" b="1" dirty="0">
                <a:latin typeface="Segoe UI" panose="020B0502040204020203" pitchFamily="34" charset="0"/>
                <a:cs typeface="Segoe UI" panose="020B0502040204020203" pitchFamily="34" charset="0"/>
              </a:rPr>
              <a:t>year</a:t>
            </a:r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6" name="Скругленный прямоугольник 21">
            <a:extLst>
              <a:ext uri="{FF2B5EF4-FFF2-40B4-BE49-F238E27FC236}">
                <a16:creationId xmlns:a16="http://schemas.microsoft.com/office/drawing/2014/main" id="{E7635410-325B-A5D4-31E5-BC0A53853E76}"/>
              </a:ext>
            </a:extLst>
          </p:cNvPr>
          <p:cNvSpPr/>
          <p:nvPr/>
        </p:nvSpPr>
        <p:spPr>
          <a:xfrm>
            <a:off x="9320491" y="5644757"/>
            <a:ext cx="658368" cy="2987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B265ACB6-C2A4-5421-283F-C4D04D1D4E51}"/>
              </a:ext>
            </a:extLst>
          </p:cNvPr>
          <p:cNvSpPr/>
          <p:nvPr/>
        </p:nvSpPr>
        <p:spPr>
          <a:xfrm>
            <a:off x="9244194" y="5644757"/>
            <a:ext cx="76495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00" b="1" dirty="0">
                <a:latin typeface="Segoe UI" panose="020B0502040204020203" pitchFamily="34" charset="0"/>
                <a:cs typeface="Segoe UI" panose="020B0502040204020203" pitchFamily="34" charset="0"/>
              </a:rPr>
              <a:t>billion </a:t>
            </a:r>
            <a:r>
              <a:rPr lang="en-US" sz="800" b="1" dirty="0" err="1">
                <a:latin typeface="Segoe UI" panose="020B0502040204020203" pitchFamily="34" charset="0"/>
                <a:cs typeface="Segoe UI" panose="020B0502040204020203" pitchFamily="34" charset="0"/>
              </a:rPr>
              <a:t>soms</a:t>
            </a:r>
            <a:endParaRPr lang="ru-RU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algn="ctr"/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(2021 </a:t>
            </a:r>
            <a:r>
              <a:rPr lang="en-US" sz="800" b="1" dirty="0">
                <a:latin typeface="Segoe UI" panose="020B0502040204020203" pitchFamily="34" charset="0"/>
                <a:cs typeface="Segoe UI" panose="020B0502040204020203" pitchFamily="34" charset="0"/>
              </a:rPr>
              <a:t>year</a:t>
            </a:r>
            <a:r>
              <a:rPr lang="ru-RU" sz="800" b="1" dirty="0">
                <a:latin typeface="Segoe UI" panose="020B0502040204020203" pitchFamily="34" charset="0"/>
                <a:cs typeface="Segoe UI" panose="020B0502040204020203" pitchFamily="34" charset="0"/>
              </a:rPr>
              <a:t>)</a:t>
            </a:r>
            <a:endParaRPr lang="en-US" sz="8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0187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9EB4CF17-FB28-C096-AFAF-F7D79A91223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FC7A30CB-1326-5AF1-62FB-DCBD2F38C41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AA85EBD2-2F4B-FEF8-E91A-DF36EBBBBE8E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9" name="Группа 18">
              <a:extLst>
                <a:ext uri="{FF2B5EF4-FFF2-40B4-BE49-F238E27FC236}">
                  <a16:creationId xmlns:a16="http://schemas.microsoft.com/office/drawing/2014/main" id="{0542BF74-1E56-DB45-59D2-428E7740E33E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20" name="Рисунок 19">
                <a:extLst>
                  <a:ext uri="{FF2B5EF4-FFF2-40B4-BE49-F238E27FC236}">
                    <a16:creationId xmlns:a16="http://schemas.microsoft.com/office/drawing/2014/main" id="{0D84D1FC-FD85-4ED4-EBF6-2B3A9CFC84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21" name="Рисунок 20">
                <a:extLst>
                  <a:ext uri="{FF2B5EF4-FFF2-40B4-BE49-F238E27FC236}">
                    <a16:creationId xmlns:a16="http://schemas.microsoft.com/office/drawing/2014/main" id="{B491E7D8-07C4-D639-7291-4944570733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sp>
        <p:nvSpPr>
          <p:cNvPr id="40" name="Прямоугольник: скругленные углы 39">
            <a:extLst>
              <a:ext uri="{FF2B5EF4-FFF2-40B4-BE49-F238E27FC236}">
                <a16:creationId xmlns:a16="http://schemas.microsoft.com/office/drawing/2014/main" id="{663E8502-AEF9-B9B4-C3DE-83B8BBB371CB}"/>
              </a:ext>
            </a:extLst>
          </p:cNvPr>
          <p:cNvSpPr/>
          <p:nvPr/>
        </p:nvSpPr>
        <p:spPr>
          <a:xfrm>
            <a:off x="1363383" y="821026"/>
            <a:ext cx="9668375" cy="5246552"/>
          </a:xfrm>
          <a:prstGeom prst="roundRect">
            <a:avLst>
              <a:gd name="adj" fmla="val 698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647E97C-5B16-6DC8-BEA5-B7F2B423B97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57C700F-0629-E227-6C26-6C0B3D27A12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4" name="Google Shape;568;p2">
            <a:extLst>
              <a:ext uri="{FF2B5EF4-FFF2-40B4-BE49-F238E27FC236}">
                <a16:creationId xmlns:a16="http://schemas.microsoft.com/office/drawing/2014/main" id="{387F0D3B-9C5C-ED44-66CA-CAFBC92B03F4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2BCE90F-E356-EC41-A8C4-F5835965B3B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17924" y="964913"/>
            <a:ext cx="10316255" cy="5246552"/>
          </a:xfrm>
          <a:custGeom>
            <a:avLst/>
            <a:gdLst>
              <a:gd name="connsiteX0" fmla="*/ 2016468 w 12196380"/>
              <a:gd name="connsiteY0" fmla="*/ 415541 h 6202730"/>
              <a:gd name="connsiteX1" fmla="*/ 2016468 w 12196380"/>
              <a:gd name="connsiteY1" fmla="*/ 5962098 h 6202730"/>
              <a:gd name="connsiteX2" fmla="*/ 3406116 w 12196380"/>
              <a:gd name="connsiteY2" fmla="*/ 5962098 h 6202730"/>
              <a:gd name="connsiteX3" fmla="*/ 3406116 w 12196380"/>
              <a:gd name="connsiteY3" fmla="*/ 415541 h 6202730"/>
              <a:gd name="connsiteX4" fmla="*/ 0 w 12196380"/>
              <a:gd name="connsiteY4" fmla="*/ 0 h 6202730"/>
              <a:gd name="connsiteX5" fmla="*/ 12196380 w 12196380"/>
              <a:gd name="connsiteY5" fmla="*/ 0 h 6202730"/>
              <a:gd name="connsiteX6" fmla="*/ 12196380 w 12196380"/>
              <a:gd name="connsiteY6" fmla="*/ 6202730 h 6202730"/>
              <a:gd name="connsiteX7" fmla="*/ 0 w 12196380"/>
              <a:gd name="connsiteY7" fmla="*/ 6202730 h 6202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6380" h="6202730">
                <a:moveTo>
                  <a:pt x="2016468" y="415541"/>
                </a:moveTo>
                <a:lnTo>
                  <a:pt x="2016468" y="5962098"/>
                </a:lnTo>
                <a:lnTo>
                  <a:pt x="3406116" y="5962098"/>
                </a:lnTo>
                <a:lnTo>
                  <a:pt x="3406116" y="415541"/>
                </a:lnTo>
                <a:close/>
                <a:moveTo>
                  <a:pt x="0" y="0"/>
                </a:moveTo>
                <a:lnTo>
                  <a:pt x="12196380" y="0"/>
                </a:lnTo>
                <a:lnTo>
                  <a:pt x="12196380" y="6202730"/>
                </a:lnTo>
                <a:lnTo>
                  <a:pt x="0" y="6202730"/>
                </a:lnTo>
                <a:close/>
              </a:path>
            </a:pathLst>
          </a:custGeom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9FEE3757-2BCC-DCE8-5BC8-9F2C92DE77A6}"/>
              </a:ext>
            </a:extLst>
          </p:cNvPr>
          <p:cNvSpPr/>
          <p:nvPr/>
        </p:nvSpPr>
        <p:spPr>
          <a:xfrm>
            <a:off x="7895017" y="4250904"/>
            <a:ext cx="469002" cy="46077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7F912B2-7E57-AF92-7ED7-2A98F0065421}"/>
              </a:ext>
            </a:extLst>
          </p:cNvPr>
          <p:cNvSpPr txBox="1"/>
          <p:nvPr/>
        </p:nvSpPr>
        <p:spPr>
          <a:xfrm>
            <a:off x="9303857" y="5462708"/>
            <a:ext cx="17279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WHO Research</a:t>
            </a:r>
            <a:endParaRPr lang="en-US" dirty="0"/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D8E30E8-9D55-122F-DD96-41825FCB6F49}"/>
              </a:ext>
            </a:extLst>
          </p:cNvPr>
          <p:cNvSpPr/>
          <p:nvPr/>
        </p:nvSpPr>
        <p:spPr>
          <a:xfrm>
            <a:off x="2608730" y="1448677"/>
            <a:ext cx="1721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/>
              <a:t>Measures to Reduce Salt Consumption</a:t>
            </a: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B947DA6E-BA49-807A-2309-419EB89E86BD}"/>
              </a:ext>
            </a:extLst>
          </p:cNvPr>
          <p:cNvSpPr/>
          <p:nvPr/>
        </p:nvSpPr>
        <p:spPr>
          <a:xfrm>
            <a:off x="2896487" y="2483879"/>
            <a:ext cx="1721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/>
              <a:t>Tobacco Control </a:t>
            </a:r>
            <a:r>
              <a:rPr lang="en-US" sz="1300" b="1" dirty="0" err="1"/>
              <a:t>Measuresеs</a:t>
            </a:r>
            <a:endParaRPr lang="en-US" sz="1300" b="1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9B4FF6F-5C4C-1EFF-E94A-4C8605100C94}"/>
              </a:ext>
            </a:extLst>
          </p:cNvPr>
          <p:cNvSpPr/>
          <p:nvPr/>
        </p:nvSpPr>
        <p:spPr>
          <a:xfrm>
            <a:off x="2837989" y="3428999"/>
            <a:ext cx="1721223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/>
              <a:t>Alcohol Control Measures</a:t>
            </a: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9DB6288E-9CAA-7524-8751-13F43B103E99}"/>
              </a:ext>
            </a:extLst>
          </p:cNvPr>
          <p:cNvSpPr/>
          <p:nvPr/>
        </p:nvSpPr>
        <p:spPr>
          <a:xfrm>
            <a:off x="2702859" y="4250904"/>
            <a:ext cx="172122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/>
              <a:t>Clinical Interventions for Cardiovascular Diseases and Diabetes</a:t>
            </a: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1D0E3AF-A97D-47DB-744C-59DF0DF310DD}"/>
              </a:ext>
            </a:extLst>
          </p:cNvPr>
          <p:cNvSpPr/>
          <p:nvPr/>
        </p:nvSpPr>
        <p:spPr>
          <a:xfrm>
            <a:off x="2837990" y="5237842"/>
            <a:ext cx="1586094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300" b="1" dirty="0"/>
              <a:t>Measures in the Area of Physical Activity</a:t>
            </a:r>
            <a:endParaRPr lang="ru-RU" sz="1300" b="1" dirty="0"/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9536ADBD-5AFF-7449-1CBE-DB1113D72195}"/>
              </a:ext>
            </a:extLst>
          </p:cNvPr>
          <p:cNvSpPr/>
          <p:nvPr/>
        </p:nvSpPr>
        <p:spPr>
          <a:xfrm>
            <a:off x="1363383" y="422154"/>
            <a:ext cx="9684626" cy="826038"/>
          </a:xfrm>
          <a:prstGeom prst="rect">
            <a:avLst/>
          </a:prstGeom>
          <a:solidFill>
            <a:srgbClr val="27BD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7C074094-2899-A140-E239-FF1375BDA616}"/>
              </a:ext>
            </a:extLst>
          </p:cNvPr>
          <p:cNvSpPr/>
          <p:nvPr/>
        </p:nvSpPr>
        <p:spPr>
          <a:xfrm>
            <a:off x="4198972" y="526585"/>
            <a:ext cx="119563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Investment Returns</a:t>
            </a:r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42A301C-A691-18C1-42B2-361818BADA28}"/>
              </a:ext>
            </a:extLst>
          </p:cNvPr>
          <p:cNvSpPr/>
          <p:nvPr/>
        </p:nvSpPr>
        <p:spPr>
          <a:xfrm>
            <a:off x="5394609" y="567266"/>
            <a:ext cx="208980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Productivity Growth </a:t>
            </a:r>
          </a:p>
          <a:p>
            <a:pPr algn="ctr"/>
            <a:r>
              <a:rPr lang="en-US" sz="1400" b="1" dirty="0">
                <a:solidFill>
                  <a:schemeClr val="bg1"/>
                </a:solidFill>
              </a:rPr>
              <a:t>(billion </a:t>
            </a:r>
            <a:r>
              <a:rPr lang="en-US" sz="1400" b="1" dirty="0" err="1">
                <a:solidFill>
                  <a:schemeClr val="bg1"/>
                </a:solidFill>
              </a:rPr>
              <a:t>soms</a:t>
            </a:r>
            <a:r>
              <a:rPr lang="en-US" sz="14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C9FC6AF6-8646-1A97-9C66-F82972B6F082}"/>
              </a:ext>
            </a:extLst>
          </p:cNvPr>
          <p:cNvSpPr/>
          <p:nvPr/>
        </p:nvSpPr>
        <p:spPr>
          <a:xfrm>
            <a:off x="7967250" y="475230"/>
            <a:ext cx="102996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</a:rPr>
              <a:t>Saved Lives</a:t>
            </a:r>
          </a:p>
        </p:txBody>
      </p:sp>
    </p:spTree>
    <p:extLst>
      <p:ext uri="{BB962C8B-B14F-4D97-AF65-F5344CB8AC3E}">
        <p14:creationId xmlns:p14="http://schemas.microsoft.com/office/powerpoint/2010/main" val="123904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65ABE7B2-5F6D-4F20-8650-EEC833F3C158}"/>
              </a:ext>
            </a:extLst>
          </p:cNvPr>
          <p:cNvGrpSpPr/>
          <p:nvPr/>
        </p:nvGrpSpPr>
        <p:grpSpPr>
          <a:xfrm>
            <a:off x="0" y="-62742"/>
            <a:ext cx="12208239" cy="6920742"/>
            <a:chOff x="-16239" y="-62742"/>
            <a:chExt cx="12208239" cy="6920742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BEA3ABBB-AE13-F92C-82FC-DDE6C7FCEC2A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рямоугольник 9">
              <a:extLst>
                <a:ext uri="{FF2B5EF4-FFF2-40B4-BE49-F238E27FC236}">
                  <a16:creationId xmlns:a16="http://schemas.microsoft.com/office/drawing/2014/main" id="{B877A44C-A14F-A5BB-C45A-9EE491DA8DC0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59C3BA21-CA4F-5B41-9AAC-1254EDD4F622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2" name="Рисунок 11">
                <a:extLst>
                  <a:ext uri="{FF2B5EF4-FFF2-40B4-BE49-F238E27FC236}">
                    <a16:creationId xmlns:a16="http://schemas.microsoft.com/office/drawing/2014/main" id="{8BBE1DE0-7DA1-A66E-5485-E8ACADC6B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3" name="Рисунок 12">
                <a:extLst>
                  <a:ext uri="{FF2B5EF4-FFF2-40B4-BE49-F238E27FC236}">
                    <a16:creationId xmlns:a16="http://schemas.microsoft.com/office/drawing/2014/main" id="{490B3F26-653B-3B76-4D30-C36346E6EA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4" name="Рисунок 13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2BFA588-C697-DADD-D1FE-1CA3F3B190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5" name="Рисунок 14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A0F2754B-90B8-1A02-65BB-05CD5803EC5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6" name="Google Shape;568;p2">
            <a:extLst>
              <a:ext uri="{FF2B5EF4-FFF2-40B4-BE49-F238E27FC236}">
                <a16:creationId xmlns:a16="http://schemas.microsoft.com/office/drawing/2014/main" id="{B79C15F9-D7CC-B71D-5B25-7A051D7AB1C7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85394BE8-6822-39FE-BA9B-9BFCD2FEDB96}"/>
              </a:ext>
            </a:extLst>
          </p:cNvPr>
          <p:cNvSpPr/>
          <p:nvPr/>
        </p:nvSpPr>
        <p:spPr>
          <a:xfrm>
            <a:off x="795850" y="2065637"/>
            <a:ext cx="22956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Guarantee </a:t>
            </a:r>
            <a:r>
              <a:rPr lang="en-US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Programme</a:t>
            </a:r>
            <a:r>
              <a:rPr lang="ru-RU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D33D5A62-DCFE-F77C-2ED6-E69AB083C47D}"/>
              </a:ext>
            </a:extLst>
          </p:cNvPr>
          <p:cNvSpPr/>
          <p:nvPr/>
        </p:nvSpPr>
        <p:spPr>
          <a:xfrm>
            <a:off x="336721" y="5006606"/>
            <a:ext cx="323705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document determining the package of medical services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F282E1D-E49D-F59D-143D-D483585167C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8995" y="609464"/>
            <a:ext cx="1190262" cy="1190262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FB8A6078-31D2-B242-F16D-38875D91A0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754" y="3947521"/>
            <a:ext cx="1008928" cy="1008928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07D4B60A-7E8F-36A8-FC24-4B0CFB0C5D9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2671" y="2688026"/>
            <a:ext cx="1259495" cy="1259495"/>
          </a:xfrm>
          <a:prstGeom prst="rect">
            <a:avLst/>
          </a:prstGeom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11F30A7-E1D0-C8A1-3C59-7E7114EEFB13}"/>
              </a:ext>
            </a:extLst>
          </p:cNvPr>
          <p:cNvSpPr/>
          <p:nvPr/>
        </p:nvSpPr>
        <p:spPr>
          <a:xfrm>
            <a:off x="5478546" y="355882"/>
            <a:ext cx="6635235" cy="4788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Specialized cardiac surgical assistance at the inpatient level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Specialized psychiatric assistance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Inpatient care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Hemodialysis service</a:t>
            </a:r>
            <a:endParaRPr lang="ky-K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healthcare assistance</a:t>
            </a:r>
            <a:endParaRPr lang="ky-K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medical assistance</a:t>
            </a:r>
            <a:endParaRPr lang="ky-K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Rehabilitative and physiotherapy assistance</a:t>
            </a:r>
            <a:endParaRPr lang="ky-K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Substitute hospital assistance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Dental assistance</a:t>
            </a:r>
            <a:endParaRPr lang="ky-K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 of medicines and vaccines</a:t>
            </a:r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 of subsidized medicines for citizens 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 care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Immunoprophylaxis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/vaccination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Oncological and hematological assistance</a:t>
            </a:r>
          </a:p>
          <a:p>
            <a:pPr marL="285750" indent="-285750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Medical assistance provided from the funds for high-tech (expensive) types of medical care</a:t>
            </a:r>
          </a:p>
        </p:txBody>
      </p:sp>
      <p:cxnSp>
        <p:nvCxnSpPr>
          <p:cNvPr id="36" name="Соединительная линия уступом 24">
            <a:extLst>
              <a:ext uri="{FF2B5EF4-FFF2-40B4-BE49-F238E27FC236}">
                <a16:creationId xmlns:a16="http://schemas.microsoft.com/office/drawing/2014/main" id="{A13347E6-4AA7-7113-9B40-CAC30ABAF6B6}"/>
              </a:ext>
            </a:extLst>
          </p:cNvPr>
          <p:cNvCxnSpPr>
            <a:endCxn id="34" idx="1"/>
          </p:cNvCxnSpPr>
          <p:nvPr/>
        </p:nvCxnSpPr>
        <p:spPr>
          <a:xfrm>
            <a:off x="2351682" y="2015480"/>
            <a:ext cx="1360989" cy="1302294"/>
          </a:xfrm>
          <a:prstGeom prst="bentConnector3">
            <a:avLst>
              <a:gd name="adj1" fmla="val 55103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Соединительная линия уступом 26">
            <a:extLst>
              <a:ext uri="{FF2B5EF4-FFF2-40B4-BE49-F238E27FC236}">
                <a16:creationId xmlns:a16="http://schemas.microsoft.com/office/drawing/2014/main" id="{21F672D2-0C59-8549-8F20-617BE97A01C0}"/>
              </a:ext>
            </a:extLst>
          </p:cNvPr>
          <p:cNvCxnSpPr>
            <a:stCxn id="33" idx="3"/>
          </p:cNvCxnSpPr>
          <p:nvPr/>
        </p:nvCxnSpPr>
        <p:spPr>
          <a:xfrm flipV="1">
            <a:off x="2351682" y="3629530"/>
            <a:ext cx="1360989" cy="822455"/>
          </a:xfrm>
          <a:prstGeom prst="bentConnector3">
            <a:avLst>
              <a:gd name="adj1" fmla="val 53402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Стрелка вправо 36">
            <a:extLst>
              <a:ext uri="{FF2B5EF4-FFF2-40B4-BE49-F238E27FC236}">
                <a16:creationId xmlns:a16="http://schemas.microsoft.com/office/drawing/2014/main" id="{6B0874CE-AE3A-0841-C70A-7BA68F1400EE}"/>
              </a:ext>
            </a:extLst>
          </p:cNvPr>
          <p:cNvSpPr/>
          <p:nvPr/>
        </p:nvSpPr>
        <p:spPr>
          <a:xfrm>
            <a:off x="4915333" y="3264597"/>
            <a:ext cx="486136" cy="32880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84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E1D3897A-275C-715A-B9BB-E10418BFD1C8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4E5CB3E0-FC68-A5C3-1D6D-2BEE698D8FBD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F1EEB1B9-1117-ABF2-E8F4-807458A44FB9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8" name="Группа 7">
              <a:extLst>
                <a:ext uri="{FF2B5EF4-FFF2-40B4-BE49-F238E27FC236}">
                  <a16:creationId xmlns:a16="http://schemas.microsoft.com/office/drawing/2014/main" id="{1171945F-39EB-5BDC-800C-C6007571A4DF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9" name="Рисунок 8">
                <a:extLst>
                  <a:ext uri="{FF2B5EF4-FFF2-40B4-BE49-F238E27FC236}">
                    <a16:creationId xmlns:a16="http://schemas.microsoft.com/office/drawing/2014/main" id="{F919B8D6-92A0-1B56-F874-F3F230C027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E2BEA21F-3BA0-7951-6D9A-14C741069E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1" name="Рисунок 1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65DBE9D-7C3F-5917-0EB8-3AFD389550F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2" name="Рисунок 1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94B3A03D-D67D-7171-E427-87FE810C0C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3" name="Google Shape;568;p2">
            <a:extLst>
              <a:ext uri="{FF2B5EF4-FFF2-40B4-BE49-F238E27FC236}">
                <a16:creationId xmlns:a16="http://schemas.microsoft.com/office/drawing/2014/main" id="{230DE115-319A-B386-A43A-8BC737B6D16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381217" y="196474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Объект 14">
            <a:extLst>
              <a:ext uri="{FF2B5EF4-FFF2-40B4-BE49-F238E27FC236}">
                <a16:creationId xmlns:a16="http://schemas.microsoft.com/office/drawing/2014/main" id="{718D80AC-DD2F-E8C9-4BA5-C67EA54CBE8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90" t="27695" r="7685" b="15301"/>
          <a:stretch/>
        </p:blipFill>
        <p:spPr>
          <a:xfrm>
            <a:off x="6591300" y="1237857"/>
            <a:ext cx="5352834" cy="2412692"/>
          </a:xfrm>
          <a:prstGeom prst="rect">
            <a:avLst/>
          </a:prstGeom>
        </p:spPr>
      </p:pic>
      <p:pic>
        <p:nvPicPr>
          <p:cNvPr id="17" name="Объект 15">
            <a:extLst>
              <a:ext uri="{FF2B5EF4-FFF2-40B4-BE49-F238E27FC236}">
                <a16:creationId xmlns:a16="http://schemas.microsoft.com/office/drawing/2014/main" id="{6EAD469A-87E9-53DB-E12D-A139488546A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097" t="24449" r="4875" b="17084"/>
          <a:stretch/>
        </p:blipFill>
        <p:spPr>
          <a:xfrm>
            <a:off x="3737521" y="4370837"/>
            <a:ext cx="5106801" cy="2397579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00F63E1-1CB8-7F48-A577-749331EFDC13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1449" t="38721" r="12440" b="16870"/>
          <a:stretch/>
        </p:blipFill>
        <p:spPr>
          <a:xfrm>
            <a:off x="487132" y="1241259"/>
            <a:ext cx="5872541" cy="2423618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D9A23BD3-B12A-33DE-6F76-C519ECFDF3A1}"/>
              </a:ext>
            </a:extLst>
          </p:cNvPr>
          <p:cNvSpPr/>
          <p:nvPr/>
        </p:nvSpPr>
        <p:spPr>
          <a:xfrm>
            <a:off x="938850" y="89584"/>
            <a:ext cx="5330910" cy="14055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Inclusion of the Human Papillomavirus (HPV) Vaccine in the Kyrgyz Republic vaccination schedule (November 2022) and its coverage among girls aged 11-14 years in the Kyrgyz Republic, out of 240,287 girls, 173,078 (72%) received the first dose of the HPV vaccine, and 143,773 (62%) received the second dose</a:t>
            </a: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A3D68929-A22B-19E0-1BB3-6EE65E448256}"/>
              </a:ext>
            </a:extLst>
          </p:cNvPr>
          <p:cNvSpPr/>
          <p:nvPr/>
        </p:nvSpPr>
        <p:spPr>
          <a:xfrm>
            <a:off x="7353084" y="546537"/>
            <a:ext cx="3829266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Indicators of Cervical Cancer in the European Region of WHO for 2020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1FCCB1FB-8623-7A8A-C937-40058B45653B}"/>
              </a:ext>
            </a:extLst>
          </p:cNvPr>
          <p:cNvSpPr/>
          <p:nvPr/>
        </p:nvSpPr>
        <p:spPr>
          <a:xfrm>
            <a:off x="3132276" y="3727243"/>
            <a:ext cx="5885234" cy="65792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Indicators of Cervical Cancer in the European Region of WHO for 2020</a:t>
            </a:r>
          </a:p>
        </p:txBody>
      </p:sp>
    </p:spTree>
    <p:extLst>
      <p:ext uri="{BB962C8B-B14F-4D97-AF65-F5344CB8AC3E}">
        <p14:creationId xmlns:p14="http://schemas.microsoft.com/office/powerpoint/2010/main" val="2692999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D2A83B5-CCE1-488A-E29E-16C1F7854475}"/>
              </a:ext>
            </a:extLst>
          </p:cNvPr>
          <p:cNvGrpSpPr/>
          <p:nvPr/>
        </p:nvGrpSpPr>
        <p:grpSpPr>
          <a:xfrm>
            <a:off x="0" y="39913"/>
            <a:ext cx="12208239" cy="6920742"/>
            <a:chOff x="-16239" y="-62742"/>
            <a:chExt cx="12208239" cy="6920742"/>
          </a:xfrm>
        </p:grpSpPr>
        <p:sp>
          <p:nvSpPr>
            <p:cNvPr id="15" name="Прямоугольник 14">
              <a:extLst>
                <a:ext uri="{FF2B5EF4-FFF2-40B4-BE49-F238E27FC236}">
                  <a16:creationId xmlns:a16="http://schemas.microsoft.com/office/drawing/2014/main" id="{F8A51B88-ED1B-EDA8-E04C-075C88726F5B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A6145C09-786A-EE21-3DD3-BE12F2597562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2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:a16="http://schemas.microsoft.com/office/drawing/2014/main" id="{E18616A5-03AE-A0BE-0048-E37BA5FD3C93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8" name="Рисунок 17">
                <a:extLst>
                  <a:ext uri="{FF2B5EF4-FFF2-40B4-BE49-F238E27FC236}">
                    <a16:creationId xmlns:a16="http://schemas.microsoft.com/office/drawing/2014/main" id="{845C53B4-636B-7E26-8DEF-CEC903DFF9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9" name="Рисунок 18">
                <a:extLst>
                  <a:ext uri="{FF2B5EF4-FFF2-40B4-BE49-F238E27FC236}">
                    <a16:creationId xmlns:a16="http://schemas.microsoft.com/office/drawing/2014/main" id="{D5EFA4A4-239A-6FB3-3F9D-5488BE0C7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E7D0577-CC64-D8DA-6415-0298245263B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1" name="Рисунок 20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D356AA0-83EE-3967-2EFD-C4C4508D65C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2" name="Google Shape;568;p2">
            <a:extLst>
              <a:ext uri="{FF2B5EF4-FFF2-40B4-BE49-F238E27FC236}">
                <a16:creationId xmlns:a16="http://schemas.microsoft.com/office/drawing/2014/main" id="{BF1A8A93-77B3-58D6-41C6-CE51B9C5885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Заголовок 3">
            <a:extLst>
              <a:ext uri="{FF2B5EF4-FFF2-40B4-BE49-F238E27FC236}">
                <a16:creationId xmlns:a16="http://schemas.microsoft.com/office/drawing/2014/main" id="{3599AEAD-F8C3-38E3-297A-DDAB31E0FDBF}"/>
              </a:ext>
            </a:extLst>
          </p:cNvPr>
          <p:cNvSpPr txBox="1">
            <a:spLocks/>
          </p:cNvSpPr>
          <p:nvPr/>
        </p:nvSpPr>
        <p:spPr>
          <a:xfrm>
            <a:off x="1052449" y="156991"/>
            <a:ext cx="10515600" cy="13255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ru-RU" sz="1800" b="1" dirty="0">
              <a:solidFill>
                <a:schemeClr val="bg1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D97B60C-7407-EFAC-1A4A-4C4E05A075B1}"/>
              </a:ext>
            </a:extLst>
          </p:cNvPr>
          <p:cNvSpPr txBox="1"/>
          <p:nvPr/>
        </p:nvSpPr>
        <p:spPr>
          <a:xfrm>
            <a:off x="2715591" y="233678"/>
            <a:ext cx="852287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Economic effectiveness and benefits of introducing the HPV vaccine in the Kyrgyz Republic</a:t>
            </a:r>
            <a:r>
              <a:rPr lang="ru-RU" sz="1800" b="1" dirty="0">
                <a:solidFill>
                  <a:schemeClr val="bg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 </a:t>
            </a:r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B9F4F3C-683D-3C0A-9D67-4E61340133D3}"/>
              </a:ext>
            </a:extLst>
          </p:cNvPr>
          <p:cNvPicPr>
            <a:picLocks noChangeAspect="1"/>
          </p:cNvPicPr>
          <p:nvPr/>
        </p:nvPicPr>
        <p:blipFill>
          <a:blip r:embed="rId7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6306" y="1665307"/>
            <a:ext cx="2419108" cy="2419108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B7AB6E36-5D3E-9867-DCCB-523F5343D33F}"/>
              </a:ext>
            </a:extLst>
          </p:cNvPr>
          <p:cNvSpPr txBox="1"/>
          <p:nvPr/>
        </p:nvSpPr>
        <p:spPr>
          <a:xfrm>
            <a:off x="900953" y="4344233"/>
            <a:ext cx="53788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price of HPV vaccine for target group among 11-year-old girls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CCD6101-844A-54E5-8198-3574B8B2ECDF}"/>
              </a:ext>
            </a:extLst>
          </p:cNvPr>
          <p:cNvSpPr txBox="1"/>
          <p:nvPr/>
        </p:nvSpPr>
        <p:spPr>
          <a:xfrm>
            <a:off x="184958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177,387</a:t>
            </a:r>
            <a:r>
              <a:rPr lang="en-US" sz="4000" b="1" dirty="0">
                <a:solidFill>
                  <a:srgbClr val="FF0000"/>
                </a:solidFill>
              </a:rPr>
              <a:t>$</a:t>
            </a:r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FA3D7310-7D9D-56A8-369C-F489EF836A6F}"/>
              </a:ext>
            </a:extLst>
          </p:cNvPr>
          <p:cNvPicPr>
            <a:picLocks noChangeAspect="1"/>
          </p:cNvPicPr>
          <p:nvPr/>
        </p:nvPicPr>
        <p:blipFill>
          <a:blip r:embed="rId8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61531" y="1722793"/>
            <a:ext cx="2152470" cy="21524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05F9475-4D7D-4C20-4DA0-4F0A7DF32F0B}"/>
              </a:ext>
            </a:extLst>
          </p:cNvPr>
          <p:cNvSpPr txBox="1"/>
          <p:nvPr/>
        </p:nvSpPr>
        <p:spPr>
          <a:xfrm>
            <a:off x="8373142" y="5070855"/>
            <a:ext cx="21355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solidFill>
                  <a:srgbClr val="00B050"/>
                </a:solidFill>
              </a:rPr>
              <a:t>480,624</a:t>
            </a:r>
            <a:r>
              <a:rPr lang="en-US" sz="4000" b="1" dirty="0">
                <a:solidFill>
                  <a:srgbClr val="00B050"/>
                </a:solidFill>
              </a:rPr>
              <a:t>$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61F6418-397E-EA1C-F4EE-8291E9B281FE}"/>
              </a:ext>
            </a:extLst>
          </p:cNvPr>
          <p:cNvSpPr txBox="1"/>
          <p:nvPr/>
        </p:nvSpPr>
        <p:spPr>
          <a:xfrm>
            <a:off x="6289143" y="4344233"/>
            <a:ext cx="53788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Costs saved in Kyrgyzstan for treating cervical cancer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6B321C7A-ACB1-9677-4836-E0B18CB7DB75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6" b="35792"/>
          <a:stretch/>
        </p:blipFill>
        <p:spPr>
          <a:xfrm>
            <a:off x="5297607" y="3013901"/>
            <a:ext cx="1632030" cy="48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8429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3AA4550D-5F6D-49B4-2D15-668E8AE4F815}"/>
              </a:ext>
            </a:extLst>
          </p:cNvPr>
          <p:cNvGrpSpPr/>
          <p:nvPr/>
        </p:nvGrpSpPr>
        <p:grpSpPr>
          <a:xfrm>
            <a:off x="-16239" y="-62742"/>
            <a:ext cx="12208239" cy="6920742"/>
            <a:chOff x="-16239" y="-62742"/>
            <a:chExt cx="12208239" cy="6920742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F25790DC-2050-A16B-EE70-7DFC16BE900C}"/>
                </a:ext>
              </a:extLst>
            </p:cNvPr>
            <p:cNvSpPr/>
            <p:nvPr/>
          </p:nvSpPr>
          <p:spPr>
            <a:xfrm>
              <a:off x="-16239" y="-33398"/>
              <a:ext cx="12192000" cy="6858000"/>
            </a:xfrm>
            <a:prstGeom prst="rect">
              <a:avLst/>
            </a:prstGeom>
            <a:solidFill>
              <a:srgbClr val="1F4E7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рямоугольник 13">
              <a:extLst>
                <a:ext uri="{FF2B5EF4-FFF2-40B4-BE49-F238E27FC236}">
                  <a16:creationId xmlns:a16="http://schemas.microsoft.com/office/drawing/2014/main" id="{BD3998FD-79B6-F082-6D4D-1869EDF418A8}"/>
                </a:ext>
              </a:extLst>
            </p:cNvPr>
            <p:cNvSpPr/>
            <p:nvPr/>
          </p:nvSpPr>
          <p:spPr>
            <a:xfrm>
              <a:off x="0" y="-62742"/>
              <a:ext cx="12192000" cy="6858000"/>
            </a:xfrm>
            <a:prstGeom prst="rect">
              <a:avLst/>
            </a:prstGeom>
            <a:blipFill dpi="0" rotWithShape="1">
              <a:blip r:embed="rId3">
                <a:alphaModFix amt="45000"/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5" name="Группа 14">
              <a:extLst>
                <a:ext uri="{FF2B5EF4-FFF2-40B4-BE49-F238E27FC236}">
                  <a16:creationId xmlns:a16="http://schemas.microsoft.com/office/drawing/2014/main" id="{5EA4B3F4-E2EF-61F0-2D9B-F1297EB3F025}"/>
                </a:ext>
              </a:extLst>
            </p:cNvPr>
            <p:cNvGrpSpPr/>
            <p:nvPr/>
          </p:nvGrpSpPr>
          <p:grpSpPr>
            <a:xfrm>
              <a:off x="0" y="0"/>
              <a:ext cx="348269" cy="6858000"/>
              <a:chOff x="-43469" y="-285804"/>
              <a:chExt cx="362783" cy="7143804"/>
            </a:xfrm>
          </p:grpSpPr>
          <p:pic>
            <p:nvPicPr>
              <p:cNvPr id="16" name="Рисунок 15">
                <a:extLst>
                  <a:ext uri="{FF2B5EF4-FFF2-40B4-BE49-F238E27FC236}">
                    <a16:creationId xmlns:a16="http://schemas.microsoft.com/office/drawing/2014/main" id="{95CE70A5-065D-E835-BD49-5CE148F70D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3286098"/>
                <a:ext cx="362783" cy="3571902"/>
              </a:xfrm>
              <a:prstGeom prst="rect">
                <a:avLst/>
              </a:prstGeom>
            </p:spPr>
          </p:pic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BB4288D7-EC65-749B-F48C-71F857EF45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43469" y="-285804"/>
                <a:ext cx="362783" cy="3571902"/>
              </a:xfrm>
              <a:prstGeom prst="rect">
                <a:avLst/>
              </a:prstGeom>
            </p:spPr>
          </p:pic>
        </p:grpSp>
      </p:grpSp>
      <p:pic>
        <p:nvPicPr>
          <p:cNvPr id="18" name="Рисунок 17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C2DEB32-7C58-6AD7-AE7F-E4A8900AABE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6474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02EEAB7C-0FFD-49A2-DE52-CA199FC2D53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ADAF0B28-7F42-77E5-0271-830EE977077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04434" y="180863"/>
            <a:ext cx="747629" cy="7519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52759E9-3AFB-7B77-02BE-DA89A4FD0E74}"/>
              </a:ext>
            </a:extLst>
          </p:cNvPr>
          <p:cNvSpPr txBox="1"/>
          <p:nvPr/>
        </p:nvSpPr>
        <p:spPr>
          <a:xfrm>
            <a:off x="4187659" y="180863"/>
            <a:ext cx="69215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FFECTIVENESS OF VACCINATION EFFORTS AGAINST VIRAL HEPATITIS B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aphicFrame>
        <p:nvGraphicFramePr>
          <p:cNvPr id="23" name="Объект 6">
            <a:extLst>
              <a:ext uri="{FF2B5EF4-FFF2-40B4-BE49-F238E27FC236}">
                <a16:creationId xmlns:a16="http://schemas.microsoft.com/office/drawing/2014/main" id="{AF1777B5-96D8-0E3E-901E-9F06A74E57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6403702"/>
              </p:ext>
            </p:extLst>
          </p:nvPr>
        </p:nvGraphicFramePr>
        <p:xfrm>
          <a:off x="779969" y="1162697"/>
          <a:ext cx="10954872" cy="4086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4" name="Диаграмма 23">
            <a:extLst>
              <a:ext uri="{FF2B5EF4-FFF2-40B4-BE49-F238E27FC236}">
                <a16:creationId xmlns:a16="http://schemas.microsoft.com/office/drawing/2014/main" id="{34BCBD95-2BAB-97B4-85A0-45BAB7BB61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00267"/>
              </p:ext>
            </p:extLst>
          </p:nvPr>
        </p:nvGraphicFramePr>
        <p:xfrm>
          <a:off x="3890723" y="1402220"/>
          <a:ext cx="2976282" cy="1851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25" name="Диаграмма 24">
            <a:extLst>
              <a:ext uri="{FF2B5EF4-FFF2-40B4-BE49-F238E27FC236}">
                <a16:creationId xmlns:a16="http://schemas.microsoft.com/office/drawing/2014/main" id="{14CEEFCB-0E4A-9746-41C4-C1D40AB3A45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02076734"/>
              </p:ext>
            </p:extLst>
          </p:nvPr>
        </p:nvGraphicFramePr>
        <p:xfrm>
          <a:off x="6958032" y="1415779"/>
          <a:ext cx="4537004" cy="18758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66153EE8-44EE-E55B-2AC3-B2095F99EEFD}"/>
              </a:ext>
            </a:extLst>
          </p:cNvPr>
          <p:cNvSpPr txBox="1"/>
          <p:nvPr/>
        </p:nvSpPr>
        <p:spPr>
          <a:xfrm>
            <a:off x="3954510" y="1452932"/>
            <a:ext cx="27995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Hepatitis B disease in 1999</a:t>
            </a:r>
            <a:endParaRPr lang="ru-RU" sz="12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33771D5-68EA-0083-EE98-79893547EFF6}"/>
              </a:ext>
            </a:extLst>
          </p:cNvPr>
          <p:cNvSpPr txBox="1"/>
          <p:nvPr/>
        </p:nvSpPr>
        <p:spPr>
          <a:xfrm>
            <a:off x="1097833" y="5588444"/>
            <a:ext cx="10646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en-US" b="1" dirty="0">
                <a:solidFill>
                  <a:schemeClr val="bg1"/>
                </a:solidFill>
              </a:rPr>
              <a:t>16.12.2022, a vaccination campaign against hepatitis B for adults began in the Kyrgyz Republic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7403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03D966D-FF72-67AB-9C87-343FAE173A8E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EF55C338-0344-BA1F-ADB8-0F85E0D9557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52FB4341-BC52-42AA-1023-087E14E323BC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6A44F3C0-1E39-D6DD-724C-897FA67416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2" name="Рисунок 21">
              <a:extLst>
                <a:ext uri="{FF2B5EF4-FFF2-40B4-BE49-F238E27FC236}">
                  <a16:creationId xmlns:a16="http://schemas.microsoft.com/office/drawing/2014/main" id="{8F34AB94-C3BF-F197-4E60-898C68BFA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9E2784D9-39FD-7728-41C9-099F86BF8ED9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466492" y="183950"/>
            <a:ext cx="443145" cy="4243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C7CE91C-7F4E-562E-40C2-B831388CA24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5" name="Рисунок 24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706E7FBD-9DFF-DAD5-81AB-9234FE1C90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6" name="Google Shape;90;p13">
            <a:extLst>
              <a:ext uri="{FF2B5EF4-FFF2-40B4-BE49-F238E27FC236}">
                <a16:creationId xmlns:a16="http://schemas.microsoft.com/office/drawing/2014/main" id="{15AA6CAD-4985-617C-9BBB-F2A24566CC4A}"/>
              </a:ext>
            </a:extLst>
          </p:cNvPr>
          <p:cNvSpPr txBox="1"/>
          <p:nvPr/>
        </p:nvSpPr>
        <p:spPr>
          <a:xfrm>
            <a:off x="929393" y="135361"/>
            <a:ext cx="10187047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en-US" altLang="ru-RU" sz="1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IMPROVING THE INFRASTRUCTURE OF HEALTHCARE FACILITIES THROUGH THE REPUBLICAN BUDGET AND DONOR FUNDS (948.6 MILLION SOM)</a:t>
            </a:r>
            <a:endParaRPr lang="ru-RU" altLang="ru-RU" sz="16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7" name="Объект 5">
            <a:extLst>
              <a:ext uri="{FF2B5EF4-FFF2-40B4-BE49-F238E27FC236}">
                <a16:creationId xmlns:a16="http://schemas.microsoft.com/office/drawing/2014/main" id="{CA17528A-43D2-6E37-7F58-78F579C99007}"/>
              </a:ext>
            </a:extLst>
          </p:cNvPr>
          <p:cNvSpPr txBox="1">
            <a:spLocks/>
          </p:cNvSpPr>
          <p:nvPr/>
        </p:nvSpPr>
        <p:spPr>
          <a:xfrm>
            <a:off x="552913" y="1133901"/>
            <a:ext cx="8420972" cy="511831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 350-beds regional hospital in the Issyk-Kul region has begun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The construction of a 60-beds medical practice center in the Issyk-Kul region is under completion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 multi-profile hospital with 300 beds in Osh city is under completion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 perinatal center in Jalal-Abad city has begun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an 80-bed hospital in the village of </a:t>
            </a:r>
            <a:r>
              <a:rPr lang="en-US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Oogan-Talaa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in the Bazar-</a:t>
            </a:r>
            <a:r>
              <a:rPr lang="en-US" altLang="ru-RU" sz="18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Korgon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district has been completed.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 100-beds children's hospital is about to begin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▪ </a:t>
            </a:r>
            <a:r>
              <a:rPr lang="en-US" altLang="ru-RU" sz="1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a 100-bed hospital in the "Ak-Ordo 3" residential area of Bishkek has been started.</a:t>
            </a:r>
            <a:endParaRPr lang="ru-RU" alt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31" name="Группа 30">
            <a:extLst>
              <a:ext uri="{FF2B5EF4-FFF2-40B4-BE49-F238E27FC236}">
                <a16:creationId xmlns:a16="http://schemas.microsoft.com/office/drawing/2014/main" id="{27B5FEBF-C56D-62AD-F4FC-4625D48DF11E}"/>
              </a:ext>
            </a:extLst>
          </p:cNvPr>
          <p:cNvGrpSpPr/>
          <p:nvPr/>
        </p:nvGrpSpPr>
        <p:grpSpPr>
          <a:xfrm>
            <a:off x="8990124" y="1040672"/>
            <a:ext cx="2482359" cy="5019768"/>
            <a:chOff x="13374396" y="535099"/>
            <a:chExt cx="3254274" cy="6580717"/>
          </a:xfrm>
        </p:grpSpPr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5EC0785F-2771-F773-1D67-140ADBEE8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374396" y="535099"/>
              <a:ext cx="3254273" cy="231755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9" name="Рисунок 28">
              <a:extLst>
                <a:ext uri="{FF2B5EF4-FFF2-40B4-BE49-F238E27FC236}">
                  <a16:creationId xmlns:a16="http://schemas.microsoft.com/office/drawing/2014/main" id="{9C5F56B7-5822-A801-5B1A-9DA563144AC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0175"/>
            <a:stretch/>
          </p:blipFill>
          <p:spPr>
            <a:xfrm>
              <a:off x="13374397" y="5367636"/>
              <a:ext cx="3239589" cy="1748180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73077986-F09E-AD15-D7AF-80E544768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13374397" y="3110466"/>
              <a:ext cx="3254273" cy="1999353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38041770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83B1B294-C540-C7E6-5813-BE18AAD91F8B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5529514A-35AE-D7CB-1729-7C2233B99DF4}"/>
              </a:ext>
            </a:extLst>
          </p:cNvPr>
          <p:cNvSpPr/>
          <p:nvPr/>
        </p:nvSpPr>
        <p:spPr>
          <a:xfrm>
            <a:off x="-16239" y="-53569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34" name="Группа 33">
            <a:extLst>
              <a:ext uri="{FF2B5EF4-FFF2-40B4-BE49-F238E27FC236}">
                <a16:creationId xmlns:a16="http://schemas.microsoft.com/office/drawing/2014/main" id="{E65D9B6F-877E-B6C6-EA0B-232703D585B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2942C4A6-C007-07C4-0C6E-03C80B11E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18BB95C9-6557-F779-8BF5-1E2AD5D889E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14A4516-9083-245C-F9B8-21C4330E0512}"/>
              </a:ext>
            </a:extLst>
          </p:cNvPr>
          <p:cNvGrpSpPr/>
          <p:nvPr/>
        </p:nvGrpSpPr>
        <p:grpSpPr>
          <a:xfrm>
            <a:off x="5664900" y="1553387"/>
            <a:ext cx="6210745" cy="4147519"/>
            <a:chOff x="5094472" y="1159509"/>
            <a:chExt cx="6210745" cy="4147519"/>
          </a:xfrm>
        </p:grpSpPr>
        <p:pic>
          <p:nvPicPr>
            <p:cNvPr id="46" name="Рисунок 45" descr="C:\Users\User\Desktop\photo_5244584776055248831_y.jpg">
              <a:extLst>
                <a:ext uri="{FF2B5EF4-FFF2-40B4-BE49-F238E27FC236}">
                  <a16:creationId xmlns:a16="http://schemas.microsoft.com/office/drawing/2014/main" id="{1D0A872A-E0B7-F356-7BF6-E8F62100604A}"/>
                </a:ext>
              </a:extLst>
            </p:cNvPr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2" y="1159509"/>
              <a:ext cx="3033282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F3F8CA46-0A67-E487-FD89-0AC39149A0E1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1" y="1159510"/>
              <a:ext cx="2974366" cy="213367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8" name="Рисунок 47" descr="C:\Users\User\Downloads\WhatsApp Image 2024-10-16 at 15.48.18.jpeg">
              <a:extLst>
                <a:ext uri="{FF2B5EF4-FFF2-40B4-BE49-F238E27FC236}">
                  <a16:creationId xmlns:a16="http://schemas.microsoft.com/office/drawing/2014/main" id="{90AC8D1A-4D07-B053-B309-DB3F036FA69E}"/>
                </a:ext>
              </a:extLst>
            </p:cNvPr>
            <p:cNvPicPr/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94473" y="3469203"/>
              <a:ext cx="3033282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49" name="Рисунок 48">
              <a:extLst>
                <a:ext uri="{FF2B5EF4-FFF2-40B4-BE49-F238E27FC236}">
                  <a16:creationId xmlns:a16="http://schemas.microsoft.com/office/drawing/2014/main" id="{9B6A1400-B16A-11C3-0A93-E81657430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30850" y="3469204"/>
              <a:ext cx="2974365" cy="1837824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1" name="Рисунок 5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A60EB8C6-816E-65A9-12B3-96772E3663A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26CF87C1-3F9C-0B85-910B-2FE139416788}"/>
              </a:ext>
            </a:extLst>
          </p:cNvPr>
          <p:cNvSpPr txBox="1"/>
          <p:nvPr/>
        </p:nvSpPr>
        <p:spPr>
          <a:xfrm>
            <a:off x="4266906" y="102920"/>
            <a:ext cx="68423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MODERNIZATION OF HOSPITAL INFRASTRUCTURE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3" name="Прямоугольник 52">
            <a:extLst>
              <a:ext uri="{FF2B5EF4-FFF2-40B4-BE49-F238E27FC236}">
                <a16:creationId xmlns:a16="http://schemas.microsoft.com/office/drawing/2014/main" id="{832BCC07-3F58-FD08-BB0E-5B09900E2A25}"/>
              </a:ext>
            </a:extLst>
          </p:cNvPr>
          <p:cNvSpPr/>
          <p:nvPr/>
        </p:nvSpPr>
        <p:spPr>
          <a:xfrm>
            <a:off x="686180" y="1215668"/>
            <a:ext cx="477562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the 105-bed clinical hospital in Jalal-Abad Oblast has completed</a:t>
            </a: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4" name="Прямоугольник 53">
            <a:extLst>
              <a:ext uri="{FF2B5EF4-FFF2-40B4-BE49-F238E27FC236}">
                <a16:creationId xmlns:a16="http://schemas.microsoft.com/office/drawing/2014/main" id="{2BFF352E-0E97-25C0-82FB-970D47F019E1}"/>
              </a:ext>
            </a:extLst>
          </p:cNvPr>
          <p:cNvSpPr/>
          <p:nvPr/>
        </p:nvSpPr>
        <p:spPr>
          <a:xfrm>
            <a:off x="673157" y="2324179"/>
            <a:ext cx="511953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construction of the R.G. Bauer Tuberculosis Dispensary with 96 beds in Jalal-Abad Oblast has completed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E61C1DB4-2B1B-1AD0-3C61-CC8F29C285DD}"/>
              </a:ext>
            </a:extLst>
          </p:cNvPr>
          <p:cNvSpPr/>
          <p:nvPr/>
        </p:nvSpPr>
        <p:spPr>
          <a:xfrm>
            <a:off x="686181" y="5006300"/>
            <a:ext cx="43666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NUR Comprehensive Diagnostic Department at the National Center for Cardiology and Therapy named after Academician M. </a:t>
            </a:r>
            <a:r>
              <a:rPr lang="en-US" altLang="ru-RU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Mirrahimov</a:t>
            </a:r>
            <a:r>
              <a:rPr lang="en-US" alt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has been commissioned.</a:t>
            </a: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0D22A2CA-6A60-4B48-4963-C8BF7D0CE637}"/>
              </a:ext>
            </a:extLst>
          </p:cNvPr>
          <p:cNvSpPr/>
          <p:nvPr/>
        </p:nvSpPr>
        <p:spPr>
          <a:xfrm>
            <a:off x="673158" y="3449400"/>
            <a:ext cx="469162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 new centralized emergency medical assistance department at the National Hospital and the centralized CT and MRI Imaging Center for the regions have been put into operation.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6019E5FB-5ADB-40FC-9D8C-D213691281D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" name="Рисунок 56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94E8C46-68A1-49D1-4E65-3EBCADB67B1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315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6A8E2AE8-2080-3E90-B369-227BBD874708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A435225-0327-9FC3-E109-FF13623396FC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5" name="Группа 4">
            <a:extLst>
              <a:ext uri="{FF2B5EF4-FFF2-40B4-BE49-F238E27FC236}">
                <a16:creationId xmlns:a16="http://schemas.microsoft.com/office/drawing/2014/main" id="{7C0502D1-8B6B-A3C1-A711-5265A70F7F44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E5271BE9-908B-6B99-EE1B-A529EC368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F2AD6F7E-84FA-998C-18E9-3B29D4A8ED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4F2DB323-5610-987F-CB80-E72579A4B4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4DDDBA59-788B-658E-ACD0-2D642F26BC8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7759BCDE-0D50-7EE3-5DFF-92512783FDEC}"/>
              </a:ext>
            </a:extLst>
          </p:cNvPr>
          <p:cNvSpPr/>
          <p:nvPr/>
        </p:nvSpPr>
        <p:spPr>
          <a:xfrm>
            <a:off x="5755387" y="340720"/>
            <a:ext cx="540001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PUBLIC-PRIVATE PARTNERSHIPS</a:t>
            </a:r>
            <a:endParaRPr 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FF0E6C6-E82C-906E-4F31-7998F50A940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98" r="9061"/>
          <a:stretch/>
        </p:blipFill>
        <p:spPr>
          <a:xfrm>
            <a:off x="667052" y="1156601"/>
            <a:ext cx="2791704" cy="5352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C6915AF-57C4-F06E-786D-E86AE460AED4}"/>
              </a:ext>
            </a:extLst>
          </p:cNvPr>
          <p:cNvSpPr txBox="1"/>
          <p:nvPr/>
        </p:nvSpPr>
        <p:spPr>
          <a:xfrm>
            <a:off x="8369982" y="1811946"/>
            <a:ext cx="37150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health care organizations, </a:t>
            </a:r>
            <a:endParaRPr lang="ru-RU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32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6 computed tomography </a:t>
            </a:r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scanners have been installed</a:t>
            </a:r>
            <a:endParaRPr lang="aa-ET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4474CE0-8DCE-9800-5275-A19241CF93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32604" y="968529"/>
            <a:ext cx="3812848" cy="276216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7F2C77F-84C6-0A73-C46A-6E98552811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02919" y="2892653"/>
            <a:ext cx="3812848" cy="258626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6822BA8-0710-BAC3-E513-B0A741BE649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9978" y="3952612"/>
            <a:ext cx="3982861" cy="276949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4" name="Рисунок 3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CA14404-A0A1-5E31-0042-0E6609A6C10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737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E41135-4049-0B71-DF45-FB78C52FB0BC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4355719A-AD9C-45D4-5A33-C549424E6092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A8C6A665-8CFE-40BF-7D96-B9ACD5161DCE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8BC51AB2-A0D1-B906-EA31-70897C45D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C15B1DC-99AD-ECC2-18E1-68518FF9AF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0451313-9278-DDF6-2176-3F1F90D5474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2CFE481F-699B-A251-41EB-6AF6865F6B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8E33CDDF-A614-464D-0104-BC78DF634341}"/>
              </a:ext>
            </a:extLst>
          </p:cNvPr>
          <p:cNvSpPr/>
          <p:nvPr/>
        </p:nvSpPr>
        <p:spPr>
          <a:xfrm>
            <a:off x="1924050" y="206619"/>
            <a:ext cx="93321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PROJECTS IMPLEMENTED WITH THE FINANCIAL SUPPORT OF THE WORLD BANK BETWEEN 2020-2024</a:t>
            </a:r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  <a:endParaRPr lang="en-US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F5E82359-60DC-F4B5-CFA7-8D59886537CE}"/>
              </a:ext>
            </a:extLst>
          </p:cNvPr>
          <p:cNvSpPr/>
          <p:nvPr/>
        </p:nvSpPr>
        <p:spPr>
          <a:xfrm>
            <a:off x="943968" y="1092967"/>
            <a:ext cx="10207870" cy="456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</a:t>
            </a:r>
            <a:r>
              <a:rPr lang="en-US" b="1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</a:t>
            </a:r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improving the quality of primary healthcare" 2021-2024. World Bank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8A132F82-CEE7-72B1-5BF2-5FDD723CAC0A}"/>
              </a:ext>
            </a:extLst>
          </p:cNvPr>
          <p:cNvSpPr/>
          <p:nvPr/>
        </p:nvSpPr>
        <p:spPr>
          <a:xfrm>
            <a:off x="597237" y="5047750"/>
            <a:ext cx="11329555" cy="1344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"Enhancing resilience to natural disaster risks in kyrgyzstan" (ERIK-CERC) - 9.0 million USD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"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Emergency project for COVID-19" - 12.1 million USD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" 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Additional financing for the COVID-19 Emergency Project" - 20.0 million USD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Ø"/>
            </a:pPr>
            <a:r>
              <a:rPr lang="ru-RU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"</a:t>
            </a:r>
            <a:r>
              <a:rPr lang="en-US" sz="14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Programme</a:t>
            </a:r>
            <a:r>
              <a:rPr lang="en-US" sz="1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for improving the quality of primary healthcare" - 37.0 million USD</a:t>
            </a:r>
            <a:endParaRPr 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B9C2C79C-853A-7BFB-1AE6-086180ED2BF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39" y="2293927"/>
            <a:ext cx="3358895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A7F21EC7-EDA3-8BBA-9B34-EAA4691405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347" y="2293927"/>
            <a:ext cx="3358896" cy="251917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265B2A2-C32D-018A-5D40-8705B523BFE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4761" y="2199330"/>
            <a:ext cx="3454381" cy="259888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C64E0E79-A4BB-58D4-2962-55D6D8B85997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592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09E30628-3CB9-4DCD-8139-3E748121F444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C0DFD1F3-9A22-5D85-EED3-AE4E0535C66B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DFE5E93-8D4F-67EA-99A0-EA3587679415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572C25C6-F47A-5832-9535-77EEC1E6EBE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D5532B39-708C-DA25-591A-2944D8AEDB6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1" name="Рисунок 20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129A928B-0BC1-CDC0-6A92-CEB150DDBDE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1" name="Google Shape;568;p2">
            <a:extLst>
              <a:ext uri="{FF2B5EF4-FFF2-40B4-BE49-F238E27FC236}">
                <a16:creationId xmlns:a16="http://schemas.microsoft.com/office/drawing/2014/main" id="{8D9D3F00-BA80-0EDC-D9A0-44446F44BE6A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2D5A530-6BF2-C84A-2A0D-34C74E15BD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58793" y="1441152"/>
            <a:ext cx="4246414" cy="280116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99D1DD4E-0D7E-F485-B0C2-616DB4D182D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88330" y="1441152"/>
            <a:ext cx="4309228" cy="289036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0B0DDC7F-923A-3A93-A237-85EED55C7C21}"/>
              </a:ext>
            </a:extLst>
          </p:cNvPr>
          <p:cNvSpPr txBox="1"/>
          <p:nvPr/>
        </p:nvSpPr>
        <p:spPr>
          <a:xfrm>
            <a:off x="7302952" y="4606861"/>
            <a:ext cx="455809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improvement of medical equipment in Bishkek city and Chui region has a total budget of 999.0 million Japanese yen (7.5 million USD).</a:t>
            </a:r>
            <a:endParaRPr lang="ru-RU" sz="1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CC27BBB-59A3-0EE1-4F0C-DAC115661559}"/>
              </a:ext>
            </a:extLst>
          </p:cNvPr>
          <p:cNvSpPr txBox="1"/>
          <p:nvPr/>
        </p:nvSpPr>
        <p:spPr>
          <a:xfrm>
            <a:off x="726443" y="4603745"/>
            <a:ext cx="477978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The project "Reconstruction and Expansion of the Bishkek City State Emergency Pediatric Hospital" is funded by the Saudi Development Fund with a total budget of 30.0 million USD. Since the project implementation began, 7.0 million USD has been utilized.</a:t>
            </a:r>
            <a:endParaRPr lang="ru-RU" altLang="ru-RU" sz="1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CC0D7AC1-FCAE-5E39-830D-C55BCD35A1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97121" y="237123"/>
            <a:ext cx="1004154" cy="640246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B7727EE-FE34-B1DD-DE2C-0CD8E57427C0}"/>
              </a:ext>
            </a:extLst>
          </p:cNvPr>
          <p:cNvSpPr txBox="1"/>
          <p:nvPr/>
        </p:nvSpPr>
        <p:spPr>
          <a:xfrm>
            <a:off x="7668042" y="916852"/>
            <a:ext cx="41083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JAPANESE GOVERNMENT PROJECTS</a:t>
            </a:r>
            <a:endParaRPr lang="ru-RU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A4A99120-3D88-C97A-EEBF-C20FBEC8EF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0867" y="251376"/>
            <a:ext cx="1004154" cy="57715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99CD7C19-F3ED-FDD4-4CCE-309DAEF501EE}"/>
              </a:ext>
            </a:extLst>
          </p:cNvPr>
          <p:cNvSpPr txBox="1"/>
          <p:nvPr/>
        </p:nvSpPr>
        <p:spPr>
          <a:xfrm>
            <a:off x="1652112" y="916852"/>
            <a:ext cx="374544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SAUDI DEVELOPMENT FUND (SDF)</a:t>
            </a:r>
            <a:endParaRPr lang="ru-RU" sz="14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40" name="Рисунок 39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9F82506-FED4-06A6-BB45-153A14FF1AA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2709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AFBD6CC-68F7-B714-6D7F-8836F0BAB052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6A0F5A51-FAB8-5060-F160-D36609332023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9A438E2F-E52A-EEBB-876E-07DA458C9139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5C8AEBC6-C2DD-E5F3-BBE0-9EFA97EA43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55D5406F-E48D-5A3E-AEAC-525CC613BB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2F5C21A-7989-6E43-AE62-E790AAB621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6" name="Google Shape;568;p2">
            <a:extLst>
              <a:ext uri="{FF2B5EF4-FFF2-40B4-BE49-F238E27FC236}">
                <a16:creationId xmlns:a16="http://schemas.microsoft.com/office/drawing/2014/main" id="{B7F90E7C-81F4-0361-EB5C-875907B78FD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31EC6EB0-EA2C-E981-786D-8B266E95A845}"/>
              </a:ext>
            </a:extLst>
          </p:cNvPr>
          <p:cNvSpPr/>
          <p:nvPr/>
        </p:nvSpPr>
        <p:spPr>
          <a:xfrm>
            <a:off x="5784838" y="217609"/>
            <a:ext cx="524885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PROJECTS UNDER BILATERAL COOPERATION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DAB6B32F-6413-DCFA-10BA-31164CC8AB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8142" y="1236134"/>
            <a:ext cx="3387028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2C738981-4B19-6789-12BB-BB800D08B6B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81380" y="3710481"/>
            <a:ext cx="3514116" cy="2168204"/>
          </a:xfrm>
          <a:prstGeom prst="round2DiagRect">
            <a:avLst>
              <a:gd name="adj1" fmla="val 18203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E48D991-17E4-43ED-4DBC-7B4F569E3AE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816" y="3646875"/>
            <a:ext cx="3609791" cy="223181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9D404687-DCD7-B4E7-5422-A181E8FC2F13}"/>
              </a:ext>
            </a:extLst>
          </p:cNvPr>
          <p:cNvSpPr txBox="1"/>
          <p:nvPr/>
        </p:nvSpPr>
        <p:spPr>
          <a:xfrm>
            <a:off x="5196054" y="1282432"/>
            <a:ext cx="62455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2021-2023, </a:t>
            </a:r>
            <a:r>
              <a:rPr lang="en-US" sz="36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361 ambulances and sanitation vehicles </a:t>
            </a:r>
            <a:r>
              <a:rPr lang="en-US" sz="28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were procured</a:t>
            </a:r>
            <a:endParaRPr lang="aa-ET" sz="28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C86057A1-335A-5FBB-06A5-40BE82E512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142" y="3765130"/>
            <a:ext cx="3326154" cy="219286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3" name="Рисунок 3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D318E2D3-2E13-E68A-69FE-F12BC57B437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1557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C0E8F6FF-00B8-3A76-7FF5-F0AEE1CA8B6A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56BDC2E0-1745-73B0-5202-A2FE2C4BE3A5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95CB1847-8463-4A38-2AB6-A3B7DCD56000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20" name="Рисунок 19">
              <a:extLst>
                <a:ext uri="{FF2B5EF4-FFF2-40B4-BE49-F238E27FC236}">
                  <a16:creationId xmlns:a16="http://schemas.microsoft.com/office/drawing/2014/main" id="{2B71F6A1-DBF0-313C-54DD-654A9CB00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5F992688-F374-3EAE-8B82-C872EC18D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2" name="Рисунок 2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DFD57228-93FE-BED3-A85E-FDC9FD25C1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3" name="Google Shape;568;p2">
            <a:extLst>
              <a:ext uri="{FF2B5EF4-FFF2-40B4-BE49-F238E27FC236}">
                <a16:creationId xmlns:a16="http://schemas.microsoft.com/office/drawing/2014/main" id="{3477642A-BCE7-4C8E-95B6-11EF2C218F55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0EF6CFC0-2BFC-2D11-719A-B4504ABBA394}"/>
              </a:ext>
            </a:extLst>
          </p:cNvPr>
          <p:cNvSpPr/>
          <p:nvPr/>
        </p:nvSpPr>
        <p:spPr>
          <a:xfrm>
            <a:off x="6096000" y="356109"/>
            <a:ext cx="48341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GERMAN DEVELOPMENT BANK (KFW)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3494C57-7AF1-43B7-0EB7-4D9E7DCEFF5A}"/>
              </a:ext>
            </a:extLst>
          </p:cNvPr>
          <p:cNvSpPr txBox="1"/>
          <p:nvPr/>
        </p:nvSpPr>
        <p:spPr>
          <a:xfrm>
            <a:off x="681318" y="1051542"/>
            <a:ext cx="10611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Bishkek City: A Perinatal center and tuberculosis hospitals opened</a:t>
            </a:r>
            <a:endParaRPr lang="aa-ET" sz="20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9506BFB-C44B-C54F-9865-CE0FAF25000D}"/>
              </a:ext>
            </a:extLst>
          </p:cNvPr>
          <p:cNvSpPr txBox="1"/>
          <p:nvPr/>
        </p:nvSpPr>
        <p:spPr>
          <a:xfrm>
            <a:off x="681318" y="5737308"/>
            <a:ext cx="110613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Construction of a perinatal center in Talas city has begun, and the first stage of the construction tender has taken place in Osh City</a:t>
            </a:r>
            <a:endParaRPr lang="aa-ET" sz="2400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589B8CC0-FCE3-577F-D8F4-C5C0B6D798F4}"/>
              </a:ext>
            </a:extLst>
          </p:cNvPr>
          <p:cNvGrpSpPr/>
          <p:nvPr/>
        </p:nvGrpSpPr>
        <p:grpSpPr>
          <a:xfrm>
            <a:off x="752773" y="1709903"/>
            <a:ext cx="10840989" cy="3658423"/>
            <a:chOff x="752773" y="1709903"/>
            <a:chExt cx="10840989" cy="3658423"/>
          </a:xfrm>
        </p:grpSpPr>
        <p:pic>
          <p:nvPicPr>
            <p:cNvPr id="31" name="Рисунок 30">
              <a:extLst>
                <a:ext uri="{FF2B5EF4-FFF2-40B4-BE49-F238E27FC236}">
                  <a16:creationId xmlns:a16="http://schemas.microsoft.com/office/drawing/2014/main" id="{27B74A4B-8D06-BA5C-EE21-E3DE13E39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9034" y="1709903"/>
              <a:ext cx="2766144" cy="1841788"/>
            </a:xfrm>
            <a:prstGeom prst="round2DiagRect">
              <a:avLst>
                <a:gd name="adj1" fmla="val 0"/>
                <a:gd name="adj2" fmla="val 5000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5DC05CDE-EA74-CFCE-0837-4AD6090A1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52773" y="3778230"/>
              <a:ext cx="2902405" cy="1590096"/>
            </a:xfrm>
            <a:prstGeom prst="round2DiagRect">
              <a:avLst>
                <a:gd name="adj1" fmla="val 50000"/>
                <a:gd name="adj2" fmla="val 0"/>
              </a:avLst>
            </a:prstGeom>
            <a:ln w="88900" cap="sq">
              <a:solidFill>
                <a:srgbClr val="FFFFF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grpSp>
          <p:nvGrpSpPr>
            <p:cNvPr id="42" name="Группа 41">
              <a:extLst>
                <a:ext uri="{FF2B5EF4-FFF2-40B4-BE49-F238E27FC236}">
                  <a16:creationId xmlns:a16="http://schemas.microsoft.com/office/drawing/2014/main" id="{6E928B00-174F-E399-788B-2EF9B5029D02}"/>
                </a:ext>
              </a:extLst>
            </p:cNvPr>
            <p:cNvGrpSpPr/>
            <p:nvPr/>
          </p:nvGrpSpPr>
          <p:grpSpPr>
            <a:xfrm>
              <a:off x="8691357" y="1739386"/>
              <a:ext cx="2902405" cy="3593605"/>
              <a:chOff x="8691357" y="1739386"/>
              <a:chExt cx="3051316" cy="3777979"/>
            </a:xfrm>
          </p:grpSpPr>
          <p:pic>
            <p:nvPicPr>
              <p:cNvPr id="32" name="Рисунок 31">
                <a:extLst>
                  <a:ext uri="{FF2B5EF4-FFF2-40B4-BE49-F238E27FC236}">
                    <a16:creationId xmlns:a16="http://schemas.microsoft.com/office/drawing/2014/main" id="{5A3AF6EE-C1CA-A786-72E8-34C4E3D2144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691357" y="1739386"/>
                <a:ext cx="2811727" cy="1872139"/>
              </a:xfrm>
              <a:prstGeom prst="round2DiagRect">
                <a:avLst>
                  <a:gd name="adj1" fmla="val 50000"/>
                  <a:gd name="adj2" fmla="val 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pic>
            <p:nvPicPr>
              <p:cNvPr id="34" name="Рисунок 33">
                <a:extLst>
                  <a:ext uri="{FF2B5EF4-FFF2-40B4-BE49-F238E27FC236}">
                    <a16:creationId xmlns:a16="http://schemas.microsoft.com/office/drawing/2014/main" id="{4B76D068-A580-4DBA-5184-4ECB56BD9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691357" y="3851045"/>
                <a:ext cx="3051316" cy="1666320"/>
              </a:xfrm>
              <a:prstGeom prst="round2DiagRect">
                <a:avLst>
                  <a:gd name="adj1" fmla="val 0"/>
                  <a:gd name="adj2" fmla="val 50000"/>
                </a:avLst>
              </a:prstGeom>
              <a:ln w="88900" cap="sq">
                <a:solidFill>
                  <a:srgbClr val="FFFFF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</p:grpSp>
        <p:pic>
          <p:nvPicPr>
            <p:cNvPr id="37" name="Рисунок 36">
              <a:extLst>
                <a:ext uri="{FF2B5EF4-FFF2-40B4-BE49-F238E27FC236}">
                  <a16:creationId xmlns:a16="http://schemas.microsoft.com/office/drawing/2014/main" id="{90D0F671-F803-5ED2-4D60-E4653C57EA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3857146" y="1851975"/>
              <a:ext cx="2232871" cy="1685707"/>
            </a:xfrm>
            <a:prstGeom prst="rect">
              <a:avLst/>
            </a:prstGeom>
          </p:spPr>
        </p:pic>
        <p:pic>
          <p:nvPicPr>
            <p:cNvPr id="38" name="Рисунок 37">
              <a:extLst>
                <a:ext uri="{FF2B5EF4-FFF2-40B4-BE49-F238E27FC236}">
                  <a16:creationId xmlns:a16="http://schemas.microsoft.com/office/drawing/2014/main" id="{2A3F75A1-0DA5-BAC6-8F14-4C98AF7B62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6090017" y="1852462"/>
              <a:ext cx="2388545" cy="1685221"/>
            </a:xfrm>
            <a:prstGeom prst="rect">
              <a:avLst/>
            </a:prstGeom>
          </p:spPr>
        </p:pic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9C7AC8D2-A564-D88A-3DB8-C074F3EC4A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6090020" y="3537683"/>
              <a:ext cx="2388545" cy="1791409"/>
            </a:xfrm>
            <a:prstGeom prst="rect">
              <a:avLst/>
            </a:prstGeom>
          </p:spPr>
        </p:pic>
        <p:pic>
          <p:nvPicPr>
            <p:cNvPr id="40" name="Рисунок 39">
              <a:extLst>
                <a:ext uri="{FF2B5EF4-FFF2-40B4-BE49-F238E27FC236}">
                  <a16:creationId xmlns:a16="http://schemas.microsoft.com/office/drawing/2014/main" id="{2EA0509F-AB64-CC3E-F27C-8AEC97C8CF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3857148" y="3537682"/>
              <a:ext cx="2232870" cy="1791410"/>
            </a:xfrm>
            <a:prstGeom prst="rect">
              <a:avLst/>
            </a:prstGeom>
          </p:spPr>
        </p:pic>
      </p:grpSp>
      <p:pic>
        <p:nvPicPr>
          <p:cNvPr id="44" name="Рисунок 43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4BC82A9-B2AE-C189-0EDA-2FF15B04F1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543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27BE6C33-B831-9F8E-BEE0-93A2A8561D61}"/>
              </a:ext>
            </a:extLst>
          </p:cNvPr>
          <p:cNvSpPr/>
          <p:nvPr/>
        </p:nvSpPr>
        <p:spPr>
          <a:xfrm>
            <a:off x="-16239" y="-33398"/>
            <a:ext cx="12192000" cy="685800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40BFF721-0EE2-C17E-7717-098E7DCC6649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9AD60DF-1B30-9BFD-0596-2E51E1452FB1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3FBA81A5-6AC3-781E-C2EC-FC60A4B265F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9F7BC7E3-2788-AB89-570E-4307149787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0" name="Рисунок 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B1C5EC21-49F7-F5BE-C8D4-811354EE91F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3" name="Google Shape;568;p2">
            <a:extLst>
              <a:ext uri="{FF2B5EF4-FFF2-40B4-BE49-F238E27FC236}">
                <a16:creationId xmlns:a16="http://schemas.microsoft.com/office/drawing/2014/main" id="{AC1C6D94-4F30-040A-C2C8-BEC85B0E4C6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Google Shape;90;p13">
            <a:extLst>
              <a:ext uri="{FF2B5EF4-FFF2-40B4-BE49-F238E27FC236}">
                <a16:creationId xmlns:a16="http://schemas.microsoft.com/office/drawing/2014/main" id="{BA452B5D-60BA-5A9F-4F9F-210E31F0B60A}"/>
              </a:ext>
            </a:extLst>
          </p:cNvPr>
          <p:cNvSpPr txBox="1"/>
          <p:nvPr/>
        </p:nvSpPr>
        <p:spPr>
          <a:xfrm>
            <a:off x="4918234" y="249086"/>
            <a:ext cx="62710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defRPr b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r>
              <a:rPr lang="en-US" dirty="0"/>
              <a:t>"KYRGYZPHARMACY" OPENED 92 "EL AMAN" PHARMACIES ACROSS THE REPUBLIC</a:t>
            </a:r>
            <a:endParaRPr lang="ru-RU" dirty="0"/>
          </a:p>
        </p:txBody>
      </p:sp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3AAAB22B-069B-5DDE-1988-5CCC61EA0E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139" y="2231957"/>
            <a:ext cx="2548481" cy="2548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D545E60D-7279-BEA3-DC43-4A9B7482ABB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7343" y="1372772"/>
            <a:ext cx="2548481" cy="254848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C07C43CE-FE88-4E2A-5FFE-B6C63FFE812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5343" y="2158817"/>
            <a:ext cx="2621621" cy="26216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E74C6951-7EFC-F676-6619-6204B520E27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62117" y="1372772"/>
            <a:ext cx="2684774" cy="26847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0" name="Заголовок 2">
            <a:extLst>
              <a:ext uri="{FF2B5EF4-FFF2-40B4-BE49-F238E27FC236}">
                <a16:creationId xmlns:a16="http://schemas.microsoft.com/office/drawing/2014/main" id="{FF9D86A6-EEB5-E12C-F040-B3261348E28C}"/>
              </a:ext>
            </a:extLst>
          </p:cNvPr>
          <p:cNvSpPr txBox="1">
            <a:spLocks/>
          </p:cNvSpPr>
          <p:nvPr/>
        </p:nvSpPr>
        <p:spPr>
          <a:xfrm>
            <a:off x="627330" y="5270667"/>
            <a:ext cx="1126228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en-US" alt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Starting from January 1, 2024, pharmaceutical products worth 663,314.1 thousand </a:t>
            </a:r>
            <a:r>
              <a:rPr lang="en-US" altLang="ru-RU" sz="24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</a:t>
            </a:r>
            <a:r>
              <a:rPr lang="en-US" altLang="ru-RU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have been sold through the 'El Aman' pharmacy network.</a:t>
            </a:r>
            <a:endParaRPr lang="ru-RU" alt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Рисунок 31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FD29B5D7-9CCF-67AF-0D24-1AB9B9F3504C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8156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A6817C21-ED2F-C69B-921E-237A13458675}"/>
              </a:ext>
            </a:extLst>
          </p:cNvPr>
          <p:cNvSpPr/>
          <p:nvPr/>
        </p:nvSpPr>
        <p:spPr>
          <a:xfrm>
            <a:off x="0" y="-62742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7" name="Рисунок 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5812A40-D9A6-7F38-CD31-62C49FBE5E2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93067" y="191337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20" name="Google Shape;568;p2">
            <a:extLst>
              <a:ext uri="{FF2B5EF4-FFF2-40B4-BE49-F238E27FC236}">
                <a16:creationId xmlns:a16="http://schemas.microsoft.com/office/drawing/2014/main" id="{EA73C45F-FC19-0BD5-3B76-92BD58C87B46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Рисунок 2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A704EB1-591B-7C00-9647-E144459C8F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A6D98E5-0B07-D2CD-78AE-D666B6117E8A}"/>
              </a:ext>
            </a:extLst>
          </p:cNvPr>
          <p:cNvSpPr txBox="1"/>
          <p:nvPr/>
        </p:nvSpPr>
        <p:spPr>
          <a:xfrm>
            <a:off x="4571688" y="217609"/>
            <a:ext cx="65213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IN 2024, THE SALARIES OF MEDICAL WORKERS WILL BE INCREASED</a:t>
            </a:r>
          </a:p>
        </p:txBody>
      </p:sp>
      <p:graphicFrame>
        <p:nvGraphicFramePr>
          <p:cNvPr id="26" name="Диаграмма 25">
            <a:extLst>
              <a:ext uri="{FF2B5EF4-FFF2-40B4-BE49-F238E27FC236}">
                <a16:creationId xmlns:a16="http://schemas.microsoft.com/office/drawing/2014/main" id="{7168A473-DB9A-4EAC-16C5-93CEADB75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30542403"/>
              </p:ext>
            </p:extLst>
          </p:nvPr>
        </p:nvGraphicFramePr>
        <p:xfrm>
          <a:off x="217346" y="1031575"/>
          <a:ext cx="5820508" cy="49425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Диаграмма 26">
            <a:extLst>
              <a:ext uri="{FF2B5EF4-FFF2-40B4-BE49-F238E27FC236}">
                <a16:creationId xmlns:a16="http://schemas.microsoft.com/office/drawing/2014/main" id="{898F8125-CADF-47F2-5031-CE4EDE8803E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3799070"/>
              </p:ext>
            </p:extLst>
          </p:nvPr>
        </p:nvGraphicFramePr>
        <p:xfrm>
          <a:off x="6257660" y="1031575"/>
          <a:ext cx="5776547" cy="4942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6D30DB60-CA23-20EA-7525-5D7943FB0CBE}"/>
              </a:ext>
            </a:extLst>
          </p:cNvPr>
          <p:cNvSpPr/>
          <p:nvPr/>
        </p:nvSpPr>
        <p:spPr>
          <a:xfrm>
            <a:off x="1174128" y="3502864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11 264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902CB551-3270-98F0-DF92-DC218E0B42EB}"/>
              </a:ext>
            </a:extLst>
          </p:cNvPr>
          <p:cNvSpPr/>
          <p:nvPr/>
        </p:nvSpPr>
        <p:spPr>
          <a:xfrm>
            <a:off x="2123649" y="2875470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16 896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0" name="Прямоугольник 29">
            <a:extLst>
              <a:ext uri="{FF2B5EF4-FFF2-40B4-BE49-F238E27FC236}">
                <a16:creationId xmlns:a16="http://schemas.microsoft.com/office/drawing/2014/main" id="{C31E92D1-9539-B844-5C37-F2E8B20E28E0}"/>
              </a:ext>
            </a:extLst>
          </p:cNvPr>
          <p:cNvSpPr/>
          <p:nvPr/>
        </p:nvSpPr>
        <p:spPr>
          <a:xfrm>
            <a:off x="3663698" y="2948698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16 517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51394A4C-9B10-5C23-CD68-ACC8DE67B310}"/>
              </a:ext>
            </a:extLst>
          </p:cNvPr>
          <p:cNvSpPr/>
          <p:nvPr/>
        </p:nvSpPr>
        <p:spPr>
          <a:xfrm>
            <a:off x="4658889" y="1790082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25 304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1EF413AF-E3DF-D027-0CB4-6A1D1303C276}"/>
              </a:ext>
            </a:extLst>
          </p:cNvPr>
          <p:cNvSpPr/>
          <p:nvPr/>
        </p:nvSpPr>
        <p:spPr>
          <a:xfrm>
            <a:off x="7204344" y="3366046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15 136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E185B851-F1AE-26F8-5F07-00F01F409BA0}"/>
              </a:ext>
            </a:extLst>
          </p:cNvPr>
          <p:cNvSpPr/>
          <p:nvPr/>
        </p:nvSpPr>
        <p:spPr>
          <a:xfrm>
            <a:off x="815949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22 716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1BC9239D-40BF-382A-4322-5C452C02E735}"/>
              </a:ext>
            </a:extLst>
          </p:cNvPr>
          <p:cNvSpPr/>
          <p:nvPr/>
        </p:nvSpPr>
        <p:spPr>
          <a:xfrm>
            <a:off x="9668258" y="2675415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22 704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66CD6C3B-D7A5-E521-E567-30E1BE650399}"/>
              </a:ext>
            </a:extLst>
          </p:cNvPr>
          <p:cNvSpPr/>
          <p:nvPr/>
        </p:nvSpPr>
        <p:spPr>
          <a:xfrm>
            <a:off x="10639712" y="1703747"/>
            <a:ext cx="99257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>
                <a:solidFill>
                  <a:schemeClr val="bg1"/>
                </a:solidFill>
                <a:latin typeface="Segoe UI" panose="020B0502040204020203" pitchFamily="34" charset="0"/>
                <a:ea typeface="Tahoma" panose="020B0604030504040204" pitchFamily="34" charset="0"/>
                <a:cs typeface="Segoe UI" panose="020B0502040204020203" pitchFamily="34" charset="0"/>
              </a:rPr>
              <a:t>34 056</a:t>
            </a:r>
            <a:endParaRPr lang="en-US" sz="2000" b="1" dirty="0">
              <a:solidFill>
                <a:schemeClr val="bg1"/>
              </a:solidFill>
              <a:latin typeface="Segoe UI" panose="020B0502040204020203" pitchFamily="34" charset="0"/>
              <a:ea typeface="Tahoma" panose="020B0604030504040204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83ABF0-4527-9EAE-3E94-0DC3D92E043A}"/>
              </a:ext>
            </a:extLst>
          </p:cNvPr>
          <p:cNvSpPr txBox="1"/>
          <p:nvPr/>
        </p:nvSpPr>
        <p:spPr>
          <a:xfrm>
            <a:off x="3116228" y="6184400"/>
            <a:ext cx="24465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Before the increase</a:t>
            </a:r>
          </a:p>
        </p:txBody>
      </p:sp>
      <p:sp>
        <p:nvSpPr>
          <p:cNvPr id="37" name="Скругленный прямоугольник 2">
            <a:extLst>
              <a:ext uri="{FF2B5EF4-FFF2-40B4-BE49-F238E27FC236}">
                <a16:creationId xmlns:a16="http://schemas.microsoft.com/office/drawing/2014/main" id="{33D6A3D7-9162-B5CE-C37D-6AD772F50523}"/>
              </a:ext>
            </a:extLst>
          </p:cNvPr>
          <p:cNvSpPr/>
          <p:nvPr/>
        </p:nvSpPr>
        <p:spPr>
          <a:xfrm>
            <a:off x="2599068" y="6228860"/>
            <a:ext cx="316056" cy="311190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кругленный прямоугольник 17">
            <a:extLst>
              <a:ext uri="{FF2B5EF4-FFF2-40B4-BE49-F238E27FC236}">
                <a16:creationId xmlns:a16="http://schemas.microsoft.com/office/drawing/2014/main" id="{C942CA82-68D4-4588-0CAB-CFED17DE2938}"/>
              </a:ext>
            </a:extLst>
          </p:cNvPr>
          <p:cNvSpPr/>
          <p:nvPr/>
        </p:nvSpPr>
        <p:spPr>
          <a:xfrm>
            <a:off x="6296468" y="6216690"/>
            <a:ext cx="317239" cy="335530"/>
          </a:xfrm>
          <a:prstGeom prst="roundRect">
            <a:avLst/>
          </a:prstGeom>
          <a:solidFill>
            <a:srgbClr val="2E75B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FE85E9A4-3263-1611-D89E-925C400A2911}"/>
              </a:ext>
            </a:extLst>
          </p:cNvPr>
          <p:cNvSpPr/>
          <p:nvPr/>
        </p:nvSpPr>
        <p:spPr>
          <a:xfrm>
            <a:off x="6668320" y="6184400"/>
            <a:ext cx="225414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  <a:latin typeface="Bahnschrift" panose="020B0502040204020203" pitchFamily="34" charset="0"/>
                <a:ea typeface="Tahoma" panose="020B0604030504040204" pitchFamily="34" charset="0"/>
                <a:cs typeface="Times New Roman" panose="02020603050405020304" pitchFamily="18" charset="0"/>
              </a:rPr>
              <a:t>After the increase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0823BBC1-30B7-EB6F-F94E-E7615E43CFFD}"/>
              </a:ext>
            </a:extLst>
          </p:cNvPr>
          <p:cNvGrpSpPr/>
          <p:nvPr/>
        </p:nvGrpSpPr>
        <p:grpSpPr>
          <a:xfrm>
            <a:off x="0" y="0"/>
            <a:ext cx="348269" cy="6858000"/>
            <a:chOff x="-43469" y="-285804"/>
            <a:chExt cx="362783" cy="7143804"/>
          </a:xfrm>
        </p:grpSpPr>
        <p:pic>
          <p:nvPicPr>
            <p:cNvPr id="42" name="Рисунок 41">
              <a:extLst>
                <a:ext uri="{FF2B5EF4-FFF2-40B4-BE49-F238E27FC236}">
                  <a16:creationId xmlns:a16="http://schemas.microsoft.com/office/drawing/2014/main" id="{5EBE2D0B-8D25-F5AC-449C-DDF54544B3E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5C98F32E-8217-30EF-3F3A-92C545DDCC2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905880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34692120-3716-F68D-1E0C-6A72ED3A6DE8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33A3F6BB-12E1-040D-C894-D42731C3A164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6D7B08CF-5872-C3AD-D73D-DF195969AFD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8" name="Рисунок 17">
              <a:extLst>
                <a:ext uri="{FF2B5EF4-FFF2-40B4-BE49-F238E27FC236}">
                  <a16:creationId xmlns:a16="http://schemas.microsoft.com/office/drawing/2014/main" id="{2D6F25E8-001D-91EA-8F93-35E4070E6CC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20" name="Рисунок 19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C6263C65-5227-68D6-3374-00465F11D4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8696B84-5070-0D4F-C7EE-DB6B24D3AE36}"/>
              </a:ext>
            </a:extLst>
          </p:cNvPr>
          <p:cNvSpPr txBox="1"/>
          <p:nvPr/>
        </p:nvSpPr>
        <p:spPr>
          <a:xfrm>
            <a:off x="7034303" y="289248"/>
            <a:ext cx="4148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r"/>
            <a:r>
              <a:rPr lang="en-US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  <a:sym typeface="Arial"/>
              </a:rPr>
              <a:t>INTERNATIONAL COOPERATION</a:t>
            </a:r>
            <a:endParaRPr lang="ru-RU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  <a:sym typeface="Arial"/>
            </a:endParaRPr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40BDA74-933E-E2AF-DB74-D2CDE8366BAA}"/>
              </a:ext>
            </a:extLst>
          </p:cNvPr>
          <p:cNvSpPr/>
          <p:nvPr/>
        </p:nvSpPr>
        <p:spPr>
          <a:xfrm>
            <a:off x="1224236" y="1044575"/>
            <a:ext cx="6474795" cy="2106063"/>
          </a:xfrm>
          <a:prstGeom prst="rect">
            <a:avLst/>
          </a:prstGeom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90678" tIns="90678" rIns="120904" bIns="136017" numCol="1" spcCol="1270" anchor="t" anchorCtr="0">
            <a:noAutofit/>
          </a:bodyPr>
          <a:lstStyle/>
          <a:p>
            <a:pPr lvl="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ru-RU" sz="20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On June 26, 2024, the Ministry of Health, in collaboration with the European Regional Bureau of the World Health Organization, held an international forum on health investments in Central Asia</a:t>
            </a:r>
            <a:endParaRPr lang="ru-RU" altLang="ru-RU" sz="2000" b="1" dirty="0">
              <a:solidFill>
                <a:schemeClr val="bg1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8B0A53B-B94D-D094-DD31-98BB96F724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109" y="3335896"/>
            <a:ext cx="5031758" cy="2832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9F685C91-C004-C884-EABC-52868FE2117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7699" y="870880"/>
            <a:ext cx="3233053" cy="227975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C269C95-14BA-A75C-5589-DC9EFE3966A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7079" y="3331365"/>
            <a:ext cx="5509701" cy="28323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9" name="Рисунок 18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74C3333F-7930-7022-C69C-66541EC6E4C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28" name="Google Shape;568;p2">
            <a:extLst>
              <a:ext uri="{FF2B5EF4-FFF2-40B4-BE49-F238E27FC236}">
                <a16:creationId xmlns:a16="http://schemas.microsoft.com/office/drawing/2014/main" id="{48F83DA5-CAFA-A99D-4BF6-6C372434E0D0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98052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918"/>
          <a:stretch/>
        </p:blipFill>
        <p:spPr>
          <a:xfrm>
            <a:off x="-20831" y="0"/>
            <a:ext cx="12212832" cy="685510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0" y="-5785"/>
            <a:ext cx="12208606" cy="91693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82BA2B2-BD49-C46E-450A-AD6316A78F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4290" y="353197"/>
            <a:ext cx="10257189" cy="682216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Bicubik" panose="02000503020000020004" pitchFamily="50" charset="0"/>
              </a:rPr>
              <a:t>The national project "Radical renovation of the health infrastructure of the Kyrgyz Republic." </a:t>
            </a:r>
            <a:endParaRPr lang="aa-ET" sz="2400" b="1" dirty="0">
              <a:solidFill>
                <a:schemeClr val="bg1"/>
              </a:solidFill>
              <a:latin typeface="Bicubik" panose="02000503020000020004" pitchFamily="50" charset="0"/>
            </a:endParaRP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8" t="17497" r="30297" b="17549"/>
          <a:stretch/>
        </p:blipFill>
        <p:spPr>
          <a:xfrm>
            <a:off x="6727913" y="4697860"/>
            <a:ext cx="292963" cy="47939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0" t="11704" r="16500" b="17075"/>
          <a:stretch/>
        </p:blipFill>
        <p:spPr>
          <a:xfrm>
            <a:off x="5352740" y="3012681"/>
            <a:ext cx="6645191" cy="3537535"/>
          </a:xfrm>
          <a:prstGeom prst="rect">
            <a:avLst/>
          </a:prstGeom>
        </p:spPr>
      </p:pic>
      <p:pic>
        <p:nvPicPr>
          <p:cNvPr id="12" name="Google Shape;91;p13">
            <a:extLst>
              <a:ext uri="{FF2B5EF4-FFF2-40B4-BE49-F238E27FC236}">
                <a16:creationId xmlns:a16="http://schemas.microsoft.com/office/drawing/2014/main" id="{B0555F96-FE59-48FA-907C-67527FC0FF71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34753" t="20110" r="31557" b="20996"/>
          <a:stretch/>
        </p:blipFill>
        <p:spPr>
          <a:xfrm>
            <a:off x="441290" y="110093"/>
            <a:ext cx="696787" cy="685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2B299370-5600-9E4E-3528-C429639619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3" name="Рисунок 2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5B8D49F8-B06F-A58A-0E3D-F456447DE67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0E3294-4F5C-F7A0-8F67-316E758A412E}"/>
              </a:ext>
            </a:extLst>
          </p:cNvPr>
          <p:cNvSpPr/>
          <p:nvPr/>
        </p:nvSpPr>
        <p:spPr>
          <a:xfrm>
            <a:off x="441290" y="2938340"/>
            <a:ext cx="4856016" cy="3225355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65FD581-6561-47DE-B41D-892400658CA5}"/>
              </a:ext>
            </a:extLst>
          </p:cNvPr>
          <p:cNvSpPr/>
          <p:nvPr/>
        </p:nvSpPr>
        <p:spPr>
          <a:xfrm>
            <a:off x="879962" y="3009001"/>
            <a:ext cx="34301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prstClr val="white"/>
                </a:solidFill>
              </a:rPr>
              <a:t>Objectives of the national project</a:t>
            </a:r>
            <a:r>
              <a:rPr lang="ru-RU" b="1" dirty="0">
                <a:solidFill>
                  <a:prstClr val="white"/>
                </a:solidFill>
              </a:rPr>
              <a:t> 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2873850-4F7D-46A4-BA12-87D336264D16}"/>
              </a:ext>
            </a:extLst>
          </p:cNvPr>
          <p:cNvSpPr/>
          <p:nvPr/>
        </p:nvSpPr>
        <p:spPr>
          <a:xfrm>
            <a:off x="879962" y="3502733"/>
            <a:ext cx="425971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prstClr val="white"/>
                </a:solidFill>
              </a:rPr>
              <a:t>To establish a network of modern multi-profile hospitals based on facilities that provide quality medical services, equipped with modern medical equipment, professional staff, and sanitary transportation</a:t>
            </a:r>
            <a:r>
              <a:rPr lang="ru-RU" sz="2000" b="1" dirty="0">
                <a:solidFill>
                  <a:prstClr val="white"/>
                </a:solidFill>
              </a:rPr>
              <a:t> 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76268A70-BDB7-E252-8D63-8606E2B00032}"/>
              </a:ext>
            </a:extLst>
          </p:cNvPr>
          <p:cNvGrpSpPr/>
          <p:nvPr/>
        </p:nvGrpSpPr>
        <p:grpSpPr>
          <a:xfrm>
            <a:off x="-3394" y="8831"/>
            <a:ext cx="348269" cy="6858000"/>
            <a:chOff x="-43469" y="-285804"/>
            <a:chExt cx="362783" cy="7143804"/>
          </a:xfrm>
        </p:grpSpPr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0BDFCE14-DF01-4DEE-8FBA-531909FA344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99724F33-29F7-1620-6A7E-AF3544818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354575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020EFC7-A1A1-7BC9-DB15-1CA2D548C21C}"/>
              </a:ext>
            </a:extLst>
          </p:cNvPr>
          <p:cNvSpPr/>
          <p:nvPr/>
        </p:nvSpPr>
        <p:spPr>
          <a:xfrm>
            <a:off x="-20266" y="-33398"/>
            <a:ext cx="12212266" cy="6858000"/>
          </a:xfrm>
          <a:prstGeom prst="rect">
            <a:avLst/>
          </a:prstGeom>
          <a:blipFill dpi="0" rotWithShape="1">
            <a:blip r:embed="rId2">
              <a:alphaModFix amt="4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grpSp>
        <p:nvGrpSpPr>
          <p:cNvPr id="14" name="Группа 13">
            <a:extLst>
              <a:ext uri="{FF2B5EF4-FFF2-40B4-BE49-F238E27FC236}">
                <a16:creationId xmlns:a16="http://schemas.microsoft.com/office/drawing/2014/main" id="{B78E316D-1688-EF67-421D-B12256A94968}"/>
              </a:ext>
            </a:extLst>
          </p:cNvPr>
          <p:cNvGrpSpPr/>
          <p:nvPr/>
        </p:nvGrpSpPr>
        <p:grpSpPr>
          <a:xfrm>
            <a:off x="-12700" y="0"/>
            <a:ext cx="348269" cy="6858000"/>
            <a:chOff x="-43469" y="-285804"/>
            <a:chExt cx="362783" cy="7143804"/>
          </a:xfrm>
        </p:grpSpPr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F100BC45-D422-3DF5-7FF6-A2774E1DC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3286098"/>
              <a:ext cx="362783" cy="3571902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EF450E8-D190-2D0B-63EE-C828F84B8F9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3469" y="-285804"/>
              <a:ext cx="362783" cy="3571902"/>
            </a:xfrm>
            <a:prstGeom prst="rect">
              <a:avLst/>
            </a:prstGeom>
          </p:spPr>
        </p:pic>
      </p:grpSp>
      <p:pic>
        <p:nvPicPr>
          <p:cNvPr id="17" name="Рисунок 16" descr="Изображение выглядит как логотип, эмблема, круг, символ&#10;&#10;Автоматически созданное описание">
            <a:extLst>
              <a:ext uri="{FF2B5EF4-FFF2-40B4-BE49-F238E27FC236}">
                <a16:creationId xmlns:a16="http://schemas.microsoft.com/office/drawing/2014/main" id="{5FA80216-D5C6-59C0-585C-C3CD0E76048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13" t="11791" r="28513" b="11809"/>
          <a:stretch>
            <a:fillRect/>
          </a:stretch>
        </p:blipFill>
        <p:spPr>
          <a:xfrm>
            <a:off x="11248580" y="124476"/>
            <a:ext cx="698876" cy="698876"/>
          </a:xfrm>
          <a:custGeom>
            <a:avLst/>
            <a:gdLst>
              <a:gd name="connsiteX0" fmla="*/ 2619751 w 5239502"/>
              <a:gd name="connsiteY0" fmla="*/ 0 h 5239502"/>
              <a:gd name="connsiteX1" fmla="*/ 5239502 w 5239502"/>
              <a:gd name="connsiteY1" fmla="*/ 2619751 h 5239502"/>
              <a:gd name="connsiteX2" fmla="*/ 2619751 w 5239502"/>
              <a:gd name="connsiteY2" fmla="*/ 5239502 h 5239502"/>
              <a:gd name="connsiteX3" fmla="*/ 0 w 5239502"/>
              <a:gd name="connsiteY3" fmla="*/ 2619751 h 5239502"/>
              <a:gd name="connsiteX4" fmla="*/ 2619751 w 5239502"/>
              <a:gd name="connsiteY4" fmla="*/ 0 h 5239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39502" h="5239502">
                <a:moveTo>
                  <a:pt x="2619751" y="0"/>
                </a:moveTo>
                <a:cubicBezTo>
                  <a:pt x="4066600" y="0"/>
                  <a:pt x="5239502" y="1172902"/>
                  <a:pt x="5239502" y="2619751"/>
                </a:cubicBezTo>
                <a:cubicBezTo>
                  <a:pt x="5239502" y="4066600"/>
                  <a:pt x="4066600" y="5239502"/>
                  <a:pt x="2619751" y="5239502"/>
                </a:cubicBezTo>
                <a:cubicBezTo>
                  <a:pt x="1172902" y="5239502"/>
                  <a:pt x="0" y="4066600"/>
                  <a:pt x="0" y="2619751"/>
                </a:cubicBezTo>
                <a:cubicBezTo>
                  <a:pt x="0" y="1172902"/>
                  <a:pt x="1172902" y="0"/>
                  <a:pt x="2619751" y="0"/>
                </a:cubicBezTo>
                <a:close/>
              </a:path>
            </a:pathLst>
          </a:custGeom>
        </p:spPr>
      </p:pic>
      <p:pic>
        <p:nvPicPr>
          <p:cNvPr id="18" name="Рисунок 17" descr="Изображение выглядит как Прямоугольник, символ, Графика, дизайн&#10;&#10;Автоматически созданное описание">
            <a:extLst>
              <a:ext uri="{FF2B5EF4-FFF2-40B4-BE49-F238E27FC236}">
                <a16:creationId xmlns:a16="http://schemas.microsoft.com/office/drawing/2014/main" id="{3B890398-15E2-273D-9039-788F0F75398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2483" y="6163696"/>
            <a:ext cx="525448" cy="486097"/>
          </a:xfrm>
          <a:prstGeom prst="rect">
            <a:avLst/>
          </a:prstGeom>
        </p:spPr>
      </p:pic>
      <p:pic>
        <p:nvPicPr>
          <p:cNvPr id="19" name="Google Shape;568;p2">
            <a:extLst>
              <a:ext uri="{FF2B5EF4-FFF2-40B4-BE49-F238E27FC236}">
                <a16:creationId xmlns:a16="http://schemas.microsoft.com/office/drawing/2014/main" id="{D62E7312-EE3E-8CF9-82CC-293E6FA2C1C8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 flipH="1">
            <a:off x="617776" y="165374"/>
            <a:ext cx="613330" cy="585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2DF6D67-A9F5-1807-0BC8-907D039F1AE9}"/>
              </a:ext>
            </a:extLst>
          </p:cNvPr>
          <p:cNvSpPr txBox="1"/>
          <p:nvPr/>
        </p:nvSpPr>
        <p:spPr>
          <a:xfrm>
            <a:off x="4604929" y="150748"/>
            <a:ext cx="64389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MAIN DIRECTIONS FOR COMBATING NON-COMMUNICABLE DISEASES IN THE KYRGYZ REPUBLIC </a:t>
            </a:r>
            <a:endParaRPr lang="ru-RU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FD2EF7A4-AF63-A8D5-BDF3-4790052CBB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1252" y="1028928"/>
            <a:ext cx="5507595" cy="49291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3" name="Rectangle 2">
            <a:extLst>
              <a:ext uri="{FF2B5EF4-FFF2-40B4-BE49-F238E27FC236}">
                <a16:creationId xmlns:a16="http://schemas.microsoft.com/office/drawing/2014/main" id="{DC43AA81-8A59-8931-7B86-8FA64D9704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383" y="1642166"/>
            <a:ext cx="6098716" cy="37856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Implementation of the Salt Reduction Package: Reducing salt consumption to prevent hypertension and cardiovascular diseases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Children's Physical Activity Research "Sun Rise": Assessing and improving children's physical activity to prevent obesity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ru-RU" altLang="ru-RU" sz="1200" b="1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b="1" i="1" dirty="0">
                <a:solidFill>
                  <a:schemeClr val="bg1"/>
                </a:solidFill>
                <a:latin typeface="Arial" panose="020B0604020202020204" pitchFamily="34" charset="0"/>
              </a:rPr>
              <a:t>Monitoring Hypertension and Diabetes at the Primary Level</a:t>
            </a:r>
            <a:r>
              <a:rPr lang="en-US" altLang="ru-RU" sz="1200" i="1" dirty="0">
                <a:solidFill>
                  <a:schemeClr val="bg1"/>
                </a:solidFill>
                <a:latin typeface="Arial" panose="020B0604020202020204" pitchFamily="34" charset="0"/>
              </a:rPr>
              <a:t>: Engaging nurses to enhance digital tools and strengthen monitoring with digital solutions</a:t>
            </a:r>
            <a:endParaRPr lang="ru-RU" altLang="ru-RU" sz="1200" i="1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Implementation of Roadmaps for Acute Coronary Syndrome (ACS) and Acute Stroke (AS): Improving emergency care for acute coronary syndrome and stroke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 Pilot introduction of essential services for ACS and AS Cases: Testing essential medical services for the treatment of ACS and strokes.</a:t>
            </a:r>
            <a:endParaRPr lang="ru-RU" altLang="ru-RU" sz="1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World Diabetes Foundation Project: HEARTS: Optimizing the management of hypertension and diabetes by empowering nurses and patients</a:t>
            </a:r>
            <a:endParaRPr lang="ru-RU" altLang="ru-RU" sz="1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ru-RU" altLang="ru-RU" sz="1200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Establishment of High-Tech Cardiovascular Clusters (CATLAB) in the Regions: Initial CATLABs are planned to be organized in Talas, </a:t>
            </a:r>
            <a:r>
              <a:rPr lang="en-US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Balykchy</a:t>
            </a:r>
            <a:r>
              <a:rPr lang="en-US" altLang="ru-RU" sz="1200" dirty="0">
                <a:solidFill>
                  <a:schemeClr val="bg1"/>
                </a:solidFill>
                <a:latin typeface="Arial" panose="020B0604020202020204" pitchFamily="34" charset="0"/>
              </a:rPr>
              <a:t>, and </a:t>
            </a:r>
            <a:r>
              <a:rPr lang="en-US" altLang="ru-RU" sz="1200" dirty="0" err="1">
                <a:solidFill>
                  <a:schemeClr val="bg1"/>
                </a:solidFill>
                <a:latin typeface="Arial" panose="020B0604020202020204" pitchFamily="34" charset="0"/>
              </a:rPr>
              <a:t>Naryn</a:t>
            </a:r>
            <a:endParaRPr kumimoji="0" lang="ru-RU" altLang="ru-RU" sz="1200" b="0" i="0" u="none" strike="noStrike" cap="none" normalizeH="0" baseline="0" dirty="0">
              <a:ln>
                <a:noFill/>
              </a:ln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3327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TextBox 189"/>
          <p:cNvSpPr txBox="1"/>
          <p:nvPr/>
        </p:nvSpPr>
        <p:spPr>
          <a:xfrm>
            <a:off x="-116353" y="6117508"/>
            <a:ext cx="78861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Digital Health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</a:t>
            </a:r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digital Health</a:t>
            </a:r>
          </a:p>
          <a:p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</a:t>
            </a:r>
          </a:p>
        </p:txBody>
      </p:sp>
      <p:cxnSp>
        <p:nvCxnSpPr>
          <p:cNvPr id="1076" name="Прямая со стрелкой 1075"/>
          <p:cNvCxnSpPr/>
          <p:nvPr/>
        </p:nvCxnSpPr>
        <p:spPr>
          <a:xfrm>
            <a:off x="10317773" y="2988495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1" name="Прямая со стрелкой 180"/>
          <p:cNvCxnSpPr/>
          <p:nvPr/>
        </p:nvCxnSpPr>
        <p:spPr>
          <a:xfrm>
            <a:off x="10317773" y="4208272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/>
          <p:nvPr/>
        </p:nvCxnSpPr>
        <p:spPr>
          <a:xfrm>
            <a:off x="10317773" y="5502346"/>
            <a:ext cx="326003" cy="0"/>
          </a:xfrm>
          <a:prstGeom prst="straightConnector1">
            <a:avLst/>
          </a:prstGeom>
          <a:ln w="28575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3729190" y="4368858"/>
            <a:ext cx="408132" cy="116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Скругленный прямоугольник 15"/>
          <p:cNvSpPr/>
          <p:nvPr/>
        </p:nvSpPr>
        <p:spPr>
          <a:xfrm>
            <a:off x="2790666" y="4027008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05446" y="2765638"/>
            <a:ext cx="1556354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04499" y="3823669"/>
            <a:ext cx="1556354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2143" y="4910883"/>
            <a:ext cx="1556354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415370" y="373676"/>
            <a:ext cx="27165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0080D4"/>
                </a:solidFill>
                <a:latin typeface="Terminator Genisys" panose="02000504040000020004" pitchFamily="2" charset="0"/>
              </a:rPr>
              <a:t>Digital Health</a:t>
            </a:r>
          </a:p>
        </p:txBody>
      </p:sp>
      <p:sp>
        <p:nvSpPr>
          <p:cNvPr id="10" name="Скругленный прямоугольник 9">
            <a:extLst>
              <a:ext uri="{FF2B5EF4-FFF2-40B4-BE49-F238E27FC236}">
                <a16:creationId xmlns:a16="http://schemas.microsoft.com/office/drawing/2014/main" id="{7804D6A5-8C5A-DD3C-993C-0AAFEB524648}"/>
              </a:ext>
            </a:extLst>
          </p:cNvPr>
          <p:cNvSpPr/>
          <p:nvPr/>
        </p:nvSpPr>
        <p:spPr>
          <a:xfrm>
            <a:off x="2527789" y="938167"/>
            <a:ext cx="7789984" cy="5363308"/>
          </a:xfrm>
          <a:prstGeom prst="roundRect">
            <a:avLst>
              <a:gd name="adj" fmla="val 4479"/>
            </a:avLst>
          </a:prstGeom>
          <a:noFill/>
          <a:ln w="3810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aa-ET" sz="140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769810" y="242936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130419" y="4887264"/>
            <a:ext cx="1053503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779610" y="1914670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477250" y="2318884"/>
            <a:ext cx="1147008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032369" y="2318883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539304" y="1164687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691945" y="1166523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8691945" y="2320719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465165" y="4397546"/>
            <a:ext cx="1032647" cy="66616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Montserrat" pitchFamily="2" charset="-52"/>
              </a:rPr>
              <a:t>MED Budget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643775" y="1309420"/>
            <a:ext cx="1099915" cy="841817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50" b="1" dirty="0">
                <a:solidFill>
                  <a:schemeClr val="bg1"/>
                </a:solidFill>
                <a:latin typeface="Montserrat" pitchFamily="2" charset="-52"/>
              </a:rPr>
              <a:t>Artificial Intelligence</a:t>
            </a:r>
            <a:endParaRPr lang="ru-RU" sz="105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643776" y="2624369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50" b="1" dirty="0">
                <a:solidFill>
                  <a:srgbClr val="0080D4"/>
                </a:solidFill>
                <a:latin typeface="Montserrat" pitchFamily="2" charset="-52"/>
              </a:rPr>
              <a:t>Digital Profile</a:t>
            </a:r>
            <a:endParaRPr lang="ru-RU" sz="8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647022" y="3883732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0647022" y="5143096"/>
            <a:ext cx="1032647" cy="66616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118" y="2652479"/>
            <a:ext cx="834026" cy="219308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096" y="4277231"/>
            <a:ext cx="705783" cy="185586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213" y="2901084"/>
            <a:ext cx="1281909" cy="337078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515" y="5111161"/>
            <a:ext cx="830453" cy="218368"/>
          </a:xfrm>
          <a:prstGeom prst="rect">
            <a:avLst/>
          </a:prstGeom>
        </p:spPr>
      </p:pic>
      <p:pic>
        <p:nvPicPr>
          <p:cNvPr id="43" name="Рисунок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4472" y="1400846"/>
            <a:ext cx="265023" cy="378047"/>
          </a:xfrm>
          <a:prstGeom prst="rect">
            <a:avLst/>
          </a:prstGeom>
        </p:spPr>
      </p:pic>
      <p:sp>
        <p:nvSpPr>
          <p:cNvPr id="44" name="Прямоугольник 43">
            <a:extLst>
              <a:ext uri="{FF2B5EF4-FFF2-40B4-BE49-F238E27FC236}">
                <a16:creationId xmlns:a16="http://schemas.microsoft.com/office/drawing/2014/main" id="{9BC0D21D-D146-4CD0-B5EF-13554F9BE4A8}"/>
              </a:ext>
            </a:extLst>
          </p:cNvPr>
          <p:cNvSpPr/>
          <p:nvPr/>
        </p:nvSpPr>
        <p:spPr>
          <a:xfrm>
            <a:off x="1422008" y="1759393"/>
            <a:ext cx="80157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050" b="1" dirty="0">
                <a:solidFill>
                  <a:srgbClr val="9BC9FF"/>
                </a:solidFill>
                <a:latin typeface="Montserrat" pitchFamily="2" charset="-52"/>
              </a:rPr>
              <a:t>OPEN ID</a:t>
            </a:r>
            <a:endParaRPr lang="ru-RU" sz="1050" b="1" dirty="0">
              <a:solidFill>
                <a:srgbClr val="9BC9FF"/>
              </a:solidFill>
              <a:latin typeface="Montserrat" pitchFamily="2" charset="-52"/>
            </a:endParaRPr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0527" y="1309421"/>
            <a:ext cx="1130200" cy="297186"/>
          </a:xfrm>
          <a:prstGeom prst="rect">
            <a:avLst/>
          </a:prstGeom>
        </p:spPr>
      </p:pic>
      <p:pic>
        <p:nvPicPr>
          <p:cNvPr id="47" name="Рисунок 4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251" y="2486528"/>
            <a:ext cx="1157713" cy="304421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8784914" y="1314938"/>
            <a:ext cx="846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0080D4"/>
                </a:solidFill>
                <a:latin typeface="Montserrat" pitchFamily="2" charset="-52"/>
              </a:rPr>
              <a:t>PACS</a:t>
            </a:r>
          </a:p>
        </p:txBody>
      </p:sp>
      <p:pic>
        <p:nvPicPr>
          <p:cNvPr id="49" name="Рисунок 4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6287" y="4115959"/>
            <a:ext cx="840408" cy="220986"/>
          </a:xfrm>
          <a:prstGeom prst="rect">
            <a:avLst/>
          </a:prstGeom>
        </p:spPr>
      </p:pic>
      <p:pic>
        <p:nvPicPr>
          <p:cNvPr id="51" name="Рисунок 5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0" y="5032953"/>
            <a:ext cx="614372" cy="868866"/>
          </a:xfrm>
          <a:prstGeom prst="rect">
            <a:avLst/>
          </a:prstGeom>
        </p:spPr>
      </p:pic>
      <p:pic>
        <p:nvPicPr>
          <p:cNvPr id="53" name="Рисунок 5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62942" y="2484334"/>
            <a:ext cx="1219937" cy="320783"/>
          </a:xfrm>
          <a:prstGeom prst="rect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706723" y="4497774"/>
            <a:ext cx="971814" cy="1374373"/>
          </a:xfrm>
          <a:prstGeom prst="rect">
            <a:avLst/>
          </a:prstGeom>
        </p:spPr>
      </p:pic>
      <p:sp>
        <p:nvSpPr>
          <p:cNvPr id="57" name="Скругленный прямоугольник 56"/>
          <p:cNvSpPr/>
          <p:nvPr/>
        </p:nvSpPr>
        <p:spPr>
          <a:xfrm>
            <a:off x="4123385" y="6448525"/>
            <a:ext cx="1828866" cy="270048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 b="1">
                <a:solidFill>
                  <a:schemeClr val="bg1"/>
                </a:solidFill>
                <a:latin typeface="Montserrat" pitchFamily="2" charset="-52"/>
              </a:rPr>
              <a:t>Implemented</a:t>
            </a:r>
            <a:endParaRPr lang="ru-RU" sz="12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8" name="Скругленный прямоугольник 57"/>
          <p:cNvSpPr/>
          <p:nvPr/>
        </p:nvSpPr>
        <p:spPr>
          <a:xfrm>
            <a:off x="6459344" y="6453169"/>
            <a:ext cx="1975704" cy="265403"/>
          </a:xfrm>
          <a:prstGeom prst="roundRect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b="1" dirty="0">
                <a:solidFill>
                  <a:schemeClr val="bg1"/>
                </a:solidFill>
                <a:latin typeface="Montserrat" pitchFamily="2" charset="-52"/>
              </a:rPr>
              <a:t>In perspective</a:t>
            </a:r>
            <a:endParaRPr lang="aa-ET" sz="1400" b="1" dirty="0">
              <a:solidFill>
                <a:schemeClr val="bg1"/>
              </a:solidFill>
              <a:latin typeface="Montserrat" pitchFamily="2" charset="-52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505443" y="3956695"/>
            <a:ext cx="1347553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0080D4"/>
                </a:solidFill>
                <a:latin typeface="Montserrat" pitchFamily="2" charset="-52"/>
              </a:rPr>
              <a:t>Organizations and personnel</a:t>
            </a:r>
            <a:endParaRPr lang="ru-RU" sz="105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59" name="Прямоугольник 58"/>
          <p:cNvSpPr/>
          <p:nvPr/>
        </p:nvSpPr>
        <p:spPr>
          <a:xfrm>
            <a:off x="2825107" y="3373180"/>
            <a:ext cx="922047" cy="2308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Нөл</a:t>
            </a:r>
            <a:r>
              <a:rPr lang="ru-RU" sz="9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 </a:t>
            </a:r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  <a:cs typeface="Calibri"/>
              </a:rPr>
              <a:t>дозасы</a:t>
            </a:r>
            <a:endParaRPr lang="ru-RU" sz="9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60" name="Прямоугольник 59"/>
          <p:cNvSpPr/>
          <p:nvPr/>
        </p:nvSpPr>
        <p:spPr>
          <a:xfrm>
            <a:off x="4551591" y="2315408"/>
            <a:ext cx="1027066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  <a:p>
            <a:pPr lvl="0" algn="ctr"/>
            <a:r>
              <a:rPr lang="en-US" sz="1100" b="1" dirty="0">
                <a:solidFill>
                  <a:srgbClr val="0080D4"/>
                </a:solidFill>
                <a:latin typeface="Montserrat" pitchFamily="2" charset="-52"/>
              </a:rPr>
              <a:t>Registered population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2779610" y="3325879"/>
            <a:ext cx="1032647" cy="31105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2775848" y="1209479"/>
            <a:ext cx="1032647" cy="508096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Прямоугольник 60"/>
          <p:cNvSpPr/>
          <p:nvPr/>
        </p:nvSpPr>
        <p:spPr>
          <a:xfrm>
            <a:off x="3000653" y="1250202"/>
            <a:ext cx="6126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200" b="1" dirty="0">
                <a:solidFill>
                  <a:srgbClr val="0080D4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МС </a:t>
            </a:r>
          </a:p>
          <a:p>
            <a:pPr lvl="0" algn="ctr"/>
            <a:r>
              <a:rPr lang="ru-RU" sz="1200" b="1" dirty="0">
                <a:solidFill>
                  <a:srgbClr val="0080D4"/>
                </a:solidFill>
                <a:latin typeface="Montserrat" pitchFamily="2" charset="-52"/>
                <a:ea typeface="Calibri"/>
                <a:cs typeface="Calibri"/>
                <a:sym typeface="Calibri"/>
              </a:rPr>
              <a:t>ЗАГС</a:t>
            </a:r>
            <a:endParaRPr lang="ru-RU" sz="36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24" name="Прямоугольник 1023"/>
          <p:cNvSpPr/>
          <p:nvPr/>
        </p:nvSpPr>
        <p:spPr>
          <a:xfrm>
            <a:off x="2715731" y="1907755"/>
            <a:ext cx="104227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8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  <a:p>
            <a:pPr algn="ctr"/>
            <a:r>
              <a:rPr lang="en-US" sz="800" b="1" dirty="0">
                <a:solidFill>
                  <a:srgbClr val="0080D4"/>
                </a:solidFill>
                <a:latin typeface="Montserrat" pitchFamily="2" charset="-52"/>
                <a:cs typeface="Calibri"/>
              </a:rPr>
              <a:t>Birth and Death</a:t>
            </a:r>
            <a:endParaRPr lang="ru-RU" sz="8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2769810" y="5054065"/>
            <a:ext cx="1053503" cy="42211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5" name="Прямоугольник 1024"/>
          <p:cNvSpPr/>
          <p:nvPr/>
        </p:nvSpPr>
        <p:spPr>
          <a:xfrm>
            <a:off x="2767071" y="5039817"/>
            <a:ext cx="121217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b="1" dirty="0">
                <a:solidFill>
                  <a:srgbClr val="0080D4"/>
                </a:solidFill>
                <a:latin typeface="Montserrat" pitchFamily="2" charset="-52"/>
              </a:rPr>
              <a:t>Vaccine-preventable infections</a:t>
            </a:r>
            <a:endParaRPr lang="ru-RU" sz="8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4130419" y="4158967"/>
            <a:ext cx="1053503" cy="422113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Прямоугольник 1026"/>
          <p:cNvSpPr/>
          <p:nvPr/>
        </p:nvSpPr>
        <p:spPr>
          <a:xfrm>
            <a:off x="4216903" y="4208272"/>
            <a:ext cx="8805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</a:rPr>
              <a:t>Алмашуу</a:t>
            </a:r>
            <a:r>
              <a:rPr lang="ru-RU" sz="900" b="1" dirty="0">
                <a:solidFill>
                  <a:srgbClr val="0080D4"/>
                </a:solidFill>
                <a:latin typeface="Montserrat" pitchFamily="2" charset="-52"/>
              </a:rPr>
              <a:t> </a:t>
            </a:r>
            <a:r>
              <a:rPr lang="ru-RU" sz="900" b="1" dirty="0" err="1">
                <a:solidFill>
                  <a:srgbClr val="0080D4"/>
                </a:solidFill>
                <a:latin typeface="Montserrat" pitchFamily="2" charset="-52"/>
              </a:rPr>
              <a:t>картасы</a:t>
            </a:r>
            <a:endParaRPr lang="ru-RU" sz="9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7362243" y="2436592"/>
            <a:ext cx="1072805" cy="450101"/>
          </a:xfrm>
          <a:prstGeom prst="roundRect">
            <a:avLst/>
          </a:prstGeom>
          <a:solidFill>
            <a:srgbClr val="92D050"/>
          </a:solidFill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8" name="Прямоугольник 1027"/>
          <p:cNvSpPr/>
          <p:nvPr/>
        </p:nvSpPr>
        <p:spPr>
          <a:xfrm>
            <a:off x="7328756" y="2484334"/>
            <a:ext cx="116410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00" b="1">
                <a:solidFill>
                  <a:srgbClr val="0080D4"/>
                </a:solidFill>
                <a:latin typeface="Montserrat" pitchFamily="2" charset="-52"/>
                <a:cs typeface="Calibri"/>
              </a:rPr>
              <a:t>Direction and Redirection</a:t>
            </a:r>
            <a:endParaRPr lang="ru-RU" sz="800" b="1" dirty="0">
              <a:solidFill>
                <a:srgbClr val="0080D4"/>
              </a:solidFill>
              <a:latin typeface="Montserrat" pitchFamily="2" charset="-52"/>
              <a:cs typeface="Calibri"/>
            </a:endParaRPr>
          </a:p>
        </p:txBody>
      </p:sp>
      <p:sp>
        <p:nvSpPr>
          <p:cNvPr id="73" name="Скругленный прямоугольник 72"/>
          <p:cNvSpPr/>
          <p:nvPr/>
        </p:nvSpPr>
        <p:spPr>
          <a:xfrm>
            <a:off x="8691945" y="3290532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9" name="Прямоугольник 1028"/>
          <p:cNvSpPr/>
          <p:nvPr/>
        </p:nvSpPr>
        <p:spPr>
          <a:xfrm>
            <a:off x="8562942" y="3391788"/>
            <a:ext cx="1278556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50" b="1" dirty="0">
                <a:solidFill>
                  <a:srgbClr val="0080D4"/>
                </a:solidFill>
                <a:latin typeface="Montserrat" pitchFamily="2" charset="-52"/>
              </a:rPr>
              <a:t>Treated cases </a:t>
            </a:r>
            <a:endParaRPr lang="ru-RU" sz="105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7402401" y="3273208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Прямоугольник 1029"/>
          <p:cNvSpPr/>
          <p:nvPr/>
        </p:nvSpPr>
        <p:spPr>
          <a:xfrm>
            <a:off x="7465165" y="3302816"/>
            <a:ext cx="1008335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900" b="1" dirty="0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Planning the Health Care Budget</a:t>
            </a:r>
            <a:endParaRPr lang="ru-RU" sz="44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465165" y="5308321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Скругленный прямоугольник 77"/>
          <p:cNvSpPr/>
          <p:nvPr/>
        </p:nvSpPr>
        <p:spPr>
          <a:xfrm>
            <a:off x="8743864" y="5308321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Скругленный прямоугольник 78"/>
          <p:cNvSpPr/>
          <p:nvPr/>
        </p:nvSpPr>
        <p:spPr>
          <a:xfrm>
            <a:off x="6180247" y="5306012"/>
            <a:ext cx="1032647" cy="666163"/>
          </a:xfrm>
          <a:prstGeom prst="roundRect">
            <a:avLst/>
          </a:prstGeom>
          <a:noFill/>
          <a:ln w="19050">
            <a:solidFill>
              <a:srgbClr val="0080D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1" name="Прямоугольник 1030"/>
          <p:cNvSpPr/>
          <p:nvPr/>
        </p:nvSpPr>
        <p:spPr>
          <a:xfrm>
            <a:off x="6147913" y="5416390"/>
            <a:ext cx="1096775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en-US" sz="1100" b="1" dirty="0">
                <a:solidFill>
                  <a:srgbClr val="0080D4"/>
                </a:solidFill>
                <a:latin typeface="Montserrat" pitchFamily="2" charset="-52"/>
                <a:cs typeface="Calibri"/>
                <a:sym typeface="Calibri"/>
              </a:rPr>
              <a:t>PHC Budget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32" name="Прямоугольник 1031"/>
          <p:cNvSpPr/>
          <p:nvPr/>
        </p:nvSpPr>
        <p:spPr>
          <a:xfrm>
            <a:off x="7344544" y="5251746"/>
            <a:ext cx="1287002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100" b="1" dirty="0">
              <a:solidFill>
                <a:srgbClr val="0080D4"/>
              </a:solidFill>
              <a:latin typeface="Montserrat" pitchFamily="2" charset="-52"/>
            </a:endParaRPr>
          </a:p>
          <a:p>
            <a:pPr algn="ctr"/>
            <a:r>
              <a:rPr lang="en-US" sz="1100" b="1" dirty="0">
                <a:solidFill>
                  <a:srgbClr val="0080D4"/>
                </a:solidFill>
                <a:latin typeface="Montserrat" pitchFamily="2" charset="-52"/>
              </a:rPr>
              <a:t>Additional payment</a:t>
            </a:r>
            <a:endParaRPr lang="ru-RU" sz="1100" b="1" dirty="0">
              <a:solidFill>
                <a:srgbClr val="0080D4"/>
              </a:solidFill>
              <a:latin typeface="Montserrat" pitchFamily="2" charset="-52"/>
            </a:endParaRPr>
          </a:p>
        </p:txBody>
      </p:sp>
      <p:sp>
        <p:nvSpPr>
          <p:cNvPr id="1033" name="Прямоугольник 1032"/>
          <p:cNvSpPr/>
          <p:nvPr/>
        </p:nvSpPr>
        <p:spPr>
          <a:xfrm>
            <a:off x="8784914" y="5398181"/>
            <a:ext cx="110391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>
                <a:solidFill>
                  <a:srgbClr val="0080D4"/>
                </a:solidFill>
                <a:latin typeface="Montserrat" pitchFamily="2" charset="-52"/>
              </a:rPr>
              <a:t>Payment system</a:t>
            </a:r>
          </a:p>
        </p:txBody>
      </p:sp>
      <p:cxnSp>
        <p:nvCxnSpPr>
          <p:cNvPr id="1039" name="Прямая соединительная линия 1038"/>
          <p:cNvCxnSpPr/>
          <p:nvPr/>
        </p:nvCxnSpPr>
        <p:spPr>
          <a:xfrm>
            <a:off x="1143397" y="4526610"/>
            <a:ext cx="0" cy="412848"/>
          </a:xfrm>
          <a:prstGeom prst="line">
            <a:avLst/>
          </a:prstGeom>
          <a:ln w="1905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1" name="Прямая со стрелкой 1040"/>
          <p:cNvCxnSpPr>
            <a:stCxn id="5" idx="0"/>
            <a:endCxn id="4" idx="2"/>
          </p:cNvCxnSpPr>
          <p:nvPr/>
        </p:nvCxnSpPr>
        <p:spPr>
          <a:xfrm flipV="1">
            <a:off x="1182676" y="3431801"/>
            <a:ext cx="947" cy="391868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3" name="Соединительная линия уступом 1042"/>
          <p:cNvCxnSpPr>
            <a:stCxn id="4" idx="0"/>
          </p:cNvCxnSpPr>
          <p:nvPr/>
        </p:nvCxnSpPr>
        <p:spPr>
          <a:xfrm rot="5400000" flipH="1" flipV="1">
            <a:off x="1488471" y="1726320"/>
            <a:ext cx="734470" cy="1344166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9" name="Прямая соединительная линия 1048"/>
          <p:cNvCxnSpPr/>
          <p:nvPr/>
        </p:nvCxnSpPr>
        <p:spPr>
          <a:xfrm flipV="1">
            <a:off x="3306986" y="2246309"/>
            <a:ext cx="0" cy="172681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>
            <a:stCxn id="19" idx="0"/>
            <a:endCxn id="63" idx="2"/>
          </p:cNvCxnSpPr>
          <p:nvPr/>
        </p:nvCxnSpPr>
        <p:spPr>
          <a:xfrm flipH="1" flipV="1">
            <a:off x="3292172" y="1717575"/>
            <a:ext cx="3762" cy="197095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H="1">
            <a:off x="3302580" y="3090913"/>
            <a:ext cx="1" cy="283605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 стрелкой 110"/>
          <p:cNvCxnSpPr>
            <a:stCxn id="62" idx="2"/>
          </p:cNvCxnSpPr>
          <p:nvPr/>
        </p:nvCxnSpPr>
        <p:spPr>
          <a:xfrm>
            <a:off x="3295934" y="3636930"/>
            <a:ext cx="6646" cy="393085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единительная линия 115"/>
          <p:cNvCxnSpPr/>
          <p:nvPr/>
        </p:nvCxnSpPr>
        <p:spPr>
          <a:xfrm flipH="1">
            <a:off x="3306985" y="4707418"/>
            <a:ext cx="1" cy="332399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>
            <a:stCxn id="66" idx="3"/>
          </p:cNvCxnSpPr>
          <p:nvPr/>
        </p:nvCxnSpPr>
        <p:spPr>
          <a:xfrm flipV="1">
            <a:off x="3823313" y="5265121"/>
            <a:ext cx="307106" cy="1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Соединительная линия уступом 84"/>
          <p:cNvCxnSpPr>
            <a:stCxn id="69" idx="0"/>
            <a:endCxn id="21" idx="2"/>
          </p:cNvCxnSpPr>
          <p:nvPr/>
        </p:nvCxnSpPr>
        <p:spPr>
          <a:xfrm rot="5400000" flipH="1" flipV="1">
            <a:off x="4267002" y="3375216"/>
            <a:ext cx="1173920" cy="393583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Соединительная линия уступом 87"/>
          <p:cNvCxnSpPr>
            <a:endCxn id="79" idx="0"/>
          </p:cNvCxnSpPr>
          <p:nvPr/>
        </p:nvCxnSpPr>
        <p:spPr>
          <a:xfrm rot="16200000" flipH="1">
            <a:off x="4843372" y="3452813"/>
            <a:ext cx="2320966" cy="1385431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Соединительная линия уступом 90"/>
          <p:cNvCxnSpPr>
            <a:stCxn id="23" idx="2"/>
            <a:endCxn id="75" idx="0"/>
          </p:cNvCxnSpPr>
          <p:nvPr/>
        </p:nvCxnSpPr>
        <p:spPr>
          <a:xfrm rot="16200000" flipH="1">
            <a:off x="7089628" y="2444111"/>
            <a:ext cx="288162" cy="1370032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>
            <a:off x="7918724" y="3949126"/>
            <a:ext cx="0" cy="42842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>
            <a:stCxn id="26" idx="2"/>
            <a:endCxn id="73" idx="0"/>
          </p:cNvCxnSpPr>
          <p:nvPr/>
        </p:nvCxnSpPr>
        <p:spPr>
          <a:xfrm>
            <a:off x="9208269" y="2986882"/>
            <a:ext cx="0" cy="303650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Соединительная линия уступом 99"/>
          <p:cNvCxnSpPr>
            <a:stCxn id="73" idx="2"/>
            <a:endCxn id="31" idx="3"/>
          </p:cNvCxnSpPr>
          <p:nvPr/>
        </p:nvCxnSpPr>
        <p:spPr>
          <a:xfrm rot="5400000">
            <a:off x="8466075" y="3988433"/>
            <a:ext cx="773933" cy="710457"/>
          </a:xfrm>
          <a:prstGeom prst="bentConnector2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единительная линия 101"/>
          <p:cNvCxnSpPr/>
          <p:nvPr/>
        </p:nvCxnSpPr>
        <p:spPr>
          <a:xfrm flipV="1">
            <a:off x="7094724" y="2638223"/>
            <a:ext cx="218792" cy="516"/>
          </a:xfrm>
          <a:prstGeom prst="line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 стрелкой 104"/>
          <p:cNvCxnSpPr>
            <a:stCxn id="71" idx="3"/>
          </p:cNvCxnSpPr>
          <p:nvPr/>
        </p:nvCxnSpPr>
        <p:spPr>
          <a:xfrm flipV="1">
            <a:off x="8435048" y="2651760"/>
            <a:ext cx="274612" cy="9883"/>
          </a:xfrm>
          <a:prstGeom prst="straightConnector1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Соединительная линия уступом 113"/>
          <p:cNvCxnSpPr>
            <a:cxnSpLocks/>
            <a:stCxn id="25" idx="0"/>
            <a:endCxn id="35" idx="0"/>
          </p:cNvCxnSpPr>
          <p:nvPr/>
        </p:nvCxnSpPr>
        <p:spPr>
          <a:xfrm rot="16200000" flipH="1">
            <a:off x="10129552" y="245239"/>
            <a:ext cx="142897" cy="1985464"/>
          </a:xfrm>
          <a:prstGeom prst="bentConnector3">
            <a:avLst>
              <a:gd name="adj1" fmla="val -159975"/>
            </a:avLst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Соединительная линия уступом 122"/>
          <p:cNvCxnSpPr>
            <a:stCxn id="79" idx="0"/>
            <a:endCxn id="77" idx="0"/>
          </p:cNvCxnSpPr>
          <p:nvPr/>
        </p:nvCxnSpPr>
        <p:spPr>
          <a:xfrm rot="16200000" flipH="1">
            <a:off x="7337875" y="4664707"/>
            <a:ext cx="2309" cy="1284918"/>
          </a:xfrm>
          <a:prstGeom prst="bentConnector3">
            <a:avLst>
              <a:gd name="adj1" fmla="val -4950108"/>
            </a:avLst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Соединительная линия уступом 124"/>
          <p:cNvCxnSpPr>
            <a:stCxn id="78" idx="0"/>
            <a:endCxn id="31" idx="2"/>
          </p:cNvCxnSpPr>
          <p:nvPr/>
        </p:nvCxnSpPr>
        <p:spPr>
          <a:xfrm rot="16200000" flipV="1">
            <a:off x="8498533" y="4546665"/>
            <a:ext cx="244612" cy="1278699"/>
          </a:xfrm>
          <a:prstGeom prst="bentConnector3">
            <a:avLst/>
          </a:prstGeom>
          <a:ln w="1905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0" name="Соединительная линия уступом 1059"/>
          <p:cNvCxnSpPr>
            <a:stCxn id="46" idx="1"/>
            <a:endCxn id="18" idx="3"/>
          </p:cNvCxnSpPr>
          <p:nvPr/>
        </p:nvCxnSpPr>
        <p:spPr>
          <a:xfrm rot="10800000" flipV="1">
            <a:off x="5183923" y="1458014"/>
            <a:ext cx="1306605" cy="3762332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2" name="Соединительная линия уступом 1061"/>
          <p:cNvCxnSpPr>
            <a:cxnSpLocks/>
            <a:stCxn id="14" idx="3"/>
            <a:endCxn id="60" idx="1"/>
          </p:cNvCxnSpPr>
          <p:nvPr/>
        </p:nvCxnSpPr>
        <p:spPr>
          <a:xfrm flipV="1">
            <a:off x="3802457" y="2615490"/>
            <a:ext cx="749134" cy="146954"/>
          </a:xfrm>
          <a:prstGeom prst="bentConnector3">
            <a:avLst>
              <a:gd name="adj1" fmla="val 50000"/>
            </a:avLst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6" name="Прямая со стрелкой 1065"/>
          <p:cNvCxnSpPr/>
          <p:nvPr/>
        </p:nvCxnSpPr>
        <p:spPr>
          <a:xfrm>
            <a:off x="5636943" y="2624369"/>
            <a:ext cx="395426" cy="0"/>
          </a:xfrm>
          <a:prstGeom prst="straightConnector1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8" name="Соединительная линия уступом 1067"/>
          <p:cNvCxnSpPr>
            <a:stCxn id="24" idx="2"/>
            <a:endCxn id="23" idx="0"/>
          </p:cNvCxnSpPr>
          <p:nvPr/>
        </p:nvCxnSpPr>
        <p:spPr>
          <a:xfrm rot="5400000">
            <a:off x="6558145" y="1821399"/>
            <a:ext cx="488033" cy="506935"/>
          </a:xfrm>
          <a:prstGeom prst="bentConnector3">
            <a:avLst/>
          </a:prstGeom>
          <a:ln w="19050">
            <a:solidFill>
              <a:srgbClr val="92D05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Прямая со стрелкой 1071"/>
          <p:cNvCxnSpPr/>
          <p:nvPr/>
        </p:nvCxnSpPr>
        <p:spPr>
          <a:xfrm flipH="1">
            <a:off x="9208268" y="1855546"/>
            <a:ext cx="1" cy="413623"/>
          </a:xfrm>
          <a:prstGeom prst="straightConnector1">
            <a:avLst/>
          </a:prstGeom>
          <a:ln w="19050">
            <a:prstDash val="dash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Соединительная линия уступом 1077"/>
          <p:cNvCxnSpPr>
            <a:endCxn id="24" idx="2"/>
          </p:cNvCxnSpPr>
          <p:nvPr/>
        </p:nvCxnSpPr>
        <p:spPr>
          <a:xfrm rot="10800000">
            <a:off x="7055628" y="1830851"/>
            <a:ext cx="2152640" cy="200317"/>
          </a:xfrm>
          <a:prstGeom prst="bentConnector2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Соединительная линия уступом 1079"/>
          <p:cNvCxnSpPr/>
          <p:nvPr/>
        </p:nvCxnSpPr>
        <p:spPr>
          <a:xfrm rot="10800000" flipV="1">
            <a:off x="6548693" y="2023784"/>
            <a:ext cx="2659574" cy="127454"/>
          </a:xfrm>
          <a:prstGeom prst="bentConnector3">
            <a:avLst/>
          </a:prstGeom>
          <a:ln w="19050"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Стрелка вниз 1080"/>
          <p:cNvSpPr/>
          <p:nvPr/>
        </p:nvSpPr>
        <p:spPr>
          <a:xfrm rot="16200000">
            <a:off x="5698177" y="6465013"/>
            <a:ext cx="414838" cy="253547"/>
          </a:xfrm>
          <a:prstGeom prst="down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8" name="Стрелка вниз 187"/>
          <p:cNvSpPr/>
          <p:nvPr/>
        </p:nvSpPr>
        <p:spPr>
          <a:xfrm rot="16200000">
            <a:off x="8200175" y="6456776"/>
            <a:ext cx="414838" cy="253547"/>
          </a:xfrm>
          <a:prstGeom prst="downArrow">
            <a:avLst/>
          </a:prstGeom>
          <a:solidFill>
            <a:srgbClr val="0080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9" name="TextBox 188"/>
          <p:cNvSpPr txBox="1"/>
          <p:nvPr/>
        </p:nvSpPr>
        <p:spPr>
          <a:xfrm>
            <a:off x="-150910" y="-238105"/>
            <a:ext cx="804329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Digital Health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</a:t>
            </a:r>
            <a:r>
              <a:rPr lang="en-US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digital Health</a:t>
            </a:r>
            <a:r>
              <a:rPr lang="ru-RU" sz="5400" dirty="0">
                <a:solidFill>
                  <a:schemeClr val="accent1">
                    <a:lumMod val="20000"/>
                    <a:lumOff val="80000"/>
                  </a:schemeClr>
                </a:solidFill>
                <a:latin typeface="Terminator Genisys" panose="02000504040000020004" pitchFamily="2" charset="0"/>
              </a:rPr>
              <a:t> </a:t>
            </a:r>
            <a:endParaRPr lang="en-US" sz="5400" dirty="0">
              <a:solidFill>
                <a:schemeClr val="accent1">
                  <a:lumMod val="20000"/>
                  <a:lumOff val="80000"/>
                </a:schemeClr>
              </a:solidFill>
              <a:latin typeface="Terminator Genisys" panose="02000504040000020004" pitchFamily="2" charset="0"/>
            </a:endParaRPr>
          </a:p>
        </p:txBody>
      </p:sp>
      <p:pic>
        <p:nvPicPr>
          <p:cNvPr id="1082" name="Рисунок 108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9" y="499359"/>
            <a:ext cx="948988" cy="701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68131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DE61AE0-2585-4AEB-B5EF-F221FECFDB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2464" y="1071612"/>
            <a:ext cx="6073656" cy="5034972"/>
          </a:xfrm>
          <a:prstGeom prst="rect">
            <a:avLst/>
          </a:prstGeom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93F5137-8587-4479-958A-14CBCA976BD2}"/>
              </a:ext>
            </a:extLst>
          </p:cNvPr>
          <p:cNvSpPr/>
          <p:nvPr/>
        </p:nvSpPr>
        <p:spPr>
          <a:xfrm>
            <a:off x="828771" y="3238791"/>
            <a:ext cx="1467133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Vaccination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F7B43C3E-E42A-4FF4-9C54-889726762906}"/>
              </a:ext>
            </a:extLst>
          </p:cNvPr>
          <p:cNvSpPr/>
          <p:nvPr/>
        </p:nvSpPr>
        <p:spPr>
          <a:xfrm>
            <a:off x="998809" y="2181409"/>
            <a:ext cx="23903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Primary Health Care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57F1273-CDC3-4AA4-AB67-43260D91CEF4}"/>
              </a:ext>
            </a:extLst>
          </p:cNvPr>
          <p:cNvSpPr/>
          <p:nvPr/>
        </p:nvSpPr>
        <p:spPr>
          <a:xfrm>
            <a:off x="1344467" y="996810"/>
            <a:ext cx="16850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Inpatient care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65C9177-3033-4BA0-ADAB-5BE900DEE2DC}"/>
              </a:ext>
            </a:extLst>
          </p:cNvPr>
          <p:cNvSpPr/>
          <p:nvPr/>
        </p:nvSpPr>
        <p:spPr>
          <a:xfrm>
            <a:off x="4164854" y="833297"/>
            <a:ext cx="1428596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Dental care</a:t>
            </a:r>
            <a:endParaRPr lang="ky-KG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778FA822-7C24-4B6D-ADBE-BB222825A600}"/>
              </a:ext>
            </a:extLst>
          </p:cNvPr>
          <p:cNvSpPr/>
          <p:nvPr/>
        </p:nvSpPr>
        <p:spPr>
          <a:xfrm>
            <a:off x="7517463" y="1181476"/>
            <a:ext cx="3933513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Hospital Replacement Assistance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AF71FBA-CA10-4442-9863-A0C881E97071}"/>
              </a:ext>
            </a:extLst>
          </p:cNvPr>
          <p:cNvSpPr/>
          <p:nvPr/>
        </p:nvSpPr>
        <p:spPr>
          <a:xfrm>
            <a:off x="8701756" y="2043588"/>
            <a:ext cx="29467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Rehabilitation and Physiotherapy Assistance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C256E3B5-754B-4ABD-89C8-B31E91E8BF53}"/>
              </a:ext>
            </a:extLst>
          </p:cNvPr>
          <p:cNvSpPr/>
          <p:nvPr/>
        </p:nvSpPr>
        <p:spPr>
          <a:xfrm>
            <a:off x="8478480" y="3755482"/>
            <a:ext cx="3612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 medical assistance</a:t>
            </a:r>
            <a:endParaRPr lang="ky-KG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4FA4DC6-0C22-4B7C-93DC-644C3D7D8B8A}"/>
              </a:ext>
            </a:extLst>
          </p:cNvPr>
          <p:cNvSpPr/>
          <p:nvPr/>
        </p:nvSpPr>
        <p:spPr>
          <a:xfrm>
            <a:off x="7691083" y="5343941"/>
            <a:ext cx="4400309" cy="102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Provision of citizens with subsidized medications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D4E2E164-43B6-4148-8F4C-0C95FEBE955B}"/>
              </a:ext>
            </a:extLst>
          </p:cNvPr>
          <p:cNvSpPr/>
          <p:nvPr/>
        </p:nvSpPr>
        <p:spPr>
          <a:xfrm>
            <a:off x="4381769" y="6216448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Psychiatric care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DBE41617-8978-4DB7-A6AF-838614307569}"/>
              </a:ext>
            </a:extLst>
          </p:cNvPr>
          <p:cNvSpPr/>
          <p:nvPr/>
        </p:nvSpPr>
        <p:spPr>
          <a:xfrm>
            <a:off x="1140964" y="4738799"/>
            <a:ext cx="1826141" cy="38382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</a:pP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Palliative care</a:t>
            </a: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F5F179FC-9D78-4B84-A7E4-B7F54939F63E}"/>
              </a:ext>
            </a:extLst>
          </p:cNvPr>
          <p:cNvSpPr/>
          <p:nvPr/>
        </p:nvSpPr>
        <p:spPr>
          <a:xfrm>
            <a:off x="304906" y="5522323"/>
            <a:ext cx="3758593" cy="10209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>
              <a:lnSpc>
                <a:spcPct val="115000"/>
              </a:lnSpc>
            </a:pPr>
            <a:r>
              <a:rPr lang="ru-RU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solidFill>
                  <a:srgbClr val="001B6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Oncological and hematological assistance</a:t>
            </a:r>
            <a:endParaRPr lang="ru-RU" b="1" dirty="0">
              <a:solidFill>
                <a:srgbClr val="001B6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828C985E-2E9E-41C2-A73C-76EEDA4027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6292" y="-85505"/>
            <a:ext cx="12248292" cy="797940"/>
          </a:xfrm>
          <a:prstGeom prst="rect">
            <a:avLst/>
          </a:prstGeom>
        </p:spPr>
      </p:pic>
      <p:pic>
        <p:nvPicPr>
          <p:cNvPr id="17" name="Google Shape;568;p2">
            <a:extLst>
              <a:ext uri="{FF2B5EF4-FFF2-40B4-BE49-F238E27FC236}">
                <a16:creationId xmlns:a16="http://schemas.microsoft.com/office/drawing/2014/main" id="{ED7AA763-A13F-4637-AE14-260A6E74F63C}"/>
              </a:ext>
            </a:extLst>
          </p:cNvPr>
          <p:cNvPicPr preferRelativeResize="0"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8930"/>
          <a:stretch/>
        </p:blipFill>
        <p:spPr bwMode="auto">
          <a:xfrm>
            <a:off x="246326" y="95177"/>
            <a:ext cx="475127" cy="4778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Заголовок 1">
            <a:extLst>
              <a:ext uri="{FF2B5EF4-FFF2-40B4-BE49-F238E27FC236}">
                <a16:creationId xmlns:a16="http://schemas.microsoft.com/office/drawing/2014/main" id="{949FE8DD-C2E6-40CC-893B-6D7ABC2097E0}"/>
              </a:ext>
            </a:extLst>
          </p:cNvPr>
          <p:cNvSpPr txBox="1">
            <a:spLocks/>
          </p:cNvSpPr>
          <p:nvPr/>
        </p:nvSpPr>
        <p:spPr>
          <a:xfrm>
            <a:off x="1817553" y="184989"/>
            <a:ext cx="9134161" cy="113285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HUMAN-CENTERED MODEL OF HEALTHCARE</a:t>
            </a:r>
            <a:r>
              <a:rPr lang="ru-RU" sz="1800" b="1" dirty="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2464" y="3305908"/>
            <a:ext cx="1551035" cy="89681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4488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F66B405F29604D8806A89015DAB3D8" ma:contentTypeVersion="15" ma:contentTypeDescription="Create a new document." ma:contentTypeScope="" ma:versionID="06dce7687badabe729269451277cd91c">
  <xsd:schema xmlns:xsd="http://www.w3.org/2001/XMLSchema" xmlns:xs="http://www.w3.org/2001/XMLSchema" xmlns:p="http://schemas.microsoft.com/office/2006/metadata/properties" xmlns:ns2="dee8a1c6-771d-4d9c-9571-8703dcb7a2c8" xmlns:ns3="40a2eef1-ec33-4405-b703-eacbc5b271e1" targetNamespace="http://schemas.microsoft.com/office/2006/metadata/properties" ma:root="true" ma:fieldsID="0d570fd4c31efda56f0a062a70639101" ns2:_="" ns3:_="">
    <xsd:import namespace="dee8a1c6-771d-4d9c-9571-8703dcb7a2c8"/>
    <xsd:import namespace="40a2eef1-ec33-4405-b703-eacbc5b271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e8a1c6-771d-4d9c-9571-8703dcb7a2c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78175662-8596-484a-92c7-351d01561e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a2eef1-ec33-4405-b703-eacbc5b271e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92ce5cb6-c2cd-414f-af3e-463aad50b0ad}" ma:internalName="TaxCatchAll" ma:showField="CatchAllData" ma:web="40a2eef1-ec33-4405-b703-eacbc5b271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e8a1c6-771d-4d9c-9571-8703dcb7a2c8">
      <Terms xmlns="http://schemas.microsoft.com/office/infopath/2007/PartnerControls"/>
    </lcf76f155ced4ddcb4097134ff3c332f>
    <TaxCatchAll xmlns="40a2eef1-ec33-4405-b703-eacbc5b271e1" xsi:nil="true"/>
  </documentManagement>
</p:properties>
</file>

<file path=customXml/itemProps1.xml><?xml version="1.0" encoding="utf-8"?>
<ds:datastoreItem xmlns:ds="http://schemas.openxmlformats.org/officeDocument/2006/customXml" ds:itemID="{10978EE5-9227-4411-97DE-42A2DE834E05}"/>
</file>

<file path=customXml/itemProps2.xml><?xml version="1.0" encoding="utf-8"?>
<ds:datastoreItem xmlns:ds="http://schemas.openxmlformats.org/officeDocument/2006/customXml" ds:itemID="{05A149F0-BCFA-473F-88C5-C89444AD86A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F28C02-EEB8-496D-974B-07609F394353}">
  <ds:schemaRefs>
    <ds:schemaRef ds:uri="http://schemas.microsoft.com/office/2006/metadata/properties"/>
    <ds:schemaRef ds:uri="http://schemas.microsoft.com/office/infopath/2007/PartnerControls"/>
    <ds:schemaRef ds:uri="c496f761-039d-4a29-bc63-699681ccfb5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2937</TotalTime>
  <Words>2258</Words>
  <Application>Microsoft Office PowerPoint</Application>
  <PresentationFormat>Widescreen</PresentationFormat>
  <Paragraphs>290</Paragraphs>
  <Slides>25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Arial</vt:lpstr>
      <vt:lpstr>Bahnschrift</vt:lpstr>
      <vt:lpstr>Bicubik</vt:lpstr>
      <vt:lpstr>Calibri</vt:lpstr>
      <vt:lpstr>Calibri Light</vt:lpstr>
      <vt:lpstr>inherit</vt:lpstr>
      <vt:lpstr>Montserrat</vt:lpstr>
      <vt:lpstr>Roboto</vt:lpstr>
      <vt:lpstr>Segoe UI</vt:lpstr>
      <vt:lpstr>Terminator Genisys</vt:lpstr>
      <vt:lpstr>Times New Roman</vt:lpstr>
      <vt:lpstr>Wingdings</vt:lpstr>
      <vt:lpstr>Тема Office</vt:lpstr>
      <vt:lpstr>2_Тема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national project "Radical renovation of the health infrastructure of the Kyrgyz Republic." 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Кыргыз Республикасынын Саламаттык сактоо уюмдарынын 2024-жылдын биринчи жарым жылдыгына карата ишмердүүлүгүнүн жыйынтыгы жөнүндө</dc:title>
  <dc:creator>Учетная запись Майкрософт</dc:creator>
  <cp:lastModifiedBy>Meerim Omurbekova</cp:lastModifiedBy>
  <cp:revision>176</cp:revision>
  <dcterms:created xsi:type="dcterms:W3CDTF">2024-07-29T03:16:13Z</dcterms:created>
  <dcterms:modified xsi:type="dcterms:W3CDTF">2024-11-01T07:38:45Z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0x010100D8F66B405F29604D8806A89015DAB3D8</vt:lpwstr>
  </property>
</Properties>
</file>