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Montserrat" panose="020B0604020202020204" charset="-52"/>
      <p:regular r:id="rId25"/>
    </p:embeddedFont>
    <p:embeddedFont>
      <p:font typeface="Montserrat Bold" panose="020B0604020202020204" charset="-52"/>
      <p:regular r:id="rId26"/>
    </p:embeddedFont>
    <p:embeddedFont>
      <p:font typeface="Montserrat Semi-Bold" panose="020B0604020202020204" charset="-52"/>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2347B0-EF5E-4245-8B1A-A2DF72144D93}" v="1" dt="2024-11-03T05:08:09.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2" d="100"/>
          <a:sy n="52" d="100"/>
        </p:scale>
        <p:origin x="220" y="-5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erim Omurbekova" userId="dc1e96df-cffe-4b88-b88f-dadbeca278ad" providerId="ADAL" clId="{F62347B0-EF5E-4245-8B1A-A2DF72144D93}"/>
    <pc:docChg chg="custSel modSld">
      <pc:chgData name="Meerim Omurbekova" userId="dc1e96df-cffe-4b88-b88f-dadbeca278ad" providerId="ADAL" clId="{F62347B0-EF5E-4245-8B1A-A2DF72144D93}" dt="2024-11-03T05:15:03.307" v="64" actId="313"/>
      <pc:docMkLst>
        <pc:docMk/>
      </pc:docMkLst>
      <pc:sldChg chg="modSp">
        <pc:chgData name="Meerim Omurbekova" userId="dc1e96df-cffe-4b88-b88f-dadbeca278ad" providerId="ADAL" clId="{F62347B0-EF5E-4245-8B1A-A2DF72144D93}" dt="2024-11-03T04:53:19.210" v="0" actId="20577"/>
        <pc:sldMkLst>
          <pc:docMk/>
          <pc:sldMk cId="0" sldId="257"/>
        </pc:sldMkLst>
        <pc:spChg chg="mod">
          <ac:chgData name="Meerim Omurbekova" userId="dc1e96df-cffe-4b88-b88f-dadbeca278ad" providerId="ADAL" clId="{F62347B0-EF5E-4245-8B1A-A2DF72144D93}" dt="2024-11-03T04:53:19.210" v="0" actId="20577"/>
          <ac:spMkLst>
            <pc:docMk/>
            <pc:sldMk cId="0" sldId="257"/>
            <ac:spMk id="3" creationId="{00000000-0000-0000-0000-000000000000}"/>
          </ac:spMkLst>
        </pc:spChg>
      </pc:sldChg>
      <pc:sldChg chg="modSp">
        <pc:chgData name="Meerim Omurbekova" userId="dc1e96df-cffe-4b88-b88f-dadbeca278ad" providerId="ADAL" clId="{F62347B0-EF5E-4245-8B1A-A2DF72144D93}" dt="2024-11-03T04:56:42.057" v="24" actId="20577"/>
        <pc:sldMkLst>
          <pc:docMk/>
          <pc:sldMk cId="0" sldId="258"/>
        </pc:sldMkLst>
        <pc:spChg chg="mod">
          <ac:chgData name="Meerim Omurbekova" userId="dc1e96df-cffe-4b88-b88f-dadbeca278ad" providerId="ADAL" clId="{F62347B0-EF5E-4245-8B1A-A2DF72144D93}" dt="2024-11-03T04:55:02.209" v="2" actId="20577"/>
          <ac:spMkLst>
            <pc:docMk/>
            <pc:sldMk cId="0" sldId="258"/>
            <ac:spMk id="7" creationId="{00000000-0000-0000-0000-000000000000}"/>
          </ac:spMkLst>
        </pc:spChg>
        <pc:spChg chg="mod">
          <ac:chgData name="Meerim Omurbekova" userId="dc1e96df-cffe-4b88-b88f-dadbeca278ad" providerId="ADAL" clId="{F62347B0-EF5E-4245-8B1A-A2DF72144D93}" dt="2024-11-03T04:55:46.182" v="14" actId="20577"/>
          <ac:spMkLst>
            <pc:docMk/>
            <pc:sldMk cId="0" sldId="258"/>
            <ac:spMk id="12" creationId="{00000000-0000-0000-0000-000000000000}"/>
          </ac:spMkLst>
        </pc:spChg>
        <pc:spChg chg="mod">
          <ac:chgData name="Meerim Omurbekova" userId="dc1e96df-cffe-4b88-b88f-dadbeca278ad" providerId="ADAL" clId="{F62347B0-EF5E-4245-8B1A-A2DF72144D93}" dt="2024-11-03T04:56:42.057" v="24" actId="20577"/>
          <ac:spMkLst>
            <pc:docMk/>
            <pc:sldMk cId="0" sldId="258"/>
            <ac:spMk id="15" creationId="{00000000-0000-0000-0000-000000000000}"/>
          </ac:spMkLst>
        </pc:spChg>
      </pc:sldChg>
      <pc:sldChg chg="modSp">
        <pc:chgData name="Meerim Omurbekova" userId="dc1e96df-cffe-4b88-b88f-dadbeca278ad" providerId="ADAL" clId="{F62347B0-EF5E-4245-8B1A-A2DF72144D93}" dt="2024-11-03T05:04:03.993" v="26" actId="20577"/>
        <pc:sldMkLst>
          <pc:docMk/>
          <pc:sldMk cId="0" sldId="259"/>
        </pc:sldMkLst>
        <pc:spChg chg="mod">
          <ac:chgData name="Meerim Omurbekova" userId="dc1e96df-cffe-4b88-b88f-dadbeca278ad" providerId="ADAL" clId="{F62347B0-EF5E-4245-8B1A-A2DF72144D93}" dt="2024-11-03T04:57:16.837" v="25" actId="20577"/>
          <ac:spMkLst>
            <pc:docMk/>
            <pc:sldMk cId="0" sldId="259"/>
            <ac:spMk id="4" creationId="{00000000-0000-0000-0000-000000000000}"/>
          </ac:spMkLst>
        </pc:spChg>
        <pc:spChg chg="mod">
          <ac:chgData name="Meerim Omurbekova" userId="dc1e96df-cffe-4b88-b88f-dadbeca278ad" providerId="ADAL" clId="{F62347B0-EF5E-4245-8B1A-A2DF72144D93}" dt="2024-11-03T05:04:03.993" v="26" actId="20577"/>
          <ac:spMkLst>
            <pc:docMk/>
            <pc:sldMk cId="0" sldId="259"/>
            <ac:spMk id="7" creationId="{00000000-0000-0000-0000-000000000000}"/>
          </ac:spMkLst>
        </pc:spChg>
      </pc:sldChg>
      <pc:sldChg chg="modSp">
        <pc:chgData name="Meerim Omurbekova" userId="dc1e96df-cffe-4b88-b88f-dadbeca278ad" providerId="ADAL" clId="{F62347B0-EF5E-4245-8B1A-A2DF72144D93}" dt="2024-11-03T05:05:27.459" v="28" actId="6549"/>
        <pc:sldMkLst>
          <pc:docMk/>
          <pc:sldMk cId="0" sldId="261"/>
        </pc:sldMkLst>
        <pc:spChg chg="mod">
          <ac:chgData name="Meerim Omurbekova" userId="dc1e96df-cffe-4b88-b88f-dadbeca278ad" providerId="ADAL" clId="{F62347B0-EF5E-4245-8B1A-A2DF72144D93}" dt="2024-11-03T05:05:27.459" v="28" actId="6549"/>
          <ac:spMkLst>
            <pc:docMk/>
            <pc:sldMk cId="0" sldId="261"/>
            <ac:spMk id="5" creationId="{00000000-0000-0000-0000-000000000000}"/>
          </ac:spMkLst>
        </pc:spChg>
      </pc:sldChg>
      <pc:sldChg chg="modSp">
        <pc:chgData name="Meerim Omurbekova" userId="dc1e96df-cffe-4b88-b88f-dadbeca278ad" providerId="ADAL" clId="{F62347B0-EF5E-4245-8B1A-A2DF72144D93}" dt="2024-11-03T05:06:50.482" v="29" actId="6549"/>
        <pc:sldMkLst>
          <pc:docMk/>
          <pc:sldMk cId="0" sldId="262"/>
        </pc:sldMkLst>
        <pc:spChg chg="mod">
          <ac:chgData name="Meerim Omurbekova" userId="dc1e96df-cffe-4b88-b88f-dadbeca278ad" providerId="ADAL" clId="{F62347B0-EF5E-4245-8B1A-A2DF72144D93}" dt="2024-11-03T05:06:50.482" v="29" actId="6549"/>
          <ac:spMkLst>
            <pc:docMk/>
            <pc:sldMk cId="0" sldId="262"/>
            <ac:spMk id="5" creationId="{00000000-0000-0000-0000-000000000000}"/>
          </ac:spMkLst>
        </pc:spChg>
      </pc:sldChg>
      <pc:sldChg chg="modSp">
        <pc:chgData name="Meerim Omurbekova" userId="dc1e96df-cffe-4b88-b88f-dadbeca278ad" providerId="ADAL" clId="{F62347B0-EF5E-4245-8B1A-A2DF72144D93}" dt="2024-11-03T05:08:26.789" v="32" actId="20577"/>
        <pc:sldMkLst>
          <pc:docMk/>
          <pc:sldMk cId="0" sldId="264"/>
        </pc:sldMkLst>
        <pc:spChg chg="mod">
          <ac:chgData name="Meerim Omurbekova" userId="dc1e96df-cffe-4b88-b88f-dadbeca278ad" providerId="ADAL" clId="{F62347B0-EF5E-4245-8B1A-A2DF72144D93}" dt="2024-11-03T05:08:11.642" v="31" actId="20577"/>
          <ac:spMkLst>
            <pc:docMk/>
            <pc:sldMk cId="0" sldId="264"/>
            <ac:spMk id="4" creationId="{00000000-0000-0000-0000-000000000000}"/>
          </ac:spMkLst>
        </pc:spChg>
        <pc:spChg chg="mod">
          <ac:chgData name="Meerim Omurbekova" userId="dc1e96df-cffe-4b88-b88f-dadbeca278ad" providerId="ADAL" clId="{F62347B0-EF5E-4245-8B1A-A2DF72144D93}" dt="2024-11-03T05:08:26.789" v="32" actId="20577"/>
          <ac:spMkLst>
            <pc:docMk/>
            <pc:sldMk cId="0" sldId="264"/>
            <ac:spMk id="7" creationId="{00000000-0000-0000-0000-000000000000}"/>
          </ac:spMkLst>
        </pc:spChg>
      </pc:sldChg>
      <pc:sldChg chg="modSp">
        <pc:chgData name="Meerim Omurbekova" userId="dc1e96df-cffe-4b88-b88f-dadbeca278ad" providerId="ADAL" clId="{F62347B0-EF5E-4245-8B1A-A2DF72144D93}" dt="2024-11-03T05:10:59.812" v="38" actId="20577"/>
        <pc:sldMkLst>
          <pc:docMk/>
          <pc:sldMk cId="0" sldId="265"/>
        </pc:sldMkLst>
        <pc:spChg chg="mod">
          <ac:chgData name="Meerim Omurbekova" userId="dc1e96df-cffe-4b88-b88f-dadbeca278ad" providerId="ADAL" clId="{F62347B0-EF5E-4245-8B1A-A2DF72144D93}" dt="2024-11-03T05:10:59.812" v="38" actId="20577"/>
          <ac:spMkLst>
            <pc:docMk/>
            <pc:sldMk cId="0" sldId="265"/>
            <ac:spMk id="4" creationId="{00000000-0000-0000-0000-000000000000}"/>
          </ac:spMkLst>
        </pc:spChg>
      </pc:sldChg>
      <pc:sldChg chg="modSp">
        <pc:chgData name="Meerim Omurbekova" userId="dc1e96df-cffe-4b88-b88f-dadbeca278ad" providerId="ADAL" clId="{F62347B0-EF5E-4245-8B1A-A2DF72144D93}" dt="2024-11-03T05:13:07.975" v="42" actId="20577"/>
        <pc:sldMkLst>
          <pc:docMk/>
          <pc:sldMk cId="0" sldId="266"/>
        </pc:sldMkLst>
        <pc:spChg chg="mod">
          <ac:chgData name="Meerim Omurbekova" userId="dc1e96df-cffe-4b88-b88f-dadbeca278ad" providerId="ADAL" clId="{F62347B0-EF5E-4245-8B1A-A2DF72144D93}" dt="2024-11-03T05:13:07.975" v="42" actId="20577"/>
          <ac:spMkLst>
            <pc:docMk/>
            <pc:sldMk cId="0" sldId="266"/>
            <ac:spMk id="7" creationId="{00000000-0000-0000-0000-000000000000}"/>
          </ac:spMkLst>
        </pc:spChg>
      </pc:sldChg>
      <pc:sldChg chg="modSp">
        <pc:chgData name="Meerim Omurbekova" userId="dc1e96df-cffe-4b88-b88f-dadbeca278ad" providerId="ADAL" clId="{F62347B0-EF5E-4245-8B1A-A2DF72144D93}" dt="2024-11-03T05:15:03.307" v="64" actId="313"/>
        <pc:sldMkLst>
          <pc:docMk/>
          <pc:sldMk cId="0" sldId="267"/>
        </pc:sldMkLst>
        <pc:spChg chg="mod">
          <ac:chgData name="Meerim Omurbekova" userId="dc1e96df-cffe-4b88-b88f-dadbeca278ad" providerId="ADAL" clId="{F62347B0-EF5E-4245-8B1A-A2DF72144D93}" dt="2024-11-03T05:14:29.383" v="50" actId="20577"/>
          <ac:spMkLst>
            <pc:docMk/>
            <pc:sldMk cId="0" sldId="267"/>
            <ac:spMk id="4" creationId="{00000000-0000-0000-0000-000000000000}"/>
          </ac:spMkLst>
        </pc:spChg>
        <pc:spChg chg="mod">
          <ac:chgData name="Meerim Omurbekova" userId="dc1e96df-cffe-4b88-b88f-dadbeca278ad" providerId="ADAL" clId="{F62347B0-EF5E-4245-8B1A-A2DF72144D93}" dt="2024-11-03T05:15:03.307" v="64" actId="313"/>
          <ac:spMkLst>
            <pc:docMk/>
            <pc:sldMk cId="0" sldId="267"/>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386619" y="0"/>
            <a:ext cx="13901381" cy="10287000"/>
          </a:xfrm>
          <a:prstGeom prst="rect">
            <a:avLst/>
          </a:prstGeom>
          <a:solidFill>
            <a:srgbClr val="FDCF60"/>
          </a:solidFill>
        </p:spPr>
      </p:sp>
      <p:sp>
        <p:nvSpPr>
          <p:cNvPr id="3" name="AutoShape 3"/>
          <p:cNvSpPr/>
          <p:nvPr/>
        </p:nvSpPr>
        <p:spPr>
          <a:xfrm>
            <a:off x="572172" y="5019997"/>
            <a:ext cx="2701021" cy="123503"/>
          </a:xfrm>
          <a:prstGeom prst="rect">
            <a:avLst/>
          </a:prstGeom>
          <a:solidFill>
            <a:srgbClr val="0C45A6"/>
          </a:solidFill>
        </p:spPr>
      </p:sp>
      <p:sp>
        <p:nvSpPr>
          <p:cNvPr id="4" name="TextBox 4"/>
          <p:cNvSpPr txBox="1"/>
          <p:nvPr/>
        </p:nvSpPr>
        <p:spPr>
          <a:xfrm>
            <a:off x="572172" y="835809"/>
            <a:ext cx="8742796" cy="4001095"/>
          </a:xfrm>
          <a:prstGeom prst="rect">
            <a:avLst/>
          </a:prstGeom>
        </p:spPr>
        <p:txBody>
          <a:bodyPr lIns="0" tIns="0" rIns="0" bIns="0" rtlCol="0" anchor="t">
            <a:spAutoFit/>
          </a:bodyPr>
          <a:lstStyle/>
          <a:p>
            <a:pPr algn="l">
              <a:lnSpc>
                <a:spcPts val="7760"/>
              </a:lnSpc>
            </a:pPr>
            <a:r>
              <a:rPr lang="en-US" sz="7186" b="1" dirty="0">
                <a:solidFill>
                  <a:srgbClr val="0C45A6"/>
                </a:solidFill>
                <a:latin typeface="Montserrat Bold"/>
                <a:ea typeface="Montserrat Bold"/>
                <a:cs typeface="Montserrat Bold"/>
                <a:sym typeface="Montserrat Bold"/>
              </a:rPr>
              <a:t>ASPIRATION FOR LEADERSHIP IN TRAINING SPECIALISTS</a:t>
            </a:r>
          </a:p>
        </p:txBody>
      </p:sp>
      <p:sp>
        <p:nvSpPr>
          <p:cNvPr id="5" name="Freeform 5"/>
          <p:cNvSpPr/>
          <p:nvPr/>
        </p:nvSpPr>
        <p:spPr>
          <a:xfrm>
            <a:off x="5597932" y="1503490"/>
            <a:ext cx="11661368" cy="7754810"/>
          </a:xfrm>
          <a:custGeom>
            <a:avLst/>
            <a:gdLst/>
            <a:ahLst/>
            <a:cxnLst/>
            <a:rect l="l" t="t" r="r" b="b"/>
            <a:pathLst>
              <a:path w="11661368" h="7754810">
                <a:moveTo>
                  <a:pt x="0" y="0"/>
                </a:moveTo>
                <a:lnTo>
                  <a:pt x="11661368" y="0"/>
                </a:lnTo>
                <a:lnTo>
                  <a:pt x="11661368" y="7754810"/>
                </a:lnTo>
                <a:lnTo>
                  <a:pt x="0" y="77548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0001" y="314147"/>
            <a:ext cx="9373972" cy="6779825"/>
            <a:chOff x="0" y="0"/>
            <a:chExt cx="12498629" cy="9039769"/>
          </a:xfrm>
        </p:grpSpPr>
        <p:sp>
          <p:nvSpPr>
            <p:cNvPr id="3" name="AutoShape 3"/>
            <p:cNvSpPr/>
            <p:nvPr/>
          </p:nvSpPr>
          <p:spPr>
            <a:xfrm>
              <a:off x="0" y="0"/>
              <a:ext cx="1117801" cy="154468"/>
            </a:xfrm>
            <a:prstGeom prst="rect">
              <a:avLst/>
            </a:prstGeom>
            <a:solidFill>
              <a:srgbClr val="0C45A6"/>
            </a:solidFill>
          </p:spPr>
        </p:sp>
        <p:sp>
          <p:nvSpPr>
            <p:cNvPr id="4" name="TextBox 4"/>
            <p:cNvSpPr txBox="1"/>
            <p:nvPr/>
          </p:nvSpPr>
          <p:spPr>
            <a:xfrm>
              <a:off x="0" y="1240623"/>
              <a:ext cx="12498629" cy="7799146"/>
            </a:xfrm>
            <a:prstGeom prst="rect">
              <a:avLst/>
            </a:prstGeom>
          </p:spPr>
          <p:txBody>
            <a:bodyPr lIns="0" tIns="0" rIns="0" bIns="0" rtlCol="0" anchor="t">
              <a:spAutoFit/>
            </a:bodyPr>
            <a:lstStyle/>
            <a:p>
              <a:pPr algn="l">
                <a:lnSpc>
                  <a:spcPts val="4630"/>
                </a:lnSpc>
              </a:pPr>
              <a:r>
                <a:rPr lang="en-US" sz="3086" b="1" dirty="0">
                  <a:solidFill>
                    <a:srgbClr val="FDCF60"/>
                  </a:solidFill>
                  <a:latin typeface="Montserrat Bold"/>
                  <a:ea typeface="Montserrat Bold"/>
                  <a:cs typeface="Montserrat Bold"/>
                  <a:sym typeface="Montserrat Bold"/>
                </a:rPr>
                <a:t>I. K. </a:t>
              </a:r>
              <a:r>
                <a:rPr lang="en-US" sz="3086" b="1" dirty="0" err="1">
                  <a:solidFill>
                    <a:srgbClr val="FDCF60"/>
                  </a:solidFill>
                  <a:latin typeface="Montserrat Bold"/>
                  <a:ea typeface="Montserrat Bold"/>
                  <a:cs typeface="Montserrat Bold"/>
                  <a:sym typeface="Montserrat Bold"/>
                </a:rPr>
                <a:t>Akhunbaev</a:t>
              </a:r>
              <a:r>
                <a:rPr lang="en-US" sz="3086" b="1" dirty="0">
                  <a:solidFill>
                    <a:srgbClr val="FDCF60"/>
                  </a:solidFill>
                  <a:latin typeface="Montserrat Bold"/>
                  <a:ea typeface="Montserrat Bold"/>
                  <a:cs typeface="Montserrat Bold"/>
                  <a:sym typeface="Montserrat Bold"/>
                </a:rPr>
                <a:t> Kyrgyz State Medical Academy (KSMU)</a:t>
              </a:r>
              <a:r>
                <a:rPr lang="en-US" sz="3086" dirty="0">
                  <a:solidFill>
                    <a:srgbClr val="16214B"/>
                  </a:solidFill>
                  <a:latin typeface="Montserrat"/>
                  <a:ea typeface="Montserrat"/>
                  <a:cs typeface="Montserrat"/>
                  <a:sym typeface="Montserrat"/>
                </a:rPr>
                <a:t>  is rightfully considered a leader in the training of specialists in the field of medicine not only in Kyrgyzstan but also in Central Asia. Since its establishment in 1939, the academy has become an important center for medical education and scientific research, providing high-quality training for medical personnel needed for the healthcare system of the country and beyond</a:t>
              </a:r>
            </a:p>
          </p:txBody>
        </p:sp>
      </p:grpSp>
      <p:sp>
        <p:nvSpPr>
          <p:cNvPr id="5" name="Freeform 5"/>
          <p:cNvSpPr/>
          <p:nvPr/>
        </p:nvSpPr>
        <p:spPr>
          <a:xfrm>
            <a:off x="10429325" y="0"/>
            <a:ext cx="7858675" cy="10287000"/>
          </a:xfrm>
          <a:custGeom>
            <a:avLst/>
            <a:gdLst/>
            <a:ahLst/>
            <a:cxnLst/>
            <a:rect l="l" t="t" r="r" b="b"/>
            <a:pathLst>
              <a:path w="7858675" h="10287000">
                <a:moveTo>
                  <a:pt x="0" y="0"/>
                </a:moveTo>
                <a:lnTo>
                  <a:pt x="7858675" y="0"/>
                </a:lnTo>
                <a:lnTo>
                  <a:pt x="7858675" y="10287000"/>
                </a:lnTo>
                <a:lnTo>
                  <a:pt x="0" y="10287000"/>
                </a:lnTo>
                <a:lnTo>
                  <a:pt x="0" y="0"/>
                </a:lnTo>
                <a:close/>
              </a:path>
            </a:pathLst>
          </a:custGeom>
          <a:blipFill>
            <a:blip r:embed="rId2">
              <a:alphaModFix amt="76000"/>
            </a:blip>
            <a:stretch>
              <a:fillRect l="-33983" r="-40761"/>
            </a:stretch>
          </a:blipFill>
          <a:ln cap="sq">
            <a:noFill/>
            <a:prstDash val="solid"/>
            <a:miter/>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213" y="4618283"/>
            <a:ext cx="4844715" cy="4688180"/>
            <a:chOff x="0" y="0"/>
            <a:chExt cx="6459620" cy="6250907"/>
          </a:xfrm>
        </p:grpSpPr>
        <p:sp>
          <p:nvSpPr>
            <p:cNvPr id="3" name="AutoShape 3"/>
            <p:cNvSpPr/>
            <p:nvPr/>
          </p:nvSpPr>
          <p:spPr>
            <a:xfrm>
              <a:off x="0" y="0"/>
              <a:ext cx="1044803" cy="144381"/>
            </a:xfrm>
            <a:prstGeom prst="rect">
              <a:avLst/>
            </a:prstGeom>
            <a:solidFill>
              <a:srgbClr val="0C45A6"/>
            </a:solidFill>
          </p:spPr>
        </p:sp>
        <p:sp>
          <p:nvSpPr>
            <p:cNvPr id="4" name="TextBox 4"/>
            <p:cNvSpPr txBox="1"/>
            <p:nvPr/>
          </p:nvSpPr>
          <p:spPr>
            <a:xfrm>
              <a:off x="0" y="545243"/>
              <a:ext cx="6459620" cy="5705664"/>
            </a:xfrm>
            <a:prstGeom prst="rect">
              <a:avLst/>
            </a:prstGeom>
          </p:spPr>
          <p:txBody>
            <a:bodyPr lIns="0" tIns="0" rIns="0" bIns="0" rtlCol="0" anchor="t">
              <a:spAutoFit/>
            </a:bodyPr>
            <a:lstStyle/>
            <a:p>
              <a:pPr algn="l">
                <a:lnSpc>
                  <a:spcPts val="2847"/>
                </a:lnSpc>
              </a:pPr>
              <a:r>
                <a:rPr lang="en-US" sz="1898" b="1" dirty="0">
                  <a:solidFill>
                    <a:srgbClr val="FDCF60"/>
                  </a:solidFill>
                  <a:latin typeface="Montserrat Bold"/>
                  <a:ea typeface="Montserrat Bold"/>
                  <a:cs typeface="Montserrat Bold"/>
                  <a:sym typeface="Montserrat Bold"/>
                </a:rPr>
                <a:t>History of leadership and recognition:</a:t>
              </a:r>
              <a:r>
                <a:rPr lang="en-US" sz="1898" dirty="0">
                  <a:solidFill>
                    <a:srgbClr val="16214B"/>
                  </a:solidFill>
                  <a:latin typeface="Montserrat"/>
                  <a:ea typeface="Montserrat"/>
                  <a:cs typeface="Montserrat"/>
                  <a:sym typeface="Montserrat"/>
                </a:rPr>
                <a:t> The Kyrgyz Medical Academy is named after the great surgeon and founder of medical education in Kyrgyzstan, Isa </a:t>
              </a:r>
              <a:r>
                <a:rPr lang="en-US" sz="1898" dirty="0" err="1">
                  <a:solidFill>
                    <a:srgbClr val="16214B"/>
                  </a:solidFill>
                  <a:latin typeface="Montserrat"/>
                  <a:ea typeface="Montserrat"/>
                  <a:cs typeface="Montserrat"/>
                  <a:sym typeface="Montserrat"/>
                </a:rPr>
                <a:t>Konoevich</a:t>
              </a:r>
              <a:r>
                <a:rPr lang="en-US" sz="1898" dirty="0">
                  <a:solidFill>
                    <a:srgbClr val="16214B"/>
                  </a:solidFill>
                  <a:latin typeface="Montserrat"/>
                  <a:ea typeface="Montserrat"/>
                  <a:cs typeface="Montserrat"/>
                  <a:sym typeface="Montserrat"/>
                </a:rPr>
                <a:t> </a:t>
              </a:r>
              <a:r>
                <a:rPr lang="en-US" sz="1898" dirty="0" err="1">
                  <a:solidFill>
                    <a:srgbClr val="16214B"/>
                  </a:solidFill>
                  <a:latin typeface="Montserrat"/>
                  <a:ea typeface="Montserrat"/>
                  <a:cs typeface="Montserrat"/>
                  <a:sym typeface="Montserrat"/>
                </a:rPr>
                <a:t>Akhunbaev</a:t>
              </a:r>
              <a:r>
                <a:rPr lang="en-US" sz="1898" dirty="0">
                  <a:solidFill>
                    <a:srgbClr val="16214B"/>
                  </a:solidFill>
                  <a:latin typeface="Montserrat"/>
                  <a:ea typeface="Montserrat"/>
                  <a:cs typeface="Montserrat"/>
                  <a:sym typeface="Montserrat"/>
                </a:rPr>
                <a:t>, who was the first in the country to perform a number of unique surgeries and became a pioneer in the field of medicine. The academy continues his traditions, training specialists who play a leading role in the healthcare system of Kyrgyzstan</a:t>
              </a:r>
            </a:p>
          </p:txBody>
        </p:sp>
      </p:grpSp>
      <p:grpSp>
        <p:nvGrpSpPr>
          <p:cNvPr id="5" name="Group 5"/>
          <p:cNvGrpSpPr/>
          <p:nvPr/>
        </p:nvGrpSpPr>
        <p:grpSpPr>
          <a:xfrm>
            <a:off x="6067285" y="4618283"/>
            <a:ext cx="4844715" cy="4329109"/>
            <a:chOff x="0" y="0"/>
            <a:chExt cx="6459620" cy="5772145"/>
          </a:xfrm>
        </p:grpSpPr>
        <p:sp>
          <p:nvSpPr>
            <p:cNvPr id="6" name="AutoShape 6"/>
            <p:cNvSpPr/>
            <p:nvPr/>
          </p:nvSpPr>
          <p:spPr>
            <a:xfrm>
              <a:off x="0" y="0"/>
              <a:ext cx="1044803" cy="144381"/>
            </a:xfrm>
            <a:prstGeom prst="rect">
              <a:avLst/>
            </a:prstGeom>
            <a:solidFill>
              <a:srgbClr val="0C45A6"/>
            </a:solidFill>
          </p:spPr>
        </p:sp>
        <p:sp>
          <p:nvSpPr>
            <p:cNvPr id="7" name="TextBox 7"/>
            <p:cNvSpPr txBox="1"/>
            <p:nvPr/>
          </p:nvSpPr>
          <p:spPr>
            <a:xfrm>
              <a:off x="0" y="545243"/>
              <a:ext cx="6459620" cy="5226902"/>
            </a:xfrm>
            <a:prstGeom prst="rect">
              <a:avLst/>
            </a:prstGeom>
          </p:spPr>
          <p:txBody>
            <a:bodyPr lIns="0" tIns="0" rIns="0" bIns="0" rtlCol="0" anchor="t">
              <a:spAutoFit/>
            </a:bodyPr>
            <a:lstStyle/>
            <a:p>
              <a:pPr algn="l">
                <a:lnSpc>
                  <a:spcPts val="2847"/>
                </a:lnSpc>
              </a:pPr>
              <a:r>
                <a:rPr lang="en-US" sz="1898" b="1" dirty="0">
                  <a:solidFill>
                    <a:srgbClr val="FDCF60"/>
                  </a:solidFill>
                  <a:latin typeface="Montserrat Bold"/>
                  <a:ea typeface="Montserrat Bold"/>
                  <a:cs typeface="Montserrat Bold"/>
                  <a:sym typeface="Montserrat Bold"/>
                </a:rPr>
                <a:t>A wide range of educational </a:t>
              </a:r>
              <a:r>
                <a:rPr lang="en-US" sz="1898" b="1" dirty="0" err="1">
                  <a:solidFill>
                    <a:srgbClr val="FDCF60"/>
                  </a:solidFill>
                  <a:latin typeface="Montserrat Bold"/>
                  <a:ea typeface="Montserrat Bold"/>
                  <a:cs typeface="Montserrat Bold"/>
                  <a:sym typeface="Montserrat Bold"/>
                </a:rPr>
                <a:t>programmes</a:t>
              </a:r>
              <a:r>
                <a:rPr lang="en-US" sz="1898" b="1" dirty="0">
                  <a:solidFill>
                    <a:srgbClr val="FDCF60"/>
                  </a:solidFill>
                  <a:latin typeface="Montserrat Bold"/>
                  <a:ea typeface="Montserrat Bold"/>
                  <a:cs typeface="Montserrat Bold"/>
                  <a:sym typeface="Montserrat Bold"/>
                </a:rPr>
                <a:t>:</a:t>
              </a:r>
              <a:r>
                <a:rPr lang="en-US" sz="1898" dirty="0">
                  <a:solidFill>
                    <a:srgbClr val="16214B"/>
                  </a:solidFill>
                  <a:latin typeface="Montserrat"/>
                  <a:ea typeface="Montserrat"/>
                  <a:cs typeface="Montserrat"/>
                  <a:sym typeface="Montserrat"/>
                </a:rPr>
                <a:t>  KSMU offers </a:t>
              </a:r>
              <a:r>
                <a:rPr lang="en-US" sz="1898" dirty="0" err="1">
                  <a:solidFill>
                    <a:srgbClr val="16214B"/>
                  </a:solidFill>
                  <a:latin typeface="Montserrat"/>
                  <a:ea typeface="Montserrat"/>
                  <a:cs typeface="Montserrat"/>
                  <a:sym typeface="Montserrat"/>
                </a:rPr>
                <a:t>programmes</a:t>
              </a:r>
              <a:r>
                <a:rPr lang="en-US" sz="1898" dirty="0">
                  <a:solidFill>
                    <a:srgbClr val="16214B"/>
                  </a:solidFill>
                  <a:latin typeface="Montserrat"/>
                  <a:ea typeface="Montserrat"/>
                  <a:cs typeface="Montserrat"/>
                  <a:sym typeface="Montserrat"/>
                </a:rPr>
                <a:t> in various medical specialties, from general medicine to narrow-profile fields such as surgery, pediatrics, dentistry, pharmacy, and many others. Students of the academy receive knowledge that meets international standards, allowing them to successfully work both in Kyrgyzstan and beyond</a:t>
              </a:r>
            </a:p>
          </p:txBody>
        </p:sp>
      </p:grpSp>
      <p:grpSp>
        <p:nvGrpSpPr>
          <p:cNvPr id="8" name="Group 8"/>
          <p:cNvGrpSpPr/>
          <p:nvPr/>
        </p:nvGrpSpPr>
        <p:grpSpPr>
          <a:xfrm>
            <a:off x="12110233" y="4618283"/>
            <a:ext cx="4844715" cy="4329109"/>
            <a:chOff x="0" y="0"/>
            <a:chExt cx="6459620" cy="5772145"/>
          </a:xfrm>
        </p:grpSpPr>
        <p:sp>
          <p:nvSpPr>
            <p:cNvPr id="9" name="AutoShape 9"/>
            <p:cNvSpPr/>
            <p:nvPr/>
          </p:nvSpPr>
          <p:spPr>
            <a:xfrm>
              <a:off x="0" y="0"/>
              <a:ext cx="1044803" cy="144381"/>
            </a:xfrm>
            <a:prstGeom prst="rect">
              <a:avLst/>
            </a:prstGeom>
            <a:solidFill>
              <a:srgbClr val="0C45A6"/>
            </a:solidFill>
          </p:spPr>
        </p:sp>
        <p:sp>
          <p:nvSpPr>
            <p:cNvPr id="10" name="TextBox 10"/>
            <p:cNvSpPr txBox="1"/>
            <p:nvPr/>
          </p:nvSpPr>
          <p:spPr>
            <a:xfrm>
              <a:off x="0" y="545243"/>
              <a:ext cx="6459620" cy="5226902"/>
            </a:xfrm>
            <a:prstGeom prst="rect">
              <a:avLst/>
            </a:prstGeom>
          </p:spPr>
          <p:txBody>
            <a:bodyPr lIns="0" tIns="0" rIns="0" bIns="0" rtlCol="0" anchor="t">
              <a:spAutoFit/>
            </a:bodyPr>
            <a:lstStyle/>
            <a:p>
              <a:pPr algn="l">
                <a:lnSpc>
                  <a:spcPts val="2847"/>
                </a:lnSpc>
              </a:pPr>
              <a:r>
                <a:rPr lang="en-US" sz="1898" b="1" dirty="0">
                  <a:solidFill>
                    <a:srgbClr val="FDCF60"/>
                  </a:solidFill>
                  <a:latin typeface="Montserrat Bold"/>
                  <a:ea typeface="Montserrat Bold"/>
                  <a:cs typeface="Montserrat Bold"/>
                  <a:sym typeface="Montserrat Bold"/>
                </a:rPr>
                <a:t>Support for scientific research:</a:t>
              </a:r>
              <a:r>
                <a:rPr lang="en-US" sz="1898" dirty="0">
                  <a:solidFill>
                    <a:srgbClr val="16214B"/>
                  </a:solidFill>
                  <a:latin typeface="Montserrat"/>
                  <a:ea typeface="Montserrat"/>
                  <a:cs typeface="Montserrat"/>
                  <a:sym typeface="Montserrat"/>
                </a:rPr>
                <a:t> KSMU actively promotes scientific research in the field of medicine. University researchers conduct studies in areas such as cardiovascular surgery, oncology, gastroenterology, infectious diseases, and other fields. This allows students and faculty to participate in cutting-edge medical research and implement new methods of diagnosis and treatment</a:t>
              </a:r>
            </a:p>
          </p:txBody>
        </p:sp>
      </p:grpSp>
      <p:sp>
        <p:nvSpPr>
          <p:cNvPr id="11" name="AutoShape 11"/>
          <p:cNvSpPr/>
          <p:nvPr/>
        </p:nvSpPr>
        <p:spPr>
          <a:xfrm>
            <a:off x="0" y="0"/>
            <a:ext cx="18288000" cy="4322252"/>
          </a:xfrm>
          <a:prstGeom prst="rect">
            <a:avLst/>
          </a:prstGeom>
          <a:solidFill>
            <a:srgbClr val="0C45A6"/>
          </a:solidFill>
        </p:spPr>
      </p:sp>
      <p:sp>
        <p:nvSpPr>
          <p:cNvPr id="12" name="Freeform 12"/>
          <p:cNvSpPr/>
          <p:nvPr/>
        </p:nvSpPr>
        <p:spPr>
          <a:xfrm>
            <a:off x="15367294" y="832430"/>
            <a:ext cx="2074617" cy="2443121"/>
          </a:xfrm>
          <a:custGeom>
            <a:avLst/>
            <a:gdLst/>
            <a:ahLst/>
            <a:cxnLst/>
            <a:rect l="l" t="t" r="r" b="b"/>
            <a:pathLst>
              <a:path w="2074617" h="2443121">
                <a:moveTo>
                  <a:pt x="0" y="0"/>
                </a:moveTo>
                <a:lnTo>
                  <a:pt x="2074617" y="0"/>
                </a:lnTo>
                <a:lnTo>
                  <a:pt x="2074617" y="2443121"/>
                </a:lnTo>
                <a:lnTo>
                  <a:pt x="0" y="2443121"/>
                </a:lnTo>
                <a:lnTo>
                  <a:pt x="0" y="0"/>
                </a:lnTo>
                <a:close/>
              </a:path>
            </a:pathLst>
          </a:custGeom>
          <a:blipFill>
            <a:blip r:embed="rId2"/>
            <a:stretch>
              <a:fillRect/>
            </a:stretch>
          </a:blipFill>
        </p:spPr>
      </p:sp>
      <p:sp>
        <p:nvSpPr>
          <p:cNvPr id="13" name="TextBox 13"/>
          <p:cNvSpPr txBox="1"/>
          <p:nvPr/>
        </p:nvSpPr>
        <p:spPr>
          <a:xfrm>
            <a:off x="906959" y="1046701"/>
            <a:ext cx="10815434" cy="2269852"/>
          </a:xfrm>
          <a:prstGeom prst="rect">
            <a:avLst/>
          </a:prstGeom>
        </p:spPr>
        <p:txBody>
          <a:bodyPr lIns="0" tIns="0" rIns="0" bIns="0" rtlCol="0" anchor="t">
            <a:spAutoFit/>
          </a:bodyPr>
          <a:lstStyle/>
          <a:p>
            <a:pPr algn="l">
              <a:lnSpc>
                <a:spcPts val="5913"/>
              </a:lnSpc>
            </a:pPr>
            <a:r>
              <a:rPr lang="en-US" sz="4927" b="1" dirty="0">
                <a:solidFill>
                  <a:srgbClr val="FFFFFF"/>
                </a:solidFill>
                <a:latin typeface="Montserrat Semi-Bold"/>
                <a:ea typeface="Montserrat Semi-Bold"/>
                <a:cs typeface="Montserrat Semi-Bold"/>
                <a:sym typeface="Montserrat Semi-Bold"/>
              </a:rPr>
              <a:t>WHY THE </a:t>
            </a:r>
            <a:r>
              <a:rPr lang="en-US" sz="4927" b="1" dirty="0">
                <a:solidFill>
                  <a:srgbClr val="FDCF60"/>
                </a:solidFill>
                <a:latin typeface="Montserrat Semi-Bold"/>
                <a:ea typeface="Montserrat Semi-Bold"/>
                <a:cs typeface="Montserrat Semi-Bold"/>
                <a:sym typeface="Montserrat Semi-Bold"/>
              </a:rPr>
              <a:t>MEDICAL ACADEMY</a:t>
            </a:r>
            <a:r>
              <a:rPr lang="en-US" sz="4927" b="1" dirty="0">
                <a:solidFill>
                  <a:srgbClr val="FFFFFF"/>
                </a:solidFill>
                <a:latin typeface="Montserrat Semi-Bold"/>
                <a:ea typeface="Montserrat Semi-Bold"/>
                <a:cs typeface="Montserrat Semi-Bold"/>
                <a:sym typeface="Montserrat Semi-Bold"/>
              </a:rPr>
              <a:t> IS A LEADER IN SPECIALIST TRAINING: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213" y="4618283"/>
            <a:ext cx="4844715" cy="3970035"/>
            <a:chOff x="0" y="0"/>
            <a:chExt cx="6459620" cy="5293380"/>
          </a:xfrm>
        </p:grpSpPr>
        <p:sp>
          <p:nvSpPr>
            <p:cNvPr id="3" name="AutoShape 3"/>
            <p:cNvSpPr/>
            <p:nvPr/>
          </p:nvSpPr>
          <p:spPr>
            <a:xfrm>
              <a:off x="0" y="0"/>
              <a:ext cx="1044803" cy="144381"/>
            </a:xfrm>
            <a:prstGeom prst="rect">
              <a:avLst/>
            </a:prstGeom>
            <a:solidFill>
              <a:srgbClr val="0C45A6"/>
            </a:solidFill>
          </p:spPr>
        </p:sp>
        <p:sp>
          <p:nvSpPr>
            <p:cNvPr id="4" name="TextBox 4"/>
            <p:cNvSpPr txBox="1"/>
            <p:nvPr/>
          </p:nvSpPr>
          <p:spPr>
            <a:xfrm>
              <a:off x="0" y="545243"/>
              <a:ext cx="6459620" cy="4748137"/>
            </a:xfrm>
            <a:prstGeom prst="rect">
              <a:avLst/>
            </a:prstGeom>
          </p:spPr>
          <p:txBody>
            <a:bodyPr lIns="0" tIns="0" rIns="0" bIns="0" rtlCol="0" anchor="t">
              <a:spAutoFit/>
            </a:bodyPr>
            <a:lstStyle/>
            <a:p>
              <a:pPr algn="l">
                <a:lnSpc>
                  <a:spcPts val="2847"/>
                </a:lnSpc>
              </a:pPr>
              <a:r>
                <a:rPr lang="en-US" sz="1898" b="1" dirty="0">
                  <a:solidFill>
                    <a:srgbClr val="FDCF60"/>
                  </a:solidFill>
                  <a:latin typeface="Montserrat Bold"/>
                  <a:ea typeface="Montserrat Bold"/>
                  <a:cs typeface="Montserrat Bold"/>
                  <a:sym typeface="Montserrat Bold"/>
                </a:rPr>
                <a:t>Implementation of innovative technologies: </a:t>
              </a:r>
              <a:r>
                <a:rPr lang="en-US" sz="1898" dirty="0">
                  <a:solidFill>
                    <a:srgbClr val="16214B"/>
                  </a:solidFill>
                  <a:latin typeface="Montserrat"/>
                  <a:ea typeface="Montserrat"/>
                  <a:cs typeface="Montserrat"/>
                  <a:sym typeface="Montserrat"/>
                </a:rPr>
                <a:t>The academy actively implements modern teaching methods and medical technologies, including simulation trainers, virtual operating rooms, and laboratories. This allows students to develop practical skills before they begin treating patients, improving their professional training and reducing the risk of mistakes</a:t>
              </a:r>
            </a:p>
          </p:txBody>
        </p:sp>
      </p:grpSp>
      <p:grpSp>
        <p:nvGrpSpPr>
          <p:cNvPr id="5" name="Group 5"/>
          <p:cNvGrpSpPr/>
          <p:nvPr/>
        </p:nvGrpSpPr>
        <p:grpSpPr>
          <a:xfrm>
            <a:off x="6036850" y="4526977"/>
            <a:ext cx="5209938" cy="4329108"/>
            <a:chOff x="0" y="0"/>
            <a:chExt cx="6946584" cy="5772144"/>
          </a:xfrm>
        </p:grpSpPr>
        <p:sp>
          <p:nvSpPr>
            <p:cNvPr id="6" name="AutoShape 6"/>
            <p:cNvSpPr/>
            <p:nvPr/>
          </p:nvSpPr>
          <p:spPr>
            <a:xfrm>
              <a:off x="0" y="0"/>
              <a:ext cx="1123567" cy="144381"/>
            </a:xfrm>
            <a:prstGeom prst="rect">
              <a:avLst/>
            </a:prstGeom>
            <a:solidFill>
              <a:srgbClr val="0C45A6"/>
            </a:solidFill>
          </p:spPr>
        </p:sp>
        <p:sp>
          <p:nvSpPr>
            <p:cNvPr id="7" name="TextBox 7"/>
            <p:cNvSpPr txBox="1"/>
            <p:nvPr/>
          </p:nvSpPr>
          <p:spPr>
            <a:xfrm>
              <a:off x="0" y="545243"/>
              <a:ext cx="6946584" cy="5226901"/>
            </a:xfrm>
            <a:prstGeom prst="rect">
              <a:avLst/>
            </a:prstGeom>
          </p:spPr>
          <p:txBody>
            <a:bodyPr lIns="0" tIns="0" rIns="0" bIns="0" rtlCol="0" anchor="t">
              <a:spAutoFit/>
            </a:bodyPr>
            <a:lstStyle/>
            <a:p>
              <a:pPr algn="l">
                <a:lnSpc>
                  <a:spcPts val="2847"/>
                </a:lnSpc>
              </a:pPr>
              <a:r>
                <a:rPr lang="en-US" sz="1898" b="1" dirty="0">
                  <a:solidFill>
                    <a:srgbClr val="FDCF60"/>
                  </a:solidFill>
                  <a:latin typeface="Montserrat Bold"/>
                  <a:ea typeface="Montserrat Bold"/>
                  <a:cs typeface="Montserrat Bold"/>
                  <a:sym typeface="Montserrat Bold"/>
                </a:rPr>
                <a:t>Partnerships with international organizations:</a:t>
              </a:r>
              <a:r>
                <a:rPr lang="en-US" sz="1898" dirty="0">
                  <a:solidFill>
                    <a:srgbClr val="16214B"/>
                  </a:solidFill>
                  <a:latin typeface="Montserrat"/>
                  <a:ea typeface="Montserrat"/>
                  <a:cs typeface="Montserrat"/>
                  <a:sym typeface="Montserrat"/>
                </a:rPr>
                <a:t> KSMU maintains close ties with foreign universities and medical institutions. International cooperation allows for the implementation of advanced educational methodologies and standards, facilitates student and faculty exchanges, and enables the implementation of joint research projects. This enhances the academy's leadership as a center for international medical education</a:t>
              </a:r>
            </a:p>
          </p:txBody>
        </p:sp>
      </p:grpSp>
      <p:grpSp>
        <p:nvGrpSpPr>
          <p:cNvPr id="8" name="Group 8"/>
          <p:cNvGrpSpPr/>
          <p:nvPr/>
        </p:nvGrpSpPr>
        <p:grpSpPr>
          <a:xfrm>
            <a:off x="12110233" y="4401975"/>
            <a:ext cx="5346896" cy="4329108"/>
            <a:chOff x="0" y="0"/>
            <a:chExt cx="7129195" cy="5772144"/>
          </a:xfrm>
        </p:grpSpPr>
        <p:sp>
          <p:nvSpPr>
            <p:cNvPr id="9" name="AutoShape 9"/>
            <p:cNvSpPr/>
            <p:nvPr/>
          </p:nvSpPr>
          <p:spPr>
            <a:xfrm>
              <a:off x="0" y="0"/>
              <a:ext cx="1153103" cy="144381"/>
            </a:xfrm>
            <a:prstGeom prst="rect">
              <a:avLst/>
            </a:prstGeom>
            <a:solidFill>
              <a:srgbClr val="0C45A6"/>
            </a:solidFill>
          </p:spPr>
        </p:sp>
        <p:sp>
          <p:nvSpPr>
            <p:cNvPr id="10" name="TextBox 10"/>
            <p:cNvSpPr txBox="1"/>
            <p:nvPr/>
          </p:nvSpPr>
          <p:spPr>
            <a:xfrm>
              <a:off x="0" y="545243"/>
              <a:ext cx="7129195" cy="5226901"/>
            </a:xfrm>
            <a:prstGeom prst="rect">
              <a:avLst/>
            </a:prstGeom>
          </p:spPr>
          <p:txBody>
            <a:bodyPr lIns="0" tIns="0" rIns="0" bIns="0" rtlCol="0" anchor="t">
              <a:spAutoFit/>
            </a:bodyPr>
            <a:lstStyle/>
            <a:p>
              <a:pPr algn="l">
                <a:lnSpc>
                  <a:spcPts val="2847"/>
                </a:lnSpc>
              </a:pPr>
              <a:r>
                <a:rPr lang="en-US" sz="1898" b="1" dirty="0">
                  <a:solidFill>
                    <a:srgbClr val="FDCF60"/>
                  </a:solidFill>
                  <a:latin typeface="Montserrat Bold"/>
                  <a:ea typeface="Montserrat Bold"/>
                  <a:cs typeface="Montserrat Bold"/>
                  <a:sym typeface="Montserrat Bold"/>
                </a:rPr>
                <a:t>Highly qualified faculty:</a:t>
              </a:r>
              <a:r>
                <a:rPr lang="en-US" sz="1898" dirty="0">
                  <a:solidFill>
                    <a:srgbClr val="16214B"/>
                  </a:solidFill>
                  <a:latin typeface="Montserrat"/>
                  <a:ea typeface="Montserrat"/>
                  <a:cs typeface="Montserrat"/>
                  <a:sym typeface="Montserrat"/>
                </a:rPr>
                <a:t> The academy employs leading doctors and scholars, many of whom are recognized not only in Kyrgyzstan but also abroad. The faculty includes doctors of science, professors, and experienced clinicians, which ensures a high level of education. The instructors actively work on developing new curricula and teaching methods, striving for continuous improvement in the quality of education</a:t>
              </a:r>
            </a:p>
          </p:txBody>
        </p:sp>
      </p:grpSp>
      <p:sp>
        <p:nvSpPr>
          <p:cNvPr id="11" name="AutoShape 11"/>
          <p:cNvSpPr/>
          <p:nvPr/>
        </p:nvSpPr>
        <p:spPr>
          <a:xfrm>
            <a:off x="0" y="0"/>
            <a:ext cx="18288000" cy="4322252"/>
          </a:xfrm>
          <a:prstGeom prst="rect">
            <a:avLst/>
          </a:prstGeom>
          <a:solidFill>
            <a:srgbClr val="0C45A6"/>
          </a:solidFill>
        </p:spPr>
      </p:sp>
      <p:sp>
        <p:nvSpPr>
          <p:cNvPr id="12" name="TextBox 12"/>
          <p:cNvSpPr txBox="1"/>
          <p:nvPr/>
        </p:nvSpPr>
        <p:spPr>
          <a:xfrm>
            <a:off x="906959" y="1046701"/>
            <a:ext cx="10815434" cy="3026470"/>
          </a:xfrm>
          <a:prstGeom prst="rect">
            <a:avLst/>
          </a:prstGeom>
        </p:spPr>
        <p:txBody>
          <a:bodyPr lIns="0" tIns="0" rIns="0" bIns="0" rtlCol="0" anchor="t">
            <a:spAutoFit/>
          </a:bodyPr>
          <a:lstStyle/>
          <a:p>
            <a:pPr>
              <a:lnSpc>
                <a:spcPts val="5913"/>
              </a:lnSpc>
            </a:pPr>
            <a:r>
              <a:rPr lang="en-US" sz="4927" b="1" dirty="0">
                <a:solidFill>
                  <a:srgbClr val="FFFFFF"/>
                </a:solidFill>
                <a:latin typeface="Montserrat Semi-Bold"/>
                <a:ea typeface="Montserrat Semi-Bold"/>
                <a:cs typeface="Montserrat Semi-Bold"/>
                <a:sym typeface="Montserrat Semi-Bold"/>
              </a:rPr>
              <a:t>WHY THE </a:t>
            </a:r>
            <a:r>
              <a:rPr lang="en-US" sz="4927" b="1" dirty="0">
                <a:solidFill>
                  <a:srgbClr val="FDCF60"/>
                </a:solidFill>
                <a:latin typeface="Montserrat Semi-Bold"/>
                <a:ea typeface="Montserrat Semi-Bold"/>
                <a:cs typeface="Montserrat Semi-Bold"/>
                <a:sym typeface="Montserrat Semi-Bold"/>
              </a:rPr>
              <a:t>MEDICAL ACADEMY </a:t>
            </a:r>
            <a:r>
              <a:rPr lang="en-US" sz="4927" b="1" dirty="0">
                <a:solidFill>
                  <a:srgbClr val="FFFFFF"/>
                </a:solidFill>
                <a:latin typeface="Montserrat Semi-Bold"/>
                <a:ea typeface="Montserrat Semi-Bold"/>
                <a:cs typeface="Montserrat Semi-Bold"/>
                <a:sym typeface="Montserrat Semi-Bold"/>
              </a:rPr>
              <a:t> IS A LEADER IN SPECIALIST TRAINING:</a:t>
            </a:r>
          </a:p>
          <a:p>
            <a:pPr algn="l">
              <a:lnSpc>
                <a:spcPts val="5913"/>
              </a:lnSpc>
            </a:pPr>
            <a:endParaRPr lang="en-US" sz="4927" b="1" dirty="0">
              <a:solidFill>
                <a:srgbClr val="FFFFFF"/>
              </a:solidFill>
              <a:latin typeface="Montserrat Semi-Bold"/>
              <a:ea typeface="Montserrat Semi-Bold"/>
              <a:cs typeface="Montserrat Semi-Bold"/>
              <a:sym typeface="Montserrat Semi-Bold"/>
            </a:endParaRPr>
          </a:p>
        </p:txBody>
      </p:sp>
      <p:sp>
        <p:nvSpPr>
          <p:cNvPr id="13" name="Freeform 13"/>
          <p:cNvSpPr/>
          <p:nvPr/>
        </p:nvSpPr>
        <p:spPr>
          <a:xfrm>
            <a:off x="15382512" y="832430"/>
            <a:ext cx="2074617" cy="2443121"/>
          </a:xfrm>
          <a:custGeom>
            <a:avLst/>
            <a:gdLst/>
            <a:ahLst/>
            <a:cxnLst/>
            <a:rect l="l" t="t" r="r" b="b"/>
            <a:pathLst>
              <a:path w="2074617" h="2443121">
                <a:moveTo>
                  <a:pt x="0" y="0"/>
                </a:moveTo>
                <a:lnTo>
                  <a:pt x="2074617" y="0"/>
                </a:lnTo>
                <a:lnTo>
                  <a:pt x="2074617" y="2443121"/>
                </a:lnTo>
                <a:lnTo>
                  <a:pt x="0" y="2443121"/>
                </a:lnTo>
                <a:lnTo>
                  <a:pt x="0" y="0"/>
                </a:lnTo>
                <a:close/>
              </a:path>
            </a:pathLst>
          </a:custGeom>
          <a:blipFill>
            <a:blip r:embed="rId2"/>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52017" y="4740024"/>
            <a:ext cx="5042544" cy="4230390"/>
            <a:chOff x="0" y="0"/>
            <a:chExt cx="6723392" cy="5640521"/>
          </a:xfrm>
        </p:grpSpPr>
        <p:sp>
          <p:nvSpPr>
            <p:cNvPr id="3" name="AutoShape 3"/>
            <p:cNvSpPr/>
            <p:nvPr/>
          </p:nvSpPr>
          <p:spPr>
            <a:xfrm>
              <a:off x="0" y="0"/>
              <a:ext cx="1087467" cy="144381"/>
            </a:xfrm>
            <a:prstGeom prst="rect">
              <a:avLst/>
            </a:prstGeom>
            <a:solidFill>
              <a:srgbClr val="0C45A6"/>
            </a:solidFill>
          </p:spPr>
        </p:sp>
        <p:sp>
          <p:nvSpPr>
            <p:cNvPr id="4" name="TextBox 4"/>
            <p:cNvSpPr txBox="1"/>
            <p:nvPr/>
          </p:nvSpPr>
          <p:spPr>
            <a:xfrm>
              <a:off x="0" y="554768"/>
              <a:ext cx="6723392" cy="5085753"/>
            </a:xfrm>
            <a:prstGeom prst="rect">
              <a:avLst/>
            </a:prstGeom>
          </p:spPr>
          <p:txBody>
            <a:bodyPr lIns="0" tIns="0" rIns="0" bIns="0" rtlCol="0" anchor="t">
              <a:spAutoFit/>
            </a:bodyPr>
            <a:lstStyle/>
            <a:p>
              <a:pPr algn="l">
                <a:lnSpc>
                  <a:spcPts val="2997"/>
                </a:lnSpc>
              </a:pPr>
              <a:r>
                <a:rPr lang="en-US" sz="1998" b="1" dirty="0">
                  <a:solidFill>
                    <a:srgbClr val="FDCF60"/>
                  </a:solidFill>
                  <a:latin typeface="Montserrat Bold"/>
                  <a:ea typeface="Montserrat Bold"/>
                  <a:cs typeface="Montserrat Bold"/>
                  <a:sym typeface="Montserrat Bold"/>
                </a:rPr>
                <a:t>Emphasis on practical training:</a:t>
              </a:r>
              <a:r>
                <a:rPr lang="en-US" sz="1998" dirty="0">
                  <a:solidFill>
                    <a:srgbClr val="16214B"/>
                  </a:solidFill>
                  <a:latin typeface="Montserrat"/>
                  <a:ea typeface="Montserrat"/>
                  <a:cs typeface="Montserrat"/>
                  <a:sym typeface="Montserrat"/>
                </a:rPr>
                <a:t>  Students at KSMU receive not only theoretical knowledge but also extensive practical training in university clinics and hospitals. This gives them the opportunity to interact with patients at early stages of their education and refine their skills under the supervision of experienced physicians</a:t>
              </a:r>
            </a:p>
          </p:txBody>
        </p:sp>
      </p:grpSp>
      <p:grpSp>
        <p:nvGrpSpPr>
          <p:cNvPr id="5" name="Group 5"/>
          <p:cNvGrpSpPr/>
          <p:nvPr/>
        </p:nvGrpSpPr>
        <p:grpSpPr>
          <a:xfrm>
            <a:off x="9812374" y="4740024"/>
            <a:ext cx="6305606" cy="4230390"/>
            <a:chOff x="0" y="0"/>
            <a:chExt cx="8407474" cy="5640521"/>
          </a:xfrm>
        </p:grpSpPr>
        <p:sp>
          <p:nvSpPr>
            <p:cNvPr id="6" name="AutoShape 6"/>
            <p:cNvSpPr/>
            <p:nvPr/>
          </p:nvSpPr>
          <p:spPr>
            <a:xfrm>
              <a:off x="0" y="0"/>
              <a:ext cx="1359857" cy="144381"/>
            </a:xfrm>
            <a:prstGeom prst="rect">
              <a:avLst/>
            </a:prstGeom>
            <a:solidFill>
              <a:srgbClr val="0C45A6"/>
            </a:solidFill>
          </p:spPr>
        </p:sp>
        <p:sp>
          <p:nvSpPr>
            <p:cNvPr id="7" name="TextBox 7"/>
            <p:cNvSpPr txBox="1"/>
            <p:nvPr/>
          </p:nvSpPr>
          <p:spPr>
            <a:xfrm>
              <a:off x="0" y="554768"/>
              <a:ext cx="8407474" cy="5085753"/>
            </a:xfrm>
            <a:prstGeom prst="rect">
              <a:avLst/>
            </a:prstGeom>
          </p:spPr>
          <p:txBody>
            <a:bodyPr lIns="0" tIns="0" rIns="0" bIns="0" rtlCol="0" anchor="t">
              <a:spAutoFit/>
            </a:bodyPr>
            <a:lstStyle/>
            <a:p>
              <a:pPr algn="l">
                <a:lnSpc>
                  <a:spcPts val="2997"/>
                </a:lnSpc>
              </a:pPr>
              <a:r>
                <a:rPr lang="en-US" sz="1998" b="1" dirty="0">
                  <a:solidFill>
                    <a:srgbClr val="FDCF60"/>
                  </a:solidFill>
                  <a:latin typeface="Montserrat Bold"/>
                  <a:ea typeface="Montserrat Bold"/>
                  <a:cs typeface="Montserrat Bold"/>
                  <a:sym typeface="Montserrat Bold"/>
                </a:rPr>
                <a:t>Support for student and graduate development: </a:t>
              </a:r>
              <a:r>
                <a:rPr lang="en-US" sz="1998" dirty="0">
                  <a:solidFill>
                    <a:srgbClr val="16214B"/>
                  </a:solidFill>
                  <a:latin typeface="Montserrat"/>
                  <a:ea typeface="Montserrat"/>
                  <a:cs typeface="Montserrat"/>
                  <a:sym typeface="Montserrat"/>
                </a:rPr>
                <a:t>The academy supports its students and graduates at all stages of their professional journey. Various career development centers operate within the university, helping students find opportunities for internships, research work, and employment after graduation. The academy also promotes further professional development for physicians through postgraduate education programs.</a:t>
              </a:r>
            </a:p>
          </p:txBody>
        </p:sp>
      </p:grpSp>
      <p:sp>
        <p:nvSpPr>
          <p:cNvPr id="8" name="AutoShape 8"/>
          <p:cNvSpPr/>
          <p:nvPr/>
        </p:nvSpPr>
        <p:spPr>
          <a:xfrm>
            <a:off x="0" y="0"/>
            <a:ext cx="18288000" cy="4322252"/>
          </a:xfrm>
          <a:prstGeom prst="rect">
            <a:avLst/>
          </a:prstGeom>
          <a:solidFill>
            <a:srgbClr val="0C45A6"/>
          </a:solidFill>
        </p:spPr>
      </p:sp>
      <p:sp>
        <p:nvSpPr>
          <p:cNvPr id="9" name="TextBox 9"/>
          <p:cNvSpPr txBox="1"/>
          <p:nvPr/>
        </p:nvSpPr>
        <p:spPr>
          <a:xfrm>
            <a:off x="906959" y="1046701"/>
            <a:ext cx="10815434" cy="2269852"/>
          </a:xfrm>
          <a:prstGeom prst="rect">
            <a:avLst/>
          </a:prstGeom>
        </p:spPr>
        <p:txBody>
          <a:bodyPr lIns="0" tIns="0" rIns="0" bIns="0" rtlCol="0" anchor="t">
            <a:spAutoFit/>
          </a:bodyPr>
          <a:lstStyle/>
          <a:p>
            <a:pPr algn="l">
              <a:lnSpc>
                <a:spcPts val="5913"/>
              </a:lnSpc>
            </a:pPr>
            <a:r>
              <a:rPr lang="en-US" sz="4927" b="1" dirty="0">
                <a:solidFill>
                  <a:srgbClr val="FFFFFF"/>
                </a:solidFill>
                <a:latin typeface="Montserrat Semi-Bold"/>
                <a:ea typeface="Montserrat Semi-Bold"/>
                <a:cs typeface="Montserrat Semi-Bold"/>
                <a:sym typeface="Montserrat Semi-Bold"/>
              </a:rPr>
              <a:t>WHY THE </a:t>
            </a:r>
            <a:r>
              <a:rPr lang="en-US" sz="4927" b="1" dirty="0">
                <a:solidFill>
                  <a:srgbClr val="FDCF60"/>
                </a:solidFill>
                <a:latin typeface="Montserrat Semi-Bold"/>
                <a:ea typeface="Montserrat Semi-Bold"/>
                <a:cs typeface="Montserrat Semi-Bold"/>
                <a:sym typeface="Montserrat Semi-Bold"/>
              </a:rPr>
              <a:t>MEDICAL ACADEMY</a:t>
            </a:r>
            <a:r>
              <a:rPr lang="en-US" sz="4927" b="1" dirty="0">
                <a:solidFill>
                  <a:srgbClr val="FFFFFF"/>
                </a:solidFill>
                <a:latin typeface="Montserrat Semi-Bold"/>
                <a:ea typeface="Montserrat Semi-Bold"/>
                <a:cs typeface="Montserrat Semi-Bold"/>
                <a:sym typeface="Montserrat Semi-Bold"/>
              </a:rPr>
              <a:t> IS A LEADER IN SPECIALIST TRAINING:</a:t>
            </a:r>
          </a:p>
        </p:txBody>
      </p:sp>
      <p:sp>
        <p:nvSpPr>
          <p:cNvPr id="10" name="Freeform 10"/>
          <p:cNvSpPr/>
          <p:nvPr/>
        </p:nvSpPr>
        <p:spPr>
          <a:xfrm>
            <a:off x="15429954" y="832430"/>
            <a:ext cx="2074617" cy="2443121"/>
          </a:xfrm>
          <a:custGeom>
            <a:avLst/>
            <a:gdLst/>
            <a:ahLst/>
            <a:cxnLst/>
            <a:rect l="l" t="t" r="r" b="b"/>
            <a:pathLst>
              <a:path w="2074617" h="2443121">
                <a:moveTo>
                  <a:pt x="0" y="0"/>
                </a:moveTo>
                <a:lnTo>
                  <a:pt x="2074617" y="0"/>
                </a:lnTo>
                <a:lnTo>
                  <a:pt x="2074617" y="2443121"/>
                </a:lnTo>
                <a:lnTo>
                  <a:pt x="0" y="2443121"/>
                </a:lnTo>
                <a:lnTo>
                  <a:pt x="0" y="0"/>
                </a:lnTo>
                <a:close/>
              </a:path>
            </a:pathLst>
          </a:custGeom>
          <a:blipFill>
            <a:blip r:embed="rId2"/>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CF60"/>
        </a:solidFill>
        <a:effectLst/>
      </p:bgPr>
    </p:bg>
    <p:spTree>
      <p:nvGrpSpPr>
        <p:cNvPr id="1" name=""/>
        <p:cNvGrpSpPr/>
        <p:nvPr/>
      </p:nvGrpSpPr>
      <p:grpSpPr>
        <a:xfrm>
          <a:off x="0" y="0"/>
          <a:ext cx="0" cy="0"/>
          <a:chOff x="0" y="0"/>
          <a:chExt cx="0" cy="0"/>
        </a:xfrm>
      </p:grpSpPr>
      <p:grpSp>
        <p:nvGrpSpPr>
          <p:cNvPr id="2" name="Group 2"/>
          <p:cNvGrpSpPr/>
          <p:nvPr/>
        </p:nvGrpSpPr>
        <p:grpSpPr>
          <a:xfrm>
            <a:off x="223723" y="2137813"/>
            <a:ext cx="8704343" cy="5281335"/>
            <a:chOff x="0" y="0"/>
            <a:chExt cx="11605791" cy="7041779"/>
          </a:xfrm>
        </p:grpSpPr>
        <p:sp>
          <p:nvSpPr>
            <p:cNvPr id="3" name="AutoShape 3"/>
            <p:cNvSpPr/>
            <p:nvPr/>
          </p:nvSpPr>
          <p:spPr>
            <a:xfrm>
              <a:off x="0" y="0"/>
              <a:ext cx="1877165" cy="151469"/>
            </a:xfrm>
            <a:prstGeom prst="rect">
              <a:avLst/>
            </a:prstGeom>
            <a:solidFill>
              <a:srgbClr val="0C45A6"/>
            </a:solidFill>
          </p:spPr>
        </p:sp>
        <p:sp>
          <p:nvSpPr>
            <p:cNvPr id="4" name="TextBox 4"/>
            <p:cNvSpPr txBox="1"/>
            <p:nvPr/>
          </p:nvSpPr>
          <p:spPr>
            <a:xfrm>
              <a:off x="0" y="546240"/>
              <a:ext cx="11605791" cy="6495539"/>
            </a:xfrm>
            <a:prstGeom prst="rect">
              <a:avLst/>
            </a:prstGeom>
          </p:spPr>
          <p:txBody>
            <a:bodyPr lIns="0" tIns="0" rIns="0" bIns="0" rtlCol="0" anchor="t">
              <a:spAutoFit/>
            </a:bodyPr>
            <a:lstStyle/>
            <a:p>
              <a:pPr algn="l">
                <a:lnSpc>
                  <a:spcPts val="4787"/>
                </a:lnSpc>
              </a:pPr>
              <a:r>
                <a:rPr lang="en-US" sz="3191" b="1" dirty="0">
                  <a:solidFill>
                    <a:srgbClr val="FFFFFF"/>
                  </a:solidFill>
                  <a:latin typeface="Montserrat Bold"/>
                  <a:ea typeface="Montserrat Bold"/>
                  <a:cs typeface="Montserrat Bold"/>
                  <a:sym typeface="Montserrat Bold"/>
                </a:rPr>
                <a:t>Many KSMU graduates hold leading positions in medical institutions in Kyrgyzstan and abroad. They are examples of how training at the Medical Academy provides the opportunity to become leaders in healthcare, engaging in both clinical practice and scientific research</a:t>
              </a:r>
              <a:r>
                <a:rPr lang="en-US" sz="3191" b="1" dirty="0">
                  <a:solidFill>
                    <a:srgbClr val="FDCF60"/>
                  </a:solidFill>
                  <a:latin typeface="Montserrat Bold"/>
                  <a:ea typeface="Montserrat Bold"/>
                  <a:cs typeface="Montserrat Bold"/>
                  <a:sym typeface="Montserrat Bold"/>
                </a:rPr>
                <a:t>.</a:t>
              </a:r>
            </a:p>
          </p:txBody>
        </p:sp>
      </p:grpSp>
      <p:sp>
        <p:nvSpPr>
          <p:cNvPr id="5" name="Freeform 5"/>
          <p:cNvSpPr/>
          <p:nvPr/>
        </p:nvSpPr>
        <p:spPr>
          <a:xfrm>
            <a:off x="10782322" y="0"/>
            <a:ext cx="7505678" cy="10287000"/>
          </a:xfrm>
          <a:custGeom>
            <a:avLst/>
            <a:gdLst/>
            <a:ahLst/>
            <a:cxnLst/>
            <a:rect l="l" t="t" r="r" b="b"/>
            <a:pathLst>
              <a:path w="7505678" h="10287000">
                <a:moveTo>
                  <a:pt x="0" y="0"/>
                </a:moveTo>
                <a:lnTo>
                  <a:pt x="7505678" y="0"/>
                </a:lnTo>
                <a:lnTo>
                  <a:pt x="7505678" y="10287000"/>
                </a:lnTo>
                <a:lnTo>
                  <a:pt x="0" y="10287000"/>
                </a:lnTo>
                <a:lnTo>
                  <a:pt x="0" y="0"/>
                </a:lnTo>
                <a:close/>
              </a:path>
            </a:pathLst>
          </a:custGeom>
          <a:blipFill>
            <a:blip r:embed="rId2"/>
            <a:stretch>
              <a:fillRect l="-74103" r="-31609"/>
            </a:stretch>
          </a:blipFill>
        </p:spPr>
      </p:sp>
      <p:sp>
        <p:nvSpPr>
          <p:cNvPr id="6" name="TextBox 6"/>
          <p:cNvSpPr txBox="1"/>
          <p:nvPr/>
        </p:nvSpPr>
        <p:spPr>
          <a:xfrm>
            <a:off x="465648" y="168849"/>
            <a:ext cx="7910295" cy="1615955"/>
          </a:xfrm>
          <a:prstGeom prst="rect">
            <a:avLst/>
          </a:prstGeom>
        </p:spPr>
        <p:txBody>
          <a:bodyPr lIns="0" tIns="0" rIns="0" bIns="0" rtlCol="0" anchor="t">
            <a:spAutoFit/>
          </a:bodyPr>
          <a:lstStyle/>
          <a:p>
            <a:pPr>
              <a:lnSpc>
                <a:spcPts val="6452"/>
              </a:lnSpc>
            </a:pPr>
            <a:r>
              <a:rPr lang="en-US" sz="4963" b="1" dirty="0">
                <a:solidFill>
                  <a:srgbClr val="0C45A6"/>
                </a:solidFill>
                <a:latin typeface="Montserrat Bold"/>
                <a:ea typeface="Montserrat Bold"/>
                <a:cs typeface="Montserrat Bold"/>
                <a:sym typeface="Montserrat Bold"/>
              </a:rPr>
              <a:t>Examples of alumni success: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526286" cy="10287000"/>
          </a:xfrm>
          <a:prstGeom prst="rect">
            <a:avLst/>
          </a:prstGeom>
          <a:solidFill>
            <a:srgbClr val="FDCF60"/>
          </a:solidFill>
        </p:spPr>
      </p:sp>
      <p:sp>
        <p:nvSpPr>
          <p:cNvPr id="3" name="Freeform 3"/>
          <p:cNvSpPr/>
          <p:nvPr/>
        </p:nvSpPr>
        <p:spPr>
          <a:xfrm>
            <a:off x="0" y="2977478"/>
            <a:ext cx="11140177" cy="7422143"/>
          </a:xfrm>
          <a:custGeom>
            <a:avLst/>
            <a:gdLst/>
            <a:ahLst/>
            <a:cxnLst/>
            <a:rect l="l" t="t" r="r" b="b"/>
            <a:pathLst>
              <a:path w="11140177" h="7422143">
                <a:moveTo>
                  <a:pt x="0" y="0"/>
                </a:moveTo>
                <a:lnTo>
                  <a:pt x="11140177" y="0"/>
                </a:lnTo>
                <a:lnTo>
                  <a:pt x="11140177" y="7422143"/>
                </a:lnTo>
                <a:lnTo>
                  <a:pt x="0" y="7422143"/>
                </a:lnTo>
                <a:lnTo>
                  <a:pt x="0" y="0"/>
                </a:lnTo>
                <a:close/>
              </a:path>
            </a:pathLst>
          </a:custGeom>
          <a:blipFill>
            <a:blip r:embed="rId2"/>
            <a:stretch>
              <a:fillRect/>
            </a:stretch>
          </a:blipFill>
        </p:spPr>
      </p:sp>
      <p:grpSp>
        <p:nvGrpSpPr>
          <p:cNvPr id="4" name="Group 4"/>
          <p:cNvGrpSpPr/>
          <p:nvPr/>
        </p:nvGrpSpPr>
        <p:grpSpPr>
          <a:xfrm>
            <a:off x="11239716" y="964868"/>
            <a:ext cx="6903113" cy="6650210"/>
            <a:chOff x="0" y="0"/>
            <a:chExt cx="9204150" cy="8866948"/>
          </a:xfrm>
        </p:grpSpPr>
        <p:sp>
          <p:nvSpPr>
            <p:cNvPr id="5" name="AutoShape 5"/>
            <p:cNvSpPr/>
            <p:nvPr/>
          </p:nvSpPr>
          <p:spPr>
            <a:xfrm>
              <a:off x="0" y="0"/>
              <a:ext cx="1353587" cy="159001"/>
            </a:xfrm>
            <a:prstGeom prst="rect">
              <a:avLst/>
            </a:prstGeom>
            <a:solidFill>
              <a:srgbClr val="0C45A6"/>
            </a:solidFill>
          </p:spPr>
        </p:sp>
        <p:sp>
          <p:nvSpPr>
            <p:cNvPr id="6" name="TextBox 6"/>
            <p:cNvSpPr txBox="1"/>
            <p:nvPr/>
          </p:nvSpPr>
          <p:spPr>
            <a:xfrm>
              <a:off x="0" y="1358567"/>
              <a:ext cx="9204150" cy="7508381"/>
            </a:xfrm>
            <a:prstGeom prst="rect">
              <a:avLst/>
            </a:prstGeom>
          </p:spPr>
          <p:txBody>
            <a:bodyPr lIns="0" tIns="0" rIns="0" bIns="0" rtlCol="0" anchor="t">
              <a:spAutoFit/>
            </a:bodyPr>
            <a:lstStyle/>
            <a:p>
              <a:pPr algn="l">
                <a:lnSpc>
                  <a:spcPts val="3411"/>
                </a:lnSpc>
              </a:pPr>
              <a:r>
                <a:rPr lang="en-US" sz="2274" b="1" dirty="0">
                  <a:solidFill>
                    <a:srgbClr val="0C45A6"/>
                  </a:solidFill>
                  <a:latin typeface="Montserrat Bold"/>
                  <a:ea typeface="Montserrat Bold"/>
                  <a:cs typeface="Montserrat Bold"/>
                  <a:sym typeface="Montserrat Bold"/>
                </a:rPr>
                <a:t>The I. K. </a:t>
              </a:r>
              <a:r>
                <a:rPr lang="en-US" sz="2274" b="1" dirty="0" err="1">
                  <a:solidFill>
                    <a:srgbClr val="0C45A6"/>
                  </a:solidFill>
                  <a:latin typeface="Montserrat Bold"/>
                  <a:ea typeface="Montserrat Bold"/>
                  <a:cs typeface="Montserrat Bold"/>
                  <a:sym typeface="Montserrat Bold"/>
                </a:rPr>
                <a:t>Akhunbaev</a:t>
              </a:r>
              <a:r>
                <a:rPr lang="en-US" sz="2274" b="1" dirty="0">
                  <a:solidFill>
                    <a:srgbClr val="0C45A6"/>
                  </a:solidFill>
                  <a:latin typeface="Montserrat Bold"/>
                  <a:ea typeface="Montserrat Bold"/>
                  <a:cs typeface="Montserrat Bold"/>
                  <a:sym typeface="Montserrat Bold"/>
                </a:rPr>
                <a:t> Kyrgyz state medical academy</a:t>
              </a:r>
              <a:r>
                <a:rPr lang="en-US" sz="2274" dirty="0">
                  <a:solidFill>
                    <a:srgbClr val="16214B"/>
                  </a:solidFill>
                  <a:latin typeface="Montserrat"/>
                  <a:ea typeface="Montserrat"/>
                  <a:cs typeface="Montserrat"/>
                  <a:sym typeface="Montserrat"/>
                </a:rPr>
                <a:t> — is not just an educational institution; it is a leader in training highly qualified medical specialists, setting high standards for medical education and science in Kyrgyzstan for decades. </a:t>
              </a:r>
            </a:p>
            <a:p>
              <a:pPr algn="l">
                <a:lnSpc>
                  <a:spcPts val="3411"/>
                </a:lnSpc>
              </a:pPr>
              <a:endParaRPr lang="en-US" sz="2274" dirty="0">
                <a:solidFill>
                  <a:srgbClr val="16214B"/>
                </a:solidFill>
                <a:latin typeface="Montserrat"/>
                <a:ea typeface="Montserrat"/>
                <a:cs typeface="Montserrat"/>
                <a:sym typeface="Montserrat"/>
              </a:endParaRPr>
            </a:p>
            <a:p>
              <a:pPr algn="l">
                <a:lnSpc>
                  <a:spcPts val="3411"/>
                </a:lnSpc>
              </a:pPr>
              <a:r>
                <a:rPr lang="en-US" sz="2274" dirty="0">
                  <a:solidFill>
                    <a:srgbClr val="16214B"/>
                  </a:solidFill>
                  <a:latin typeface="Montserrat"/>
                  <a:ea typeface="Montserrat"/>
                  <a:cs typeface="Montserrat"/>
                  <a:sym typeface="Montserrat"/>
                </a:rPr>
                <a:t>The academy contributes not only to the development of professional skills but also to the growth of future leaders in medicine who will shape the future of the country’s healthcare system and promote sustainable development in society.</a:t>
              </a:r>
            </a:p>
          </p:txBody>
        </p:sp>
      </p:grpSp>
      <p:sp>
        <p:nvSpPr>
          <p:cNvPr id="7" name="TextBox 7"/>
          <p:cNvSpPr txBox="1"/>
          <p:nvPr/>
        </p:nvSpPr>
        <p:spPr>
          <a:xfrm>
            <a:off x="10874493" y="123196"/>
            <a:ext cx="7910295" cy="712054"/>
          </a:xfrm>
          <a:prstGeom prst="rect">
            <a:avLst/>
          </a:prstGeom>
        </p:spPr>
        <p:txBody>
          <a:bodyPr lIns="0" tIns="0" rIns="0" bIns="0" rtlCol="0" anchor="t">
            <a:spAutoFit/>
          </a:bodyPr>
          <a:lstStyle/>
          <a:p>
            <a:pPr algn="l">
              <a:lnSpc>
                <a:spcPts val="5932"/>
              </a:lnSpc>
            </a:pPr>
            <a:r>
              <a:rPr lang="en-US" sz="4563" b="1" dirty="0">
                <a:solidFill>
                  <a:srgbClr val="0C45A6"/>
                </a:solidFill>
                <a:latin typeface="Montserrat Bold"/>
                <a:ea typeface="Montserrat Bold"/>
                <a:cs typeface="Montserrat Bold"/>
                <a:sym typeface="Montserrat Bold"/>
              </a:rPr>
              <a:t>CONCLUSION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CF60"/>
        </a:solidFill>
        <a:effectLst/>
      </p:bgPr>
    </p:bg>
    <p:spTree>
      <p:nvGrpSpPr>
        <p:cNvPr id="1" name=""/>
        <p:cNvGrpSpPr/>
        <p:nvPr/>
      </p:nvGrpSpPr>
      <p:grpSpPr>
        <a:xfrm>
          <a:off x="0" y="0"/>
          <a:ext cx="0" cy="0"/>
          <a:chOff x="0" y="0"/>
          <a:chExt cx="0" cy="0"/>
        </a:xfrm>
      </p:grpSpPr>
      <p:sp>
        <p:nvSpPr>
          <p:cNvPr id="5" name="Freeform 5"/>
          <p:cNvSpPr/>
          <p:nvPr/>
        </p:nvSpPr>
        <p:spPr>
          <a:xfrm>
            <a:off x="10782322" y="0"/>
            <a:ext cx="7505678" cy="10287000"/>
          </a:xfrm>
          <a:custGeom>
            <a:avLst/>
            <a:gdLst/>
            <a:ahLst/>
            <a:cxnLst/>
            <a:rect l="l" t="t" r="r" b="b"/>
            <a:pathLst>
              <a:path w="7505678" h="10287000">
                <a:moveTo>
                  <a:pt x="0" y="0"/>
                </a:moveTo>
                <a:lnTo>
                  <a:pt x="7505678" y="0"/>
                </a:lnTo>
                <a:lnTo>
                  <a:pt x="7505678" y="10287000"/>
                </a:lnTo>
                <a:lnTo>
                  <a:pt x="0" y="10287000"/>
                </a:lnTo>
                <a:lnTo>
                  <a:pt x="0" y="0"/>
                </a:lnTo>
                <a:close/>
              </a:path>
            </a:pathLst>
          </a:custGeom>
          <a:blipFill>
            <a:blip r:embed="rId2"/>
            <a:stretch>
              <a:fillRect l="-74103" r="-31609"/>
            </a:stretch>
          </a:blipFill>
        </p:spPr>
      </p:sp>
      <p:sp>
        <p:nvSpPr>
          <p:cNvPr id="6" name="TextBox 6"/>
          <p:cNvSpPr txBox="1"/>
          <p:nvPr/>
        </p:nvSpPr>
        <p:spPr>
          <a:xfrm>
            <a:off x="457200" y="5448300"/>
            <a:ext cx="17221200" cy="853311"/>
          </a:xfrm>
          <a:prstGeom prst="rect">
            <a:avLst/>
          </a:prstGeom>
        </p:spPr>
        <p:txBody>
          <a:bodyPr wrap="square" lIns="0" tIns="0" rIns="0" bIns="0" rtlCol="0" anchor="t">
            <a:spAutoFit/>
          </a:bodyPr>
          <a:lstStyle/>
          <a:p>
            <a:pPr algn="l">
              <a:lnSpc>
                <a:spcPts val="6452"/>
              </a:lnSpc>
            </a:pPr>
            <a:r>
              <a:rPr lang="en-US" sz="7200" b="1" dirty="0">
                <a:solidFill>
                  <a:schemeClr val="bg1"/>
                </a:solidFill>
                <a:latin typeface="Montserrat Bold"/>
                <a:ea typeface="Montserrat Bold"/>
                <a:cs typeface="Montserrat Bold"/>
                <a:sym typeface="Montserrat Bold"/>
              </a:rPr>
              <a:t>THANK YOU </a:t>
            </a:r>
            <a:r>
              <a:rPr lang="en-US" sz="7200" b="1" dirty="0">
                <a:solidFill>
                  <a:srgbClr val="0C45A6"/>
                </a:solidFill>
                <a:latin typeface="Montserrat Bold"/>
                <a:ea typeface="Montserrat Bold"/>
                <a:cs typeface="Montserrat Bold"/>
                <a:sym typeface="Montserrat Bold"/>
              </a:rPr>
              <a:t>FOR YOUR ATTENTION</a:t>
            </a:r>
            <a:r>
              <a:rPr lang="ru-RU" sz="7200" b="1" dirty="0">
                <a:solidFill>
                  <a:srgbClr val="0C45A6"/>
                </a:solidFill>
                <a:latin typeface="Montserrat Bold"/>
                <a:ea typeface="Montserrat Bold"/>
                <a:cs typeface="Montserrat Bold"/>
                <a:sym typeface="Montserrat Bold"/>
              </a:rPr>
              <a:t>!</a:t>
            </a:r>
            <a:endParaRPr lang="en-US" sz="7200" b="1" dirty="0">
              <a:solidFill>
                <a:srgbClr val="0C45A6"/>
              </a:solidFill>
              <a:latin typeface="Montserrat Bold"/>
              <a:ea typeface="Montserrat Bold"/>
              <a:cs typeface="Montserrat Bold"/>
              <a:sym typeface="Montserrat Bold"/>
            </a:endParaRPr>
          </a:p>
        </p:txBody>
      </p:sp>
    </p:spTree>
    <p:extLst>
      <p:ext uri="{BB962C8B-B14F-4D97-AF65-F5344CB8AC3E}">
        <p14:creationId xmlns:p14="http://schemas.microsoft.com/office/powerpoint/2010/main" val="3595587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76118" y="171450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blipFill>
            <a:blip r:embed="rId2"/>
            <a:stretch>
              <a:fillRect/>
            </a:stretch>
          </a:blipFill>
        </p:spPr>
      </p:sp>
      <p:sp>
        <p:nvSpPr>
          <p:cNvPr id="3" name="TextBox 3"/>
          <p:cNvSpPr txBox="1"/>
          <p:nvPr/>
        </p:nvSpPr>
        <p:spPr>
          <a:xfrm>
            <a:off x="6289151" y="679026"/>
            <a:ext cx="11586618" cy="7503529"/>
          </a:xfrm>
          <a:prstGeom prst="rect">
            <a:avLst/>
          </a:prstGeom>
        </p:spPr>
        <p:txBody>
          <a:bodyPr lIns="0" tIns="0" rIns="0" bIns="0" rtlCol="0" anchor="t">
            <a:spAutoFit/>
          </a:bodyPr>
          <a:lstStyle/>
          <a:p>
            <a:pPr algn="l">
              <a:lnSpc>
                <a:spcPts val="4929"/>
              </a:lnSpc>
            </a:pPr>
            <a:r>
              <a:rPr lang="en-US" sz="3791" b="1" dirty="0">
                <a:solidFill>
                  <a:srgbClr val="FDCF60"/>
                </a:solidFill>
                <a:latin typeface="Montserrat Bold"/>
                <a:ea typeface="Montserrat Bold"/>
                <a:cs typeface="Montserrat Bold"/>
                <a:sym typeface="Montserrat Bold"/>
              </a:rPr>
              <a:t>Aspiration for leadership in training specialists</a:t>
            </a:r>
            <a:r>
              <a:rPr lang="en-US" sz="3791" b="1" dirty="0">
                <a:solidFill>
                  <a:srgbClr val="0C45A6"/>
                </a:solidFill>
                <a:latin typeface="Montserrat Bold"/>
                <a:ea typeface="Montserrat Bold"/>
                <a:cs typeface="Montserrat Bold"/>
                <a:sym typeface="Montserrat Bold"/>
              </a:rPr>
              <a:t> — is a process in which an individual or a group not only imparts knowledge and skills but also inspires, guides, develops and implements new approaches to learning. Leaders in this field possess not only professional expertise but also qualities that help shape future generations of specialists who are capable of meeting contemporary challenges and contributing to the sustainable development of their industries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F60"/>
        </a:solidFill>
        <a:effectLst/>
      </p:bgPr>
    </p:bg>
    <p:spTree>
      <p:nvGrpSpPr>
        <p:cNvPr id="1" name=""/>
        <p:cNvGrpSpPr/>
        <p:nvPr/>
      </p:nvGrpSpPr>
      <p:grpSpPr>
        <a:xfrm>
          <a:off x="0" y="0"/>
          <a:ext cx="0" cy="0"/>
          <a:chOff x="0" y="0"/>
          <a:chExt cx="0" cy="0"/>
        </a:xfrm>
      </p:grpSpPr>
      <p:grpSp>
        <p:nvGrpSpPr>
          <p:cNvPr id="2" name="Group 2"/>
          <p:cNvGrpSpPr/>
          <p:nvPr/>
        </p:nvGrpSpPr>
        <p:grpSpPr>
          <a:xfrm>
            <a:off x="4987378" y="2303527"/>
            <a:ext cx="5316461" cy="3251891"/>
            <a:chOff x="0" y="0"/>
            <a:chExt cx="7088615" cy="4335854"/>
          </a:xfrm>
        </p:grpSpPr>
        <p:sp>
          <p:nvSpPr>
            <p:cNvPr id="3" name="AutoShape 3"/>
            <p:cNvSpPr/>
            <p:nvPr/>
          </p:nvSpPr>
          <p:spPr>
            <a:xfrm>
              <a:off x="0" y="0"/>
              <a:ext cx="1146539" cy="144381"/>
            </a:xfrm>
            <a:prstGeom prst="rect">
              <a:avLst/>
            </a:prstGeom>
            <a:solidFill>
              <a:srgbClr val="0C45A6"/>
            </a:solidFill>
          </p:spPr>
        </p:sp>
        <p:sp>
          <p:nvSpPr>
            <p:cNvPr id="4" name="TextBox 4"/>
            <p:cNvSpPr txBox="1"/>
            <p:nvPr/>
          </p:nvSpPr>
          <p:spPr>
            <a:xfrm>
              <a:off x="0" y="545243"/>
              <a:ext cx="7088615" cy="3790611"/>
            </a:xfrm>
            <a:prstGeom prst="rect">
              <a:avLst/>
            </a:prstGeom>
          </p:spPr>
          <p:txBody>
            <a:bodyPr lIns="0" tIns="0" rIns="0" bIns="0" rtlCol="0" anchor="t">
              <a:spAutoFit/>
            </a:bodyPr>
            <a:lstStyle/>
            <a:p>
              <a:pPr algn="l">
                <a:lnSpc>
                  <a:spcPts val="2847"/>
                </a:lnSpc>
              </a:pPr>
              <a:r>
                <a:rPr lang="en-US" sz="1898" b="1" dirty="0">
                  <a:solidFill>
                    <a:srgbClr val="16214B"/>
                  </a:solidFill>
                  <a:latin typeface="Montserrat"/>
                  <a:ea typeface="Montserrat"/>
                  <a:cs typeface="Montserrat"/>
                  <a:sym typeface="Montserrat"/>
                </a:rPr>
                <a:t>Vision and strategy:</a:t>
              </a:r>
              <a:r>
                <a:rPr lang="en-US" sz="1898" dirty="0">
                  <a:solidFill>
                    <a:srgbClr val="16214B"/>
                  </a:solidFill>
                  <a:latin typeface="Montserrat"/>
                  <a:ea typeface="Montserrat"/>
                  <a:cs typeface="Montserrat"/>
                  <a:sym typeface="Montserrat"/>
                </a:rPr>
                <a:t> Leaders in specialist training have a clear vision of how their profession and education in the field should evolve. They create strategies aimed at improving the quality of education and developing new approaches that help students be prepared for modern challenges</a:t>
              </a:r>
            </a:p>
          </p:txBody>
        </p:sp>
      </p:grpSp>
      <p:grpSp>
        <p:nvGrpSpPr>
          <p:cNvPr id="5" name="Group 5"/>
          <p:cNvGrpSpPr/>
          <p:nvPr/>
        </p:nvGrpSpPr>
        <p:grpSpPr>
          <a:xfrm>
            <a:off x="11969678" y="2464234"/>
            <a:ext cx="5012109" cy="3610962"/>
            <a:chOff x="0" y="0"/>
            <a:chExt cx="6682812" cy="4814616"/>
          </a:xfrm>
        </p:grpSpPr>
        <p:sp>
          <p:nvSpPr>
            <p:cNvPr id="6" name="AutoShape 6"/>
            <p:cNvSpPr/>
            <p:nvPr/>
          </p:nvSpPr>
          <p:spPr>
            <a:xfrm>
              <a:off x="0" y="0"/>
              <a:ext cx="1080903" cy="144381"/>
            </a:xfrm>
            <a:prstGeom prst="rect">
              <a:avLst/>
            </a:prstGeom>
            <a:solidFill>
              <a:srgbClr val="0C45A6"/>
            </a:solidFill>
          </p:spPr>
        </p:sp>
        <p:sp>
          <p:nvSpPr>
            <p:cNvPr id="7" name="TextBox 7"/>
            <p:cNvSpPr txBox="1"/>
            <p:nvPr/>
          </p:nvSpPr>
          <p:spPr>
            <a:xfrm>
              <a:off x="0" y="545243"/>
              <a:ext cx="6682812" cy="4269373"/>
            </a:xfrm>
            <a:prstGeom prst="rect">
              <a:avLst/>
            </a:prstGeom>
          </p:spPr>
          <p:txBody>
            <a:bodyPr lIns="0" tIns="0" rIns="0" bIns="0" rtlCol="0" anchor="t">
              <a:spAutoFit/>
            </a:bodyPr>
            <a:lstStyle/>
            <a:p>
              <a:pPr algn="l">
                <a:lnSpc>
                  <a:spcPts val="2847"/>
                </a:lnSpc>
              </a:pPr>
              <a:r>
                <a:rPr lang="en-US" sz="1898" b="1" dirty="0">
                  <a:solidFill>
                    <a:srgbClr val="16214B"/>
                  </a:solidFill>
                  <a:latin typeface="Montserrat"/>
                  <a:ea typeface="Montserrat"/>
                  <a:cs typeface="Montserrat"/>
                  <a:sym typeface="Montserrat"/>
                </a:rPr>
                <a:t>Creating opportunities for professional growth</a:t>
              </a:r>
              <a:r>
                <a:rPr lang="en-US" sz="1898" dirty="0">
                  <a:solidFill>
                    <a:srgbClr val="16214B"/>
                  </a:solidFill>
                  <a:latin typeface="Montserrat"/>
                  <a:ea typeface="Montserrat"/>
                  <a:cs typeface="Montserrat"/>
                  <a:sym typeface="Montserrat"/>
                </a:rPr>
                <a:t>: Leadership involves not only teaching but also fostering an environment where students can develop their skills. This can include organizing internships, hands-on practice, research opportunities, or participation in international exchange </a:t>
              </a:r>
              <a:r>
                <a:rPr lang="en-US" sz="1898" dirty="0" err="1">
                  <a:solidFill>
                    <a:srgbClr val="16214B"/>
                  </a:solidFill>
                  <a:latin typeface="Montserrat"/>
                  <a:ea typeface="Montserrat"/>
                  <a:cs typeface="Montserrat"/>
                  <a:sym typeface="Montserrat"/>
                </a:rPr>
                <a:t>programmes</a:t>
              </a:r>
              <a:r>
                <a:rPr lang="en-US" sz="1898" dirty="0">
                  <a:solidFill>
                    <a:srgbClr val="16214B"/>
                  </a:solidFill>
                  <a:latin typeface="Montserrat"/>
                  <a:ea typeface="Montserrat"/>
                  <a:cs typeface="Montserrat"/>
                  <a:sym typeface="Montserrat"/>
                </a:rPr>
                <a:t>.</a:t>
              </a:r>
            </a:p>
          </p:txBody>
        </p:sp>
      </p:grpSp>
      <p:sp>
        <p:nvSpPr>
          <p:cNvPr id="8" name="TextBox 8"/>
          <p:cNvSpPr txBox="1"/>
          <p:nvPr/>
        </p:nvSpPr>
        <p:spPr>
          <a:xfrm>
            <a:off x="5296365" y="325948"/>
            <a:ext cx="11293227" cy="1308050"/>
          </a:xfrm>
          <a:prstGeom prst="rect">
            <a:avLst/>
          </a:prstGeom>
        </p:spPr>
        <p:txBody>
          <a:bodyPr lIns="0" tIns="0" rIns="0" bIns="0" rtlCol="0" anchor="t">
            <a:spAutoFit/>
          </a:bodyPr>
          <a:lstStyle/>
          <a:p>
            <a:pPr algn="ctr">
              <a:lnSpc>
                <a:spcPts val="5140"/>
              </a:lnSpc>
            </a:pPr>
            <a:r>
              <a:rPr lang="en-US" sz="4283" b="1" dirty="0">
                <a:solidFill>
                  <a:srgbClr val="0C45A6"/>
                </a:solidFill>
                <a:latin typeface="Montserrat Semi-Bold"/>
                <a:ea typeface="Montserrat Semi-Bold"/>
                <a:cs typeface="Montserrat Semi-Bold"/>
                <a:sym typeface="Montserrat Semi-Bold"/>
              </a:rPr>
              <a:t>KEY TRAITS OF ASPIRING FOR LEADERSHIP IN TRAINING SPECIALISTS:</a:t>
            </a:r>
          </a:p>
        </p:txBody>
      </p:sp>
      <p:sp>
        <p:nvSpPr>
          <p:cNvPr id="9" name="Freeform 9"/>
          <p:cNvSpPr/>
          <p:nvPr/>
        </p:nvSpPr>
        <p:spPr>
          <a:xfrm>
            <a:off x="-350005" y="0"/>
            <a:ext cx="4112240" cy="10287000"/>
          </a:xfrm>
          <a:custGeom>
            <a:avLst/>
            <a:gdLst/>
            <a:ahLst/>
            <a:cxnLst/>
            <a:rect l="l" t="t" r="r" b="b"/>
            <a:pathLst>
              <a:path w="4112240" h="10287000">
                <a:moveTo>
                  <a:pt x="0" y="0"/>
                </a:moveTo>
                <a:lnTo>
                  <a:pt x="4112240" y="0"/>
                </a:lnTo>
                <a:lnTo>
                  <a:pt x="4112240" y="10287000"/>
                </a:lnTo>
                <a:lnTo>
                  <a:pt x="0" y="10287000"/>
                </a:lnTo>
                <a:lnTo>
                  <a:pt x="0" y="0"/>
                </a:lnTo>
                <a:close/>
              </a:path>
            </a:pathLst>
          </a:custGeom>
          <a:blipFill>
            <a:blip r:embed="rId2"/>
            <a:stretch>
              <a:fillRect l="-24081" r="-42584"/>
            </a:stretch>
          </a:blipFill>
        </p:spPr>
      </p:sp>
      <p:grpSp>
        <p:nvGrpSpPr>
          <p:cNvPr id="10" name="Group 10"/>
          <p:cNvGrpSpPr/>
          <p:nvPr/>
        </p:nvGrpSpPr>
        <p:grpSpPr>
          <a:xfrm>
            <a:off x="4987378" y="6563142"/>
            <a:ext cx="5316461" cy="2892817"/>
            <a:chOff x="0" y="0"/>
            <a:chExt cx="7088615" cy="3857090"/>
          </a:xfrm>
        </p:grpSpPr>
        <p:sp>
          <p:nvSpPr>
            <p:cNvPr id="11" name="AutoShape 11"/>
            <p:cNvSpPr/>
            <p:nvPr/>
          </p:nvSpPr>
          <p:spPr>
            <a:xfrm>
              <a:off x="0" y="0"/>
              <a:ext cx="1146539" cy="144381"/>
            </a:xfrm>
            <a:prstGeom prst="rect">
              <a:avLst/>
            </a:prstGeom>
            <a:solidFill>
              <a:srgbClr val="0C45A6"/>
            </a:solidFill>
          </p:spPr>
        </p:sp>
        <p:sp>
          <p:nvSpPr>
            <p:cNvPr id="12" name="TextBox 12"/>
            <p:cNvSpPr txBox="1"/>
            <p:nvPr/>
          </p:nvSpPr>
          <p:spPr>
            <a:xfrm>
              <a:off x="0" y="545243"/>
              <a:ext cx="7088615" cy="3311847"/>
            </a:xfrm>
            <a:prstGeom prst="rect">
              <a:avLst/>
            </a:prstGeom>
          </p:spPr>
          <p:txBody>
            <a:bodyPr lIns="0" tIns="0" rIns="0" bIns="0" rtlCol="0" anchor="t">
              <a:spAutoFit/>
            </a:bodyPr>
            <a:lstStyle/>
            <a:p>
              <a:pPr>
                <a:lnSpc>
                  <a:spcPts val="2847"/>
                </a:lnSpc>
              </a:pPr>
              <a:r>
                <a:rPr lang="en-US" sz="1898" dirty="0">
                  <a:solidFill>
                    <a:srgbClr val="16214B"/>
                  </a:solidFill>
                  <a:latin typeface="Montserrat"/>
                  <a:ea typeface="Montserrat"/>
                  <a:cs typeface="Montserrat"/>
                  <a:sym typeface="Montserrat"/>
                </a:rPr>
                <a:t> </a:t>
              </a:r>
              <a:r>
                <a:rPr lang="en-US" sz="1898" b="1" dirty="0">
                  <a:solidFill>
                    <a:srgbClr val="16214B"/>
                  </a:solidFill>
                  <a:latin typeface="Montserrat"/>
                  <a:ea typeface="Montserrat"/>
                  <a:cs typeface="Montserrat"/>
                  <a:sym typeface="Montserrat"/>
                </a:rPr>
                <a:t>Customized approach: </a:t>
              </a:r>
              <a:r>
                <a:rPr lang="en-US" sz="1898" dirty="0">
                  <a:solidFill>
                    <a:srgbClr val="16214B"/>
                  </a:solidFill>
                  <a:latin typeface="Montserrat"/>
                  <a:ea typeface="Montserrat"/>
                  <a:cs typeface="Montserrat"/>
                  <a:sym typeface="Montserrat"/>
                </a:rPr>
                <a:t>Leaders aim to unlock the potential of each student, understanding that everyone needs personalized support and mentorship. Leadership qualities are reflected in their ability to inspire and help individuals grow not only professionally but also personally.</a:t>
              </a:r>
            </a:p>
          </p:txBody>
        </p:sp>
      </p:grpSp>
      <p:grpSp>
        <p:nvGrpSpPr>
          <p:cNvPr id="13" name="Group 13"/>
          <p:cNvGrpSpPr/>
          <p:nvPr/>
        </p:nvGrpSpPr>
        <p:grpSpPr>
          <a:xfrm>
            <a:off x="11969678" y="6386929"/>
            <a:ext cx="5499072" cy="3251891"/>
            <a:chOff x="0" y="0"/>
            <a:chExt cx="7332097" cy="4335854"/>
          </a:xfrm>
        </p:grpSpPr>
        <p:sp>
          <p:nvSpPr>
            <p:cNvPr id="14" name="AutoShape 14"/>
            <p:cNvSpPr/>
            <p:nvPr/>
          </p:nvSpPr>
          <p:spPr>
            <a:xfrm>
              <a:off x="0" y="0"/>
              <a:ext cx="1185921" cy="144381"/>
            </a:xfrm>
            <a:prstGeom prst="rect">
              <a:avLst/>
            </a:prstGeom>
            <a:solidFill>
              <a:srgbClr val="0C45A6"/>
            </a:solidFill>
          </p:spPr>
        </p:sp>
        <p:sp>
          <p:nvSpPr>
            <p:cNvPr id="15" name="TextBox 15"/>
            <p:cNvSpPr txBox="1"/>
            <p:nvPr/>
          </p:nvSpPr>
          <p:spPr>
            <a:xfrm>
              <a:off x="0" y="545243"/>
              <a:ext cx="7332097" cy="3790611"/>
            </a:xfrm>
            <a:prstGeom prst="rect">
              <a:avLst/>
            </a:prstGeom>
          </p:spPr>
          <p:txBody>
            <a:bodyPr lIns="0" tIns="0" rIns="0" bIns="0" rtlCol="0" anchor="t">
              <a:spAutoFit/>
            </a:bodyPr>
            <a:lstStyle/>
            <a:p>
              <a:pPr algn="l">
                <a:lnSpc>
                  <a:spcPts val="2847"/>
                </a:lnSpc>
              </a:pPr>
              <a:r>
                <a:rPr lang="en-US" sz="1898" b="1" dirty="0">
                  <a:solidFill>
                    <a:srgbClr val="16214B"/>
                  </a:solidFill>
                  <a:latin typeface="Montserrat"/>
                  <a:ea typeface="Montserrat"/>
                  <a:cs typeface="Montserrat"/>
                  <a:sym typeface="Montserrat"/>
                </a:rPr>
                <a:t>Innovation in education:</a:t>
              </a:r>
              <a:r>
                <a:rPr lang="en-US" sz="1898" dirty="0">
                  <a:solidFill>
                    <a:srgbClr val="16214B"/>
                  </a:solidFill>
                  <a:latin typeface="Montserrat"/>
                  <a:ea typeface="Montserrat"/>
                  <a:cs typeface="Montserrat"/>
                  <a:sym typeface="Montserrat"/>
                </a:rPr>
                <a:t> Leaders in specialist training implement modern teaching methods, including digital technologies, active learning approaches, and the development of critical thinking. They constantly seek to improve educational processes, finding new tools for more effective knowledge acquisition.</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F60"/>
        </a:solidFill>
        <a:effectLst/>
      </p:bgPr>
    </p:bg>
    <p:spTree>
      <p:nvGrpSpPr>
        <p:cNvPr id="1" name=""/>
        <p:cNvGrpSpPr/>
        <p:nvPr/>
      </p:nvGrpSpPr>
      <p:grpSpPr>
        <a:xfrm>
          <a:off x="0" y="0"/>
          <a:ext cx="0" cy="0"/>
          <a:chOff x="0" y="0"/>
          <a:chExt cx="0" cy="0"/>
        </a:xfrm>
      </p:grpSpPr>
      <p:grpSp>
        <p:nvGrpSpPr>
          <p:cNvPr id="2" name="Group 2"/>
          <p:cNvGrpSpPr/>
          <p:nvPr/>
        </p:nvGrpSpPr>
        <p:grpSpPr>
          <a:xfrm>
            <a:off x="4987378" y="2303527"/>
            <a:ext cx="5696901" cy="2892816"/>
            <a:chOff x="0" y="0"/>
            <a:chExt cx="7595868" cy="3857087"/>
          </a:xfrm>
        </p:grpSpPr>
        <p:sp>
          <p:nvSpPr>
            <p:cNvPr id="3" name="AutoShape 3"/>
            <p:cNvSpPr/>
            <p:nvPr/>
          </p:nvSpPr>
          <p:spPr>
            <a:xfrm>
              <a:off x="0" y="0"/>
              <a:ext cx="1228585" cy="144381"/>
            </a:xfrm>
            <a:prstGeom prst="rect">
              <a:avLst/>
            </a:prstGeom>
            <a:solidFill>
              <a:srgbClr val="0C45A6"/>
            </a:solidFill>
          </p:spPr>
        </p:sp>
        <p:sp>
          <p:nvSpPr>
            <p:cNvPr id="4" name="TextBox 4"/>
            <p:cNvSpPr txBox="1"/>
            <p:nvPr/>
          </p:nvSpPr>
          <p:spPr>
            <a:xfrm>
              <a:off x="0" y="545242"/>
              <a:ext cx="7595868" cy="3311845"/>
            </a:xfrm>
            <a:prstGeom prst="rect">
              <a:avLst/>
            </a:prstGeom>
          </p:spPr>
          <p:txBody>
            <a:bodyPr lIns="0" tIns="0" rIns="0" bIns="0" rtlCol="0" anchor="t">
              <a:spAutoFit/>
            </a:bodyPr>
            <a:lstStyle/>
            <a:p>
              <a:pPr algn="l">
                <a:lnSpc>
                  <a:spcPts val="2847"/>
                </a:lnSpc>
              </a:pPr>
              <a:r>
                <a:rPr lang="en-US" sz="1898" b="1" dirty="0">
                  <a:solidFill>
                    <a:srgbClr val="16214B"/>
                  </a:solidFill>
                  <a:latin typeface="Montserrat"/>
                  <a:ea typeface="Montserrat"/>
                  <a:cs typeface="Montserrat"/>
                  <a:sym typeface="Montserrat"/>
                </a:rPr>
                <a:t>Formation of a culture of continuous learning</a:t>
              </a:r>
              <a:r>
                <a:rPr lang="en-US" sz="1898" dirty="0">
                  <a:solidFill>
                    <a:srgbClr val="16214B"/>
                  </a:solidFill>
                  <a:latin typeface="Montserrat"/>
                  <a:ea typeface="Montserrat"/>
                  <a:cs typeface="Montserrat"/>
                  <a:sym typeface="Montserrat"/>
                </a:rPr>
                <a:t>: A leader in the training of specialists understands that the learning process never stops. They create conditions for specialists to continue improving throughout their careers, teaching them self-learning methods and supporting the idea of lifelong education.</a:t>
              </a:r>
            </a:p>
          </p:txBody>
        </p:sp>
      </p:grpSp>
      <p:grpSp>
        <p:nvGrpSpPr>
          <p:cNvPr id="5" name="Group 5"/>
          <p:cNvGrpSpPr/>
          <p:nvPr/>
        </p:nvGrpSpPr>
        <p:grpSpPr>
          <a:xfrm>
            <a:off x="11878373" y="2483208"/>
            <a:ext cx="5012109" cy="3251891"/>
            <a:chOff x="0" y="0"/>
            <a:chExt cx="6682812" cy="4335854"/>
          </a:xfrm>
        </p:grpSpPr>
        <p:sp>
          <p:nvSpPr>
            <p:cNvPr id="6" name="AutoShape 6"/>
            <p:cNvSpPr/>
            <p:nvPr/>
          </p:nvSpPr>
          <p:spPr>
            <a:xfrm>
              <a:off x="0" y="0"/>
              <a:ext cx="1080903" cy="144381"/>
            </a:xfrm>
            <a:prstGeom prst="rect">
              <a:avLst/>
            </a:prstGeom>
            <a:solidFill>
              <a:srgbClr val="0C45A6"/>
            </a:solidFill>
          </p:spPr>
        </p:sp>
        <p:sp>
          <p:nvSpPr>
            <p:cNvPr id="7" name="TextBox 7"/>
            <p:cNvSpPr txBox="1"/>
            <p:nvPr/>
          </p:nvSpPr>
          <p:spPr>
            <a:xfrm>
              <a:off x="0" y="545243"/>
              <a:ext cx="6682812" cy="3790611"/>
            </a:xfrm>
            <a:prstGeom prst="rect">
              <a:avLst/>
            </a:prstGeom>
          </p:spPr>
          <p:txBody>
            <a:bodyPr lIns="0" tIns="0" rIns="0" bIns="0" rtlCol="0" anchor="t">
              <a:spAutoFit/>
            </a:bodyPr>
            <a:lstStyle/>
            <a:p>
              <a:pPr algn="l">
                <a:lnSpc>
                  <a:spcPts val="2847"/>
                </a:lnSpc>
              </a:pPr>
              <a:r>
                <a:rPr lang="en-US" sz="1898" b="1" dirty="0">
                  <a:solidFill>
                    <a:srgbClr val="16214B"/>
                  </a:solidFill>
                  <a:latin typeface="Montserrat"/>
                  <a:ea typeface="Montserrat"/>
                  <a:cs typeface="Montserrat"/>
                  <a:sym typeface="Montserrat"/>
                </a:rPr>
                <a:t>Mentorship and guidance:</a:t>
              </a:r>
              <a:r>
                <a:rPr lang="en-US" sz="1898" dirty="0">
                  <a:solidFill>
                    <a:srgbClr val="16214B"/>
                  </a:solidFill>
                  <a:latin typeface="Montserrat"/>
                  <a:ea typeface="Montserrat"/>
                  <a:cs typeface="Montserrat"/>
                  <a:sym typeface="Montserrat"/>
                </a:rPr>
                <a:t> Mentors and leaders play an important role in the career growth of young specialists. They impart not only technical knowledge but also valuable advice on developing professional qualities, helping students overcome challenges and achieve success.</a:t>
              </a:r>
            </a:p>
          </p:txBody>
        </p:sp>
      </p:grpSp>
      <p:sp>
        <p:nvSpPr>
          <p:cNvPr id="8" name="Freeform 8"/>
          <p:cNvSpPr/>
          <p:nvPr/>
        </p:nvSpPr>
        <p:spPr>
          <a:xfrm>
            <a:off x="0" y="0"/>
            <a:ext cx="4661598" cy="10287000"/>
          </a:xfrm>
          <a:custGeom>
            <a:avLst/>
            <a:gdLst/>
            <a:ahLst/>
            <a:cxnLst/>
            <a:rect l="l" t="t" r="r" b="b"/>
            <a:pathLst>
              <a:path w="4661598" h="10287000">
                <a:moveTo>
                  <a:pt x="0" y="0"/>
                </a:moveTo>
                <a:lnTo>
                  <a:pt x="4661598" y="0"/>
                </a:lnTo>
                <a:lnTo>
                  <a:pt x="4661598" y="10287000"/>
                </a:lnTo>
                <a:lnTo>
                  <a:pt x="0" y="10287000"/>
                </a:lnTo>
                <a:lnTo>
                  <a:pt x="0" y="0"/>
                </a:lnTo>
                <a:close/>
              </a:path>
            </a:pathLst>
          </a:custGeom>
          <a:blipFill>
            <a:blip r:embed="rId2"/>
            <a:stretch>
              <a:fillRect l="-109282" r="-91980"/>
            </a:stretch>
          </a:blipFill>
        </p:spPr>
      </p:sp>
      <p:grpSp>
        <p:nvGrpSpPr>
          <p:cNvPr id="9" name="Group 9"/>
          <p:cNvGrpSpPr/>
          <p:nvPr/>
        </p:nvGrpSpPr>
        <p:grpSpPr>
          <a:xfrm>
            <a:off x="4987378" y="6563142"/>
            <a:ext cx="5955601" cy="2892817"/>
            <a:chOff x="0" y="0"/>
            <a:chExt cx="7940801" cy="3857089"/>
          </a:xfrm>
        </p:grpSpPr>
        <p:sp>
          <p:nvSpPr>
            <p:cNvPr id="10" name="AutoShape 10"/>
            <p:cNvSpPr/>
            <p:nvPr/>
          </p:nvSpPr>
          <p:spPr>
            <a:xfrm>
              <a:off x="0" y="0"/>
              <a:ext cx="1284375" cy="144381"/>
            </a:xfrm>
            <a:prstGeom prst="rect">
              <a:avLst/>
            </a:prstGeom>
            <a:solidFill>
              <a:srgbClr val="0C45A6"/>
            </a:solidFill>
          </p:spPr>
        </p:sp>
        <p:sp>
          <p:nvSpPr>
            <p:cNvPr id="11" name="TextBox 11"/>
            <p:cNvSpPr txBox="1"/>
            <p:nvPr/>
          </p:nvSpPr>
          <p:spPr>
            <a:xfrm>
              <a:off x="0" y="545243"/>
              <a:ext cx="7940801" cy="3311846"/>
            </a:xfrm>
            <a:prstGeom prst="rect">
              <a:avLst/>
            </a:prstGeom>
          </p:spPr>
          <p:txBody>
            <a:bodyPr lIns="0" tIns="0" rIns="0" bIns="0" rtlCol="0" anchor="t">
              <a:spAutoFit/>
            </a:bodyPr>
            <a:lstStyle/>
            <a:p>
              <a:pPr algn="l">
                <a:lnSpc>
                  <a:spcPts val="2847"/>
                </a:lnSpc>
              </a:pPr>
              <a:r>
                <a:rPr lang="en-US" sz="1898" b="1" dirty="0">
                  <a:solidFill>
                    <a:srgbClr val="16214B"/>
                  </a:solidFill>
                  <a:latin typeface="Montserrat"/>
                  <a:ea typeface="Montserrat"/>
                  <a:cs typeface="Montserrat"/>
                  <a:sym typeface="Montserrat"/>
                </a:rPr>
                <a:t>Ethical leadership: </a:t>
              </a:r>
              <a:r>
                <a:rPr lang="en-US" sz="1898" dirty="0">
                  <a:solidFill>
                    <a:srgbClr val="16214B"/>
                  </a:solidFill>
                  <a:latin typeface="Montserrat"/>
                  <a:ea typeface="Montserrat"/>
                  <a:cs typeface="Montserrat"/>
                  <a:sym typeface="Montserrat"/>
                </a:rPr>
                <a:t>A leader in the training of specialists is also responsible for instilling moral and ethical principles in students. It is important for future professionals not only to possess knowledge but also to understand their social responsibility, act in the interest of society, and uphold a high level of professional ethics</a:t>
              </a:r>
            </a:p>
          </p:txBody>
        </p:sp>
      </p:grpSp>
      <p:grpSp>
        <p:nvGrpSpPr>
          <p:cNvPr id="12" name="Group 12"/>
          <p:cNvGrpSpPr/>
          <p:nvPr/>
        </p:nvGrpSpPr>
        <p:grpSpPr>
          <a:xfrm>
            <a:off x="11878373" y="6563142"/>
            <a:ext cx="5499072" cy="2892817"/>
            <a:chOff x="0" y="0"/>
            <a:chExt cx="7332097" cy="3857089"/>
          </a:xfrm>
        </p:grpSpPr>
        <p:sp>
          <p:nvSpPr>
            <p:cNvPr id="13" name="AutoShape 13"/>
            <p:cNvSpPr/>
            <p:nvPr/>
          </p:nvSpPr>
          <p:spPr>
            <a:xfrm>
              <a:off x="0" y="0"/>
              <a:ext cx="1185921" cy="144381"/>
            </a:xfrm>
            <a:prstGeom prst="rect">
              <a:avLst/>
            </a:prstGeom>
            <a:solidFill>
              <a:srgbClr val="0C45A6"/>
            </a:solidFill>
          </p:spPr>
        </p:sp>
        <p:sp>
          <p:nvSpPr>
            <p:cNvPr id="14" name="TextBox 14"/>
            <p:cNvSpPr txBox="1"/>
            <p:nvPr/>
          </p:nvSpPr>
          <p:spPr>
            <a:xfrm>
              <a:off x="0" y="545243"/>
              <a:ext cx="7332097" cy="3311846"/>
            </a:xfrm>
            <a:prstGeom prst="rect">
              <a:avLst/>
            </a:prstGeom>
          </p:spPr>
          <p:txBody>
            <a:bodyPr lIns="0" tIns="0" rIns="0" bIns="0" rtlCol="0" anchor="t">
              <a:spAutoFit/>
            </a:bodyPr>
            <a:lstStyle/>
            <a:p>
              <a:pPr algn="l">
                <a:lnSpc>
                  <a:spcPts val="2847"/>
                </a:lnSpc>
              </a:pPr>
              <a:r>
                <a:rPr lang="en-US" sz="1898" b="1" dirty="0">
                  <a:solidFill>
                    <a:srgbClr val="16214B"/>
                  </a:solidFill>
                  <a:latin typeface="Montserrat"/>
                  <a:ea typeface="Montserrat"/>
                  <a:cs typeface="Montserrat"/>
                  <a:sym typeface="Montserrat"/>
                </a:rPr>
                <a:t>Global perspective:</a:t>
              </a:r>
              <a:r>
                <a:rPr lang="en-US" sz="1898" dirty="0">
                  <a:solidFill>
                    <a:srgbClr val="16214B"/>
                  </a:solidFill>
                  <a:latin typeface="Montserrat"/>
                  <a:ea typeface="Montserrat"/>
                  <a:cs typeface="Montserrat"/>
                  <a:sym typeface="Montserrat"/>
                </a:rPr>
                <a:t> In the context of globalization, a leader in the training of specialists must understand international trends and standards. They educate students to think globally, preparing them to work in various international contexts and adapt to rapidly changing conditions</a:t>
              </a:r>
            </a:p>
          </p:txBody>
        </p:sp>
      </p:grpSp>
      <p:sp>
        <p:nvSpPr>
          <p:cNvPr id="15" name="TextBox 15"/>
          <p:cNvSpPr txBox="1"/>
          <p:nvPr/>
        </p:nvSpPr>
        <p:spPr>
          <a:xfrm>
            <a:off x="5296365" y="325948"/>
            <a:ext cx="11293227" cy="1308050"/>
          </a:xfrm>
          <a:prstGeom prst="rect">
            <a:avLst/>
          </a:prstGeom>
        </p:spPr>
        <p:txBody>
          <a:bodyPr lIns="0" tIns="0" rIns="0" bIns="0" rtlCol="0" anchor="t">
            <a:spAutoFit/>
          </a:bodyPr>
          <a:lstStyle/>
          <a:p>
            <a:pPr algn="ctr">
              <a:lnSpc>
                <a:spcPts val="5140"/>
              </a:lnSpc>
            </a:pPr>
            <a:r>
              <a:rPr lang="en-US" sz="4283" b="1" dirty="0">
                <a:solidFill>
                  <a:srgbClr val="0C45A6"/>
                </a:solidFill>
                <a:latin typeface="Montserrat Semi-Bold"/>
                <a:ea typeface="Montserrat Semi-Bold"/>
                <a:cs typeface="Montserrat Semi-Bold"/>
                <a:sym typeface="Montserrat Semi-Bold"/>
              </a:rPr>
              <a:t>KEY TRAITS OF ASPIRING FOR LEADERSHIP IN SPECIALIST TRAINING: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69213" y="3789185"/>
            <a:ext cx="16451756" cy="6330422"/>
          </a:xfrm>
          <a:prstGeom prst="rect">
            <a:avLst/>
          </a:prstGeom>
          <a:solidFill>
            <a:srgbClr val="0C45A6"/>
          </a:solidFill>
        </p:spPr>
      </p:sp>
      <p:grpSp>
        <p:nvGrpSpPr>
          <p:cNvPr id="3" name="Group 3"/>
          <p:cNvGrpSpPr/>
          <p:nvPr/>
        </p:nvGrpSpPr>
        <p:grpSpPr>
          <a:xfrm>
            <a:off x="267820" y="429053"/>
            <a:ext cx="6318880" cy="916090"/>
            <a:chOff x="0" y="0"/>
            <a:chExt cx="8425173" cy="1221453"/>
          </a:xfrm>
        </p:grpSpPr>
        <p:sp>
          <p:nvSpPr>
            <p:cNvPr id="4" name="AutoShape 4"/>
            <p:cNvSpPr/>
            <p:nvPr/>
          </p:nvSpPr>
          <p:spPr>
            <a:xfrm>
              <a:off x="0" y="0"/>
              <a:ext cx="1044803" cy="144381"/>
            </a:xfrm>
            <a:prstGeom prst="rect">
              <a:avLst/>
            </a:prstGeom>
            <a:solidFill>
              <a:srgbClr val="0C45A6"/>
            </a:solidFill>
          </p:spPr>
        </p:sp>
        <p:sp>
          <p:nvSpPr>
            <p:cNvPr id="5" name="TextBox 5"/>
            <p:cNvSpPr txBox="1"/>
            <p:nvPr/>
          </p:nvSpPr>
          <p:spPr>
            <a:xfrm>
              <a:off x="0" y="701776"/>
              <a:ext cx="8425173" cy="519677"/>
            </a:xfrm>
            <a:prstGeom prst="rect">
              <a:avLst/>
            </a:prstGeom>
          </p:spPr>
          <p:txBody>
            <a:bodyPr lIns="0" tIns="0" rIns="0" bIns="0" rtlCol="0" anchor="t">
              <a:spAutoFit/>
            </a:bodyPr>
            <a:lstStyle/>
            <a:p>
              <a:pPr algn="l">
                <a:lnSpc>
                  <a:spcPts val="3349"/>
                </a:lnSpc>
              </a:pPr>
              <a:endParaRPr/>
            </a:p>
          </p:txBody>
        </p:sp>
      </p:grpSp>
      <p:sp>
        <p:nvSpPr>
          <p:cNvPr id="6" name="Freeform 6"/>
          <p:cNvSpPr/>
          <p:nvPr/>
        </p:nvSpPr>
        <p:spPr>
          <a:xfrm>
            <a:off x="1457744" y="4145642"/>
            <a:ext cx="15874693" cy="5617508"/>
          </a:xfrm>
          <a:custGeom>
            <a:avLst/>
            <a:gdLst/>
            <a:ahLst/>
            <a:cxnLst/>
            <a:rect l="l" t="t" r="r" b="b"/>
            <a:pathLst>
              <a:path w="15874693" h="5617508">
                <a:moveTo>
                  <a:pt x="0" y="0"/>
                </a:moveTo>
                <a:lnTo>
                  <a:pt x="15874693" y="0"/>
                </a:lnTo>
                <a:lnTo>
                  <a:pt x="15874693" y="5617507"/>
                </a:lnTo>
                <a:lnTo>
                  <a:pt x="0" y="5617507"/>
                </a:lnTo>
                <a:lnTo>
                  <a:pt x="0" y="0"/>
                </a:lnTo>
                <a:close/>
              </a:path>
            </a:pathLst>
          </a:custGeom>
          <a:blipFill>
            <a:blip r:embed="rId2"/>
            <a:stretch>
              <a:fillRect t="-15736" b="-15736"/>
            </a:stretch>
          </a:blipFill>
        </p:spPr>
      </p:sp>
      <p:sp>
        <p:nvSpPr>
          <p:cNvPr id="7" name="TextBox 7"/>
          <p:cNvSpPr txBox="1"/>
          <p:nvPr/>
        </p:nvSpPr>
        <p:spPr>
          <a:xfrm>
            <a:off x="688635" y="877573"/>
            <a:ext cx="16570665" cy="2671950"/>
          </a:xfrm>
          <a:prstGeom prst="rect">
            <a:avLst/>
          </a:prstGeom>
        </p:spPr>
        <p:txBody>
          <a:bodyPr lIns="0" tIns="0" rIns="0" bIns="0" rtlCol="0" anchor="t">
            <a:spAutoFit/>
          </a:bodyPr>
          <a:lstStyle/>
          <a:p>
            <a:pPr algn="ctr">
              <a:lnSpc>
                <a:spcPts val="3509"/>
              </a:lnSpc>
            </a:pPr>
            <a:r>
              <a:rPr lang="en-US" sz="2876" b="1" dirty="0">
                <a:solidFill>
                  <a:srgbClr val="0C45A6"/>
                </a:solidFill>
                <a:latin typeface="Montserrat Bold"/>
                <a:ea typeface="Montserrat Bold"/>
                <a:cs typeface="Montserrat Bold"/>
                <a:sym typeface="Montserrat Bold"/>
              </a:rPr>
              <a:t>The aspiration for leadership in the training of specialists, such as a physician, is associated with several key aspects that ensure not only professional but also personal growth. For a physician, this is especially important, as the medical profession requires not only knowledge and skills but also leadership qualities, such as the ability to make responsible decisions, work in a team, and communicate effectively with patients and colleagues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45137" y="0"/>
            <a:ext cx="8095945" cy="10287000"/>
          </a:xfrm>
          <a:prstGeom prst="rect">
            <a:avLst/>
          </a:prstGeom>
          <a:solidFill>
            <a:srgbClr val="FDCF60"/>
          </a:solidFill>
        </p:spPr>
      </p:sp>
      <p:grpSp>
        <p:nvGrpSpPr>
          <p:cNvPr id="3" name="Group 3"/>
          <p:cNvGrpSpPr/>
          <p:nvPr/>
        </p:nvGrpSpPr>
        <p:grpSpPr>
          <a:xfrm>
            <a:off x="8447843" y="581079"/>
            <a:ext cx="9054938" cy="1721241"/>
            <a:chOff x="0" y="0"/>
            <a:chExt cx="12073251" cy="2294988"/>
          </a:xfrm>
        </p:grpSpPr>
        <p:sp>
          <p:nvSpPr>
            <p:cNvPr id="4" name="AutoShape 4"/>
            <p:cNvSpPr/>
            <p:nvPr/>
          </p:nvSpPr>
          <p:spPr>
            <a:xfrm>
              <a:off x="0" y="0"/>
              <a:ext cx="1146965" cy="144381"/>
            </a:xfrm>
            <a:prstGeom prst="rect">
              <a:avLst/>
            </a:prstGeom>
            <a:solidFill>
              <a:srgbClr val="0C45A6"/>
            </a:solidFill>
          </p:spPr>
        </p:sp>
        <p:sp>
          <p:nvSpPr>
            <p:cNvPr id="5" name="TextBox 5"/>
            <p:cNvSpPr txBox="1"/>
            <p:nvPr/>
          </p:nvSpPr>
          <p:spPr>
            <a:xfrm>
              <a:off x="0" y="554768"/>
              <a:ext cx="12073251" cy="1740220"/>
            </a:xfrm>
            <a:prstGeom prst="rect">
              <a:avLst/>
            </a:prstGeom>
          </p:spPr>
          <p:txBody>
            <a:bodyPr lIns="0" tIns="0" rIns="0" bIns="0" rtlCol="0" anchor="t">
              <a:spAutoFit/>
            </a:bodyPr>
            <a:lstStyle/>
            <a:p>
              <a:pPr algn="l">
                <a:lnSpc>
                  <a:spcPts val="2596"/>
                </a:lnSpc>
              </a:pPr>
              <a:r>
                <a:rPr lang="en-US" sz="1730" b="1" dirty="0">
                  <a:solidFill>
                    <a:srgbClr val="0C45A6"/>
                  </a:solidFill>
                  <a:latin typeface="Montserrat Bold"/>
                  <a:ea typeface="Montserrat Bold"/>
                  <a:cs typeface="Montserrat Bold"/>
                  <a:sym typeface="Montserrat Bold"/>
                </a:rPr>
                <a:t>Professional competence and the pursuit of continuous learning:</a:t>
              </a:r>
            </a:p>
            <a:p>
              <a:pPr algn="l">
                <a:lnSpc>
                  <a:spcPts val="2596"/>
                </a:lnSpc>
              </a:pPr>
              <a:r>
                <a:rPr lang="en-US" sz="1730" dirty="0">
                  <a:solidFill>
                    <a:srgbClr val="16214B"/>
                  </a:solidFill>
                  <a:latin typeface="Montserrat"/>
                  <a:ea typeface="Montserrat"/>
                  <a:cs typeface="Montserrat"/>
                  <a:sym typeface="Montserrat"/>
                </a:rPr>
                <a:t>Leadership requires deep knowledge in the field of medicine, and a successful physician-leader will always strive to improve their professional skills. This includes both medical practice and participation in research, seminars and conferences.</a:t>
              </a:r>
            </a:p>
          </p:txBody>
        </p:sp>
      </p:grpSp>
      <p:grpSp>
        <p:nvGrpSpPr>
          <p:cNvPr id="6" name="Group 6"/>
          <p:cNvGrpSpPr/>
          <p:nvPr/>
        </p:nvGrpSpPr>
        <p:grpSpPr>
          <a:xfrm>
            <a:off x="1218850" y="1634210"/>
            <a:ext cx="5415166" cy="6401452"/>
            <a:chOff x="0" y="0"/>
            <a:chExt cx="7220221" cy="8535268"/>
          </a:xfrm>
        </p:grpSpPr>
        <p:sp>
          <p:nvSpPr>
            <p:cNvPr id="7" name="TextBox 7"/>
            <p:cNvSpPr txBox="1"/>
            <p:nvPr/>
          </p:nvSpPr>
          <p:spPr>
            <a:xfrm>
              <a:off x="0" y="4950954"/>
              <a:ext cx="7220221" cy="3584314"/>
            </a:xfrm>
            <a:prstGeom prst="rect">
              <a:avLst/>
            </a:prstGeom>
          </p:spPr>
          <p:txBody>
            <a:bodyPr lIns="0" tIns="0" rIns="0" bIns="0" rtlCol="0" anchor="t">
              <a:spAutoFit/>
            </a:bodyPr>
            <a:lstStyle/>
            <a:p>
              <a:pPr algn="ctr">
                <a:lnSpc>
                  <a:spcPts val="5280"/>
                </a:lnSpc>
              </a:pPr>
              <a:r>
                <a:rPr lang="en-US" sz="4400" b="1" dirty="0">
                  <a:solidFill>
                    <a:srgbClr val="0C45A6"/>
                  </a:solidFill>
                  <a:latin typeface="Montserrat Semi-Bold"/>
                  <a:ea typeface="Montserrat Semi-Bold"/>
                  <a:cs typeface="Montserrat Semi-Bold"/>
                  <a:sym typeface="Montserrat Semi-Bold"/>
                </a:rPr>
                <a:t>KEY ASPECTS OF LEADERSHIP IN PHYSICIAN TRAINING:</a:t>
              </a:r>
            </a:p>
          </p:txBody>
        </p:sp>
        <p:sp>
          <p:nvSpPr>
            <p:cNvPr id="8" name="Freeform 8"/>
            <p:cNvSpPr/>
            <p:nvPr/>
          </p:nvSpPr>
          <p:spPr>
            <a:xfrm>
              <a:off x="2005456" y="0"/>
              <a:ext cx="3209309" cy="3890071"/>
            </a:xfrm>
            <a:custGeom>
              <a:avLst/>
              <a:gdLst/>
              <a:ahLst/>
              <a:cxnLst/>
              <a:rect l="l" t="t" r="r" b="b"/>
              <a:pathLst>
                <a:path w="3209309" h="3890071">
                  <a:moveTo>
                    <a:pt x="0" y="0"/>
                  </a:moveTo>
                  <a:lnTo>
                    <a:pt x="3209309" y="0"/>
                  </a:lnTo>
                  <a:lnTo>
                    <a:pt x="3209309" y="3890071"/>
                  </a:lnTo>
                  <a:lnTo>
                    <a:pt x="0" y="38900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9" name="Group 9"/>
          <p:cNvGrpSpPr/>
          <p:nvPr/>
        </p:nvGrpSpPr>
        <p:grpSpPr>
          <a:xfrm>
            <a:off x="8356538" y="3168894"/>
            <a:ext cx="9085374" cy="1721241"/>
            <a:chOff x="0" y="0"/>
            <a:chExt cx="12113832" cy="2294988"/>
          </a:xfrm>
        </p:grpSpPr>
        <p:sp>
          <p:nvSpPr>
            <p:cNvPr id="10" name="AutoShape 10"/>
            <p:cNvSpPr/>
            <p:nvPr/>
          </p:nvSpPr>
          <p:spPr>
            <a:xfrm>
              <a:off x="0" y="0"/>
              <a:ext cx="1150820" cy="144381"/>
            </a:xfrm>
            <a:prstGeom prst="rect">
              <a:avLst/>
            </a:prstGeom>
            <a:solidFill>
              <a:srgbClr val="0C45A6"/>
            </a:solidFill>
          </p:spPr>
        </p:sp>
        <p:sp>
          <p:nvSpPr>
            <p:cNvPr id="11" name="TextBox 11"/>
            <p:cNvSpPr txBox="1"/>
            <p:nvPr/>
          </p:nvSpPr>
          <p:spPr>
            <a:xfrm>
              <a:off x="0" y="554768"/>
              <a:ext cx="12113832" cy="1740220"/>
            </a:xfrm>
            <a:prstGeom prst="rect">
              <a:avLst/>
            </a:prstGeom>
          </p:spPr>
          <p:txBody>
            <a:bodyPr lIns="0" tIns="0" rIns="0" bIns="0" rtlCol="0" anchor="t">
              <a:spAutoFit/>
            </a:bodyPr>
            <a:lstStyle/>
            <a:p>
              <a:pPr algn="l">
                <a:lnSpc>
                  <a:spcPts val="2596"/>
                </a:lnSpc>
              </a:pPr>
              <a:r>
                <a:rPr lang="en-US" sz="1730" b="1" dirty="0">
                  <a:solidFill>
                    <a:srgbClr val="0C45A6"/>
                  </a:solidFill>
                  <a:latin typeface="Montserrat Bold"/>
                  <a:ea typeface="Montserrat Bold"/>
                  <a:cs typeface="Montserrat Bold"/>
                  <a:sym typeface="Montserrat Bold"/>
                </a:rPr>
                <a:t>Effective communication:</a:t>
              </a:r>
              <a:r>
                <a:rPr lang="en-US" sz="1730" dirty="0">
                  <a:solidFill>
                    <a:srgbClr val="16214B"/>
                  </a:solidFill>
                  <a:latin typeface="Montserrat"/>
                  <a:ea typeface="Montserrat"/>
                  <a:cs typeface="Montserrat"/>
                  <a:sym typeface="Montserrat"/>
                </a:rPr>
                <a:t>  An important component of leadership is the ability to convey information clearly and persuasively. A physician needs to communicate effectively with patients, explaining diagnoses and treatment plans, as well as with colleagues when participating in discussions of complex clinical cases</a:t>
              </a:r>
            </a:p>
          </p:txBody>
        </p:sp>
      </p:grpSp>
      <p:grpSp>
        <p:nvGrpSpPr>
          <p:cNvPr id="12" name="Group 12"/>
          <p:cNvGrpSpPr/>
          <p:nvPr/>
        </p:nvGrpSpPr>
        <p:grpSpPr>
          <a:xfrm>
            <a:off x="8447843" y="5719310"/>
            <a:ext cx="8994068" cy="1721241"/>
            <a:chOff x="0" y="0"/>
            <a:chExt cx="11992091" cy="2294988"/>
          </a:xfrm>
        </p:grpSpPr>
        <p:sp>
          <p:nvSpPr>
            <p:cNvPr id="13" name="AutoShape 13"/>
            <p:cNvSpPr/>
            <p:nvPr/>
          </p:nvSpPr>
          <p:spPr>
            <a:xfrm>
              <a:off x="0" y="0"/>
              <a:ext cx="1139255" cy="144381"/>
            </a:xfrm>
            <a:prstGeom prst="rect">
              <a:avLst/>
            </a:prstGeom>
            <a:solidFill>
              <a:srgbClr val="0C45A6"/>
            </a:solidFill>
          </p:spPr>
        </p:sp>
        <p:sp>
          <p:nvSpPr>
            <p:cNvPr id="14" name="TextBox 14"/>
            <p:cNvSpPr txBox="1"/>
            <p:nvPr/>
          </p:nvSpPr>
          <p:spPr>
            <a:xfrm>
              <a:off x="0" y="554768"/>
              <a:ext cx="11992091" cy="1740220"/>
            </a:xfrm>
            <a:prstGeom prst="rect">
              <a:avLst/>
            </a:prstGeom>
          </p:spPr>
          <p:txBody>
            <a:bodyPr lIns="0" tIns="0" rIns="0" bIns="0" rtlCol="0" anchor="t">
              <a:spAutoFit/>
            </a:bodyPr>
            <a:lstStyle/>
            <a:p>
              <a:pPr algn="l">
                <a:lnSpc>
                  <a:spcPts val="2596"/>
                </a:lnSpc>
              </a:pPr>
              <a:r>
                <a:rPr lang="en-US" sz="1730" b="1" dirty="0">
                  <a:solidFill>
                    <a:srgbClr val="0C45A6"/>
                  </a:solidFill>
                  <a:latin typeface="Montserrat Bold"/>
                  <a:ea typeface="Montserrat Bold"/>
                  <a:cs typeface="Montserrat Bold"/>
                  <a:sym typeface="Montserrat Bold"/>
                </a:rPr>
                <a:t>Example for colleagues:</a:t>
              </a:r>
              <a:r>
                <a:rPr lang="en-US" sz="1730" b="1" dirty="0">
                  <a:solidFill>
                    <a:srgbClr val="16214B"/>
                  </a:solidFill>
                  <a:latin typeface="Montserrat"/>
                  <a:ea typeface="Montserrat Bold"/>
                  <a:cs typeface="Montserrat Bold"/>
                  <a:sym typeface="Montserrat"/>
                </a:rPr>
                <a:t> </a:t>
              </a:r>
              <a:r>
                <a:rPr lang="en-US" sz="1730" dirty="0">
                  <a:solidFill>
                    <a:srgbClr val="16214B"/>
                  </a:solidFill>
                  <a:latin typeface="Montserrat"/>
                  <a:ea typeface="Montserrat"/>
                  <a:cs typeface="Montserrat"/>
                  <a:sym typeface="Montserrat"/>
                </a:rPr>
                <a:t>A physician-leader serves as a role model for other doctors and medical staff. They demonstrate a high level of professionalism, ethics, and empathy, inspiring the team to achieve high standards in delivering medical care</a:t>
              </a:r>
            </a:p>
          </p:txBody>
        </p:sp>
      </p:grpSp>
      <p:grpSp>
        <p:nvGrpSpPr>
          <p:cNvPr id="15" name="Group 15"/>
          <p:cNvGrpSpPr/>
          <p:nvPr/>
        </p:nvGrpSpPr>
        <p:grpSpPr>
          <a:xfrm>
            <a:off x="8447843" y="7955423"/>
            <a:ext cx="9085374" cy="1721241"/>
            <a:chOff x="0" y="0"/>
            <a:chExt cx="12113832" cy="2294988"/>
          </a:xfrm>
        </p:grpSpPr>
        <p:sp>
          <p:nvSpPr>
            <p:cNvPr id="16" name="AutoShape 16"/>
            <p:cNvSpPr/>
            <p:nvPr/>
          </p:nvSpPr>
          <p:spPr>
            <a:xfrm>
              <a:off x="0" y="0"/>
              <a:ext cx="1150820" cy="144381"/>
            </a:xfrm>
            <a:prstGeom prst="rect">
              <a:avLst/>
            </a:prstGeom>
            <a:solidFill>
              <a:srgbClr val="0C45A6"/>
            </a:solidFill>
          </p:spPr>
        </p:sp>
        <p:sp>
          <p:nvSpPr>
            <p:cNvPr id="17" name="TextBox 17"/>
            <p:cNvSpPr txBox="1"/>
            <p:nvPr/>
          </p:nvSpPr>
          <p:spPr>
            <a:xfrm>
              <a:off x="0" y="554768"/>
              <a:ext cx="12113832" cy="1740220"/>
            </a:xfrm>
            <a:prstGeom prst="rect">
              <a:avLst/>
            </a:prstGeom>
          </p:spPr>
          <p:txBody>
            <a:bodyPr lIns="0" tIns="0" rIns="0" bIns="0" rtlCol="0" anchor="t">
              <a:spAutoFit/>
            </a:bodyPr>
            <a:lstStyle/>
            <a:p>
              <a:pPr algn="l">
                <a:lnSpc>
                  <a:spcPts val="2596"/>
                </a:lnSpc>
              </a:pPr>
              <a:r>
                <a:rPr lang="en-US" sz="1730" b="1" dirty="0">
                  <a:solidFill>
                    <a:srgbClr val="0C45A6"/>
                  </a:solidFill>
                  <a:latin typeface="Montserrat Bold"/>
                  <a:ea typeface="Montserrat Bold"/>
                  <a:cs typeface="Montserrat Bold"/>
                  <a:sym typeface="Montserrat Bold"/>
                </a:rPr>
                <a:t>Decision-making skills in conditions of uncertainty: </a:t>
              </a:r>
              <a:r>
                <a:rPr lang="en-US" sz="1730" dirty="0">
                  <a:solidFill>
                    <a:srgbClr val="16214B"/>
                  </a:solidFill>
                  <a:latin typeface="Montserrat"/>
                  <a:ea typeface="Montserrat"/>
                  <a:cs typeface="Montserrat"/>
                  <a:sym typeface="Montserrat"/>
                </a:rPr>
                <a:t>Leaders in medicine often face situations where it is necessary to make decisions quickly and accurately. The ability to adequately assess risks and choose the best course of treatment for a patient is an important aspect of leadership</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45137" y="0"/>
            <a:ext cx="8095945" cy="10287000"/>
          </a:xfrm>
          <a:prstGeom prst="rect">
            <a:avLst/>
          </a:prstGeom>
          <a:solidFill>
            <a:srgbClr val="FDCF60"/>
          </a:solidFill>
        </p:spPr>
      </p:sp>
      <p:grpSp>
        <p:nvGrpSpPr>
          <p:cNvPr id="3" name="Group 3"/>
          <p:cNvGrpSpPr/>
          <p:nvPr/>
        </p:nvGrpSpPr>
        <p:grpSpPr>
          <a:xfrm>
            <a:off x="8143491" y="1159349"/>
            <a:ext cx="9115809" cy="2300668"/>
            <a:chOff x="0" y="0"/>
            <a:chExt cx="12154412" cy="3067559"/>
          </a:xfrm>
        </p:grpSpPr>
        <p:sp>
          <p:nvSpPr>
            <p:cNvPr id="4" name="AutoShape 4"/>
            <p:cNvSpPr/>
            <p:nvPr/>
          </p:nvSpPr>
          <p:spPr>
            <a:xfrm>
              <a:off x="0" y="0"/>
              <a:ext cx="1154675" cy="144381"/>
            </a:xfrm>
            <a:prstGeom prst="rect">
              <a:avLst/>
            </a:prstGeom>
            <a:solidFill>
              <a:srgbClr val="0C45A6"/>
            </a:solidFill>
          </p:spPr>
        </p:sp>
        <p:sp>
          <p:nvSpPr>
            <p:cNvPr id="5" name="TextBox 5"/>
            <p:cNvSpPr txBox="1"/>
            <p:nvPr/>
          </p:nvSpPr>
          <p:spPr>
            <a:xfrm>
              <a:off x="0" y="545243"/>
              <a:ext cx="12154412" cy="2522316"/>
            </a:xfrm>
            <a:prstGeom prst="rect">
              <a:avLst/>
            </a:prstGeom>
          </p:spPr>
          <p:txBody>
            <a:bodyPr lIns="0" tIns="0" rIns="0" bIns="0" rtlCol="0" anchor="t">
              <a:spAutoFit/>
            </a:bodyPr>
            <a:lstStyle/>
            <a:p>
              <a:pPr algn="l">
                <a:lnSpc>
                  <a:spcPts val="3046"/>
                </a:lnSpc>
              </a:pPr>
              <a:r>
                <a:rPr lang="en-US" sz="2030" b="1" dirty="0">
                  <a:solidFill>
                    <a:srgbClr val="0C45A6"/>
                  </a:solidFill>
                  <a:latin typeface="Montserrat Bold"/>
                  <a:ea typeface="Montserrat Bold"/>
                  <a:cs typeface="Montserrat Bold"/>
                  <a:sym typeface="Montserrat Bold"/>
                </a:rPr>
                <a:t>Mentorship and guidance. </a:t>
              </a:r>
              <a:r>
                <a:rPr lang="en-US" sz="2030" dirty="0">
                  <a:solidFill>
                    <a:srgbClr val="16214B"/>
                  </a:solidFill>
                  <a:latin typeface="Montserrat"/>
                  <a:ea typeface="Montserrat"/>
                  <a:cs typeface="Montserrat"/>
                  <a:sym typeface="Montserrat"/>
                </a:rPr>
                <a:t>It is important for experienced physicians to help young specialists develop by sharing knowledge and experience. Leadership qualities are demonstrated through supporting the professional growth of colleagues, education and mentorship</a:t>
              </a:r>
            </a:p>
          </p:txBody>
        </p:sp>
      </p:grpSp>
      <p:grpSp>
        <p:nvGrpSpPr>
          <p:cNvPr id="6" name="Group 6"/>
          <p:cNvGrpSpPr/>
          <p:nvPr/>
        </p:nvGrpSpPr>
        <p:grpSpPr>
          <a:xfrm>
            <a:off x="1218850" y="1634210"/>
            <a:ext cx="5415166" cy="6401452"/>
            <a:chOff x="0" y="0"/>
            <a:chExt cx="7220221" cy="8535268"/>
          </a:xfrm>
        </p:grpSpPr>
        <p:sp>
          <p:nvSpPr>
            <p:cNvPr id="7" name="TextBox 7"/>
            <p:cNvSpPr txBox="1"/>
            <p:nvPr/>
          </p:nvSpPr>
          <p:spPr>
            <a:xfrm>
              <a:off x="0" y="4950954"/>
              <a:ext cx="7220221" cy="3584314"/>
            </a:xfrm>
            <a:prstGeom prst="rect">
              <a:avLst/>
            </a:prstGeom>
          </p:spPr>
          <p:txBody>
            <a:bodyPr lIns="0" tIns="0" rIns="0" bIns="0" rtlCol="0" anchor="t">
              <a:spAutoFit/>
            </a:bodyPr>
            <a:lstStyle/>
            <a:p>
              <a:pPr algn="ctr">
                <a:lnSpc>
                  <a:spcPts val="5280"/>
                </a:lnSpc>
              </a:pPr>
              <a:r>
                <a:rPr lang="en-US" sz="4400" b="1" dirty="0">
                  <a:solidFill>
                    <a:srgbClr val="0C45A6"/>
                  </a:solidFill>
                  <a:latin typeface="Montserrat Semi-Bold"/>
                  <a:ea typeface="Montserrat Semi-Bold"/>
                  <a:cs typeface="Montserrat Semi-Bold"/>
                  <a:sym typeface="Montserrat Semi-Bold"/>
                </a:rPr>
                <a:t>KEY ASPECTS OF LEADERSHIP IN PHYSICIAN TRAINING:</a:t>
              </a:r>
            </a:p>
          </p:txBody>
        </p:sp>
        <p:sp>
          <p:nvSpPr>
            <p:cNvPr id="8" name="Freeform 8"/>
            <p:cNvSpPr/>
            <p:nvPr/>
          </p:nvSpPr>
          <p:spPr>
            <a:xfrm>
              <a:off x="2005456" y="0"/>
              <a:ext cx="3209309" cy="3890071"/>
            </a:xfrm>
            <a:custGeom>
              <a:avLst/>
              <a:gdLst/>
              <a:ahLst/>
              <a:cxnLst/>
              <a:rect l="l" t="t" r="r" b="b"/>
              <a:pathLst>
                <a:path w="3209309" h="3890071">
                  <a:moveTo>
                    <a:pt x="0" y="0"/>
                  </a:moveTo>
                  <a:lnTo>
                    <a:pt x="3209309" y="0"/>
                  </a:lnTo>
                  <a:lnTo>
                    <a:pt x="3209309" y="3890071"/>
                  </a:lnTo>
                  <a:lnTo>
                    <a:pt x="0" y="38900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9" name="Group 9"/>
          <p:cNvGrpSpPr/>
          <p:nvPr/>
        </p:nvGrpSpPr>
        <p:grpSpPr>
          <a:xfrm>
            <a:off x="8143491" y="3912487"/>
            <a:ext cx="9085374" cy="1915948"/>
            <a:chOff x="0" y="0"/>
            <a:chExt cx="12113832" cy="2554599"/>
          </a:xfrm>
        </p:grpSpPr>
        <p:sp>
          <p:nvSpPr>
            <p:cNvPr id="10" name="AutoShape 10"/>
            <p:cNvSpPr/>
            <p:nvPr/>
          </p:nvSpPr>
          <p:spPr>
            <a:xfrm>
              <a:off x="0" y="0"/>
              <a:ext cx="1150820" cy="144381"/>
            </a:xfrm>
            <a:prstGeom prst="rect">
              <a:avLst/>
            </a:prstGeom>
            <a:solidFill>
              <a:srgbClr val="0C45A6"/>
            </a:solidFill>
          </p:spPr>
        </p:sp>
        <p:sp>
          <p:nvSpPr>
            <p:cNvPr id="11" name="TextBox 11"/>
            <p:cNvSpPr txBox="1"/>
            <p:nvPr/>
          </p:nvSpPr>
          <p:spPr>
            <a:xfrm>
              <a:off x="0" y="545243"/>
              <a:ext cx="12113832" cy="2009356"/>
            </a:xfrm>
            <a:prstGeom prst="rect">
              <a:avLst/>
            </a:prstGeom>
          </p:spPr>
          <p:txBody>
            <a:bodyPr lIns="0" tIns="0" rIns="0" bIns="0" rtlCol="0" anchor="t">
              <a:spAutoFit/>
            </a:bodyPr>
            <a:lstStyle/>
            <a:p>
              <a:pPr algn="l">
                <a:lnSpc>
                  <a:spcPts val="3046"/>
                </a:lnSpc>
              </a:pPr>
              <a:r>
                <a:rPr lang="en-US" sz="2030" b="1" dirty="0">
                  <a:solidFill>
                    <a:srgbClr val="0C45A6"/>
                  </a:solidFill>
                  <a:latin typeface="Montserrat Bold"/>
                  <a:ea typeface="Montserrat Bold"/>
                  <a:cs typeface="Montserrat Bold"/>
                  <a:sym typeface="Montserrat Bold"/>
                </a:rPr>
                <a:t>Team management:</a:t>
              </a:r>
              <a:r>
                <a:rPr lang="en-US" sz="2030" b="1" dirty="0">
                  <a:solidFill>
                    <a:srgbClr val="16214B"/>
                  </a:solidFill>
                  <a:latin typeface="Montserrat"/>
                  <a:ea typeface="Montserrat Bold"/>
                  <a:cs typeface="Montserrat Bold"/>
                  <a:sym typeface="Montserrat"/>
                </a:rPr>
                <a:t> </a:t>
              </a:r>
              <a:r>
                <a:rPr lang="en-US" sz="2030" dirty="0">
                  <a:solidFill>
                    <a:srgbClr val="16214B"/>
                  </a:solidFill>
                  <a:latin typeface="Montserrat"/>
                  <a:ea typeface="Montserrat"/>
                  <a:cs typeface="Montserrat"/>
                  <a:sym typeface="Montserrat"/>
                </a:rPr>
                <a:t>Physician-leaders often lead medical teams, distributing responsibilities and organizing work processes in a way that maximizes the efficient use of resources and time to provide high-quality medical care</a:t>
              </a:r>
            </a:p>
          </p:txBody>
        </p:sp>
      </p:grpSp>
      <p:grpSp>
        <p:nvGrpSpPr>
          <p:cNvPr id="12" name="Group 12"/>
          <p:cNvGrpSpPr/>
          <p:nvPr/>
        </p:nvGrpSpPr>
        <p:grpSpPr>
          <a:xfrm>
            <a:off x="8189144" y="6915445"/>
            <a:ext cx="8994068" cy="1531227"/>
            <a:chOff x="0" y="0"/>
            <a:chExt cx="11992091" cy="2041637"/>
          </a:xfrm>
        </p:grpSpPr>
        <p:sp>
          <p:nvSpPr>
            <p:cNvPr id="13" name="AutoShape 13"/>
            <p:cNvSpPr/>
            <p:nvPr/>
          </p:nvSpPr>
          <p:spPr>
            <a:xfrm>
              <a:off x="0" y="0"/>
              <a:ext cx="1139255" cy="144381"/>
            </a:xfrm>
            <a:prstGeom prst="rect">
              <a:avLst/>
            </a:prstGeom>
            <a:solidFill>
              <a:srgbClr val="0C45A6"/>
            </a:solidFill>
          </p:spPr>
        </p:sp>
        <p:sp>
          <p:nvSpPr>
            <p:cNvPr id="14" name="TextBox 14"/>
            <p:cNvSpPr txBox="1"/>
            <p:nvPr/>
          </p:nvSpPr>
          <p:spPr>
            <a:xfrm>
              <a:off x="0" y="545243"/>
              <a:ext cx="11992091" cy="1496394"/>
            </a:xfrm>
            <a:prstGeom prst="rect">
              <a:avLst/>
            </a:prstGeom>
          </p:spPr>
          <p:txBody>
            <a:bodyPr lIns="0" tIns="0" rIns="0" bIns="0" rtlCol="0" anchor="t">
              <a:spAutoFit/>
            </a:bodyPr>
            <a:lstStyle/>
            <a:p>
              <a:pPr algn="l">
                <a:lnSpc>
                  <a:spcPts val="3046"/>
                </a:lnSpc>
              </a:pPr>
              <a:r>
                <a:rPr lang="en-US" sz="2030" b="1" dirty="0">
                  <a:solidFill>
                    <a:srgbClr val="0C45A6"/>
                  </a:solidFill>
                  <a:latin typeface="Montserrat Bold"/>
                  <a:ea typeface="Montserrat Bold"/>
                  <a:cs typeface="Montserrat Bold"/>
                  <a:sym typeface="Montserrat Bold"/>
                </a:rPr>
                <a:t>Innovation and development: </a:t>
              </a:r>
              <a:r>
                <a:rPr lang="en-US" sz="2030" dirty="0">
                  <a:solidFill>
                    <a:srgbClr val="16214B"/>
                  </a:solidFill>
                  <a:latin typeface="Montserrat"/>
                  <a:ea typeface="Montserrat"/>
                  <a:cs typeface="Montserrat"/>
                  <a:sym typeface="Montserrat"/>
                </a:rPr>
                <a:t>Leaders strive to implement new technologies and treatment methods in medical practice, keeping up with the latest advances in medicine and science</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5271" y="5511496"/>
            <a:ext cx="12897486" cy="2660412"/>
            <a:chOff x="0" y="0"/>
            <a:chExt cx="17196648" cy="3547215"/>
          </a:xfrm>
        </p:grpSpPr>
        <p:sp>
          <p:nvSpPr>
            <p:cNvPr id="3" name="AutoShape 3"/>
            <p:cNvSpPr/>
            <p:nvPr/>
          </p:nvSpPr>
          <p:spPr>
            <a:xfrm>
              <a:off x="0" y="0"/>
              <a:ext cx="1744719" cy="144381"/>
            </a:xfrm>
            <a:prstGeom prst="rect">
              <a:avLst/>
            </a:prstGeom>
            <a:solidFill>
              <a:srgbClr val="0C45A6"/>
            </a:solidFill>
          </p:spPr>
        </p:sp>
        <p:sp>
          <p:nvSpPr>
            <p:cNvPr id="4" name="TextBox 4"/>
            <p:cNvSpPr txBox="1"/>
            <p:nvPr/>
          </p:nvSpPr>
          <p:spPr>
            <a:xfrm>
              <a:off x="0" y="1502553"/>
              <a:ext cx="17196648" cy="2044662"/>
            </a:xfrm>
            <a:prstGeom prst="rect">
              <a:avLst/>
            </a:prstGeom>
          </p:spPr>
          <p:txBody>
            <a:bodyPr lIns="0" tIns="0" rIns="0" bIns="0" rtlCol="0" anchor="t">
              <a:spAutoFit/>
            </a:bodyPr>
            <a:lstStyle/>
            <a:p>
              <a:pPr algn="l">
                <a:lnSpc>
                  <a:spcPts val="4148"/>
                </a:lnSpc>
              </a:pPr>
              <a:r>
                <a:rPr lang="en-US" sz="2765" dirty="0">
                  <a:solidFill>
                    <a:srgbClr val="16214B"/>
                  </a:solidFill>
                  <a:latin typeface="Montserrat"/>
                  <a:ea typeface="Montserrat"/>
                  <a:cs typeface="Montserrat"/>
                  <a:sym typeface="Montserrat"/>
                </a:rPr>
                <a:t>Overall, leadership in physician training is based on professional excellence, personal responsibility, and the desire to improve both one's own skills and the quality of medical care for patients.</a:t>
              </a:r>
            </a:p>
          </p:txBody>
        </p:sp>
      </p:grpSp>
      <p:sp>
        <p:nvSpPr>
          <p:cNvPr id="5" name="Freeform 5"/>
          <p:cNvSpPr/>
          <p:nvPr/>
        </p:nvSpPr>
        <p:spPr>
          <a:xfrm>
            <a:off x="0" y="0"/>
            <a:ext cx="18288000" cy="5143500"/>
          </a:xfrm>
          <a:custGeom>
            <a:avLst/>
            <a:gdLst/>
            <a:ahLst/>
            <a:cxnLst/>
            <a:rect l="l" t="t" r="r" b="b"/>
            <a:pathLst>
              <a:path w="18288000" h="5143500">
                <a:moveTo>
                  <a:pt x="0" y="0"/>
                </a:moveTo>
                <a:lnTo>
                  <a:pt x="18288000" y="0"/>
                </a:lnTo>
                <a:lnTo>
                  <a:pt x="18288000" y="5143500"/>
                </a:lnTo>
                <a:lnTo>
                  <a:pt x="0" y="5143500"/>
                </a:lnTo>
                <a:lnTo>
                  <a:pt x="0" y="0"/>
                </a:lnTo>
                <a:close/>
              </a:path>
            </a:pathLst>
          </a:custGeom>
          <a:blipFill>
            <a:blip r:embed="rId2"/>
            <a:stretch>
              <a:fillRect t="-50000" b="-50000"/>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grpSp>
        <p:nvGrpSpPr>
          <p:cNvPr id="2" name="Group 2"/>
          <p:cNvGrpSpPr/>
          <p:nvPr/>
        </p:nvGrpSpPr>
        <p:grpSpPr>
          <a:xfrm>
            <a:off x="416215" y="-380440"/>
            <a:ext cx="9028357" cy="5136131"/>
            <a:chOff x="0" y="0"/>
            <a:chExt cx="12037809" cy="6848173"/>
          </a:xfrm>
        </p:grpSpPr>
        <p:sp>
          <p:nvSpPr>
            <p:cNvPr id="3" name="AutoShape 3"/>
            <p:cNvSpPr/>
            <p:nvPr/>
          </p:nvSpPr>
          <p:spPr>
            <a:xfrm>
              <a:off x="0" y="0"/>
              <a:ext cx="1162355" cy="144381"/>
            </a:xfrm>
            <a:prstGeom prst="rect">
              <a:avLst/>
            </a:prstGeom>
            <a:solidFill>
              <a:srgbClr val="FFFFFF"/>
            </a:solidFill>
          </p:spPr>
        </p:sp>
        <p:sp>
          <p:nvSpPr>
            <p:cNvPr id="4" name="TextBox 4"/>
            <p:cNvSpPr txBox="1"/>
            <p:nvPr/>
          </p:nvSpPr>
          <p:spPr>
            <a:xfrm>
              <a:off x="0" y="2000693"/>
              <a:ext cx="12037809" cy="4847480"/>
            </a:xfrm>
            <a:prstGeom prst="rect">
              <a:avLst/>
            </a:prstGeom>
          </p:spPr>
          <p:txBody>
            <a:bodyPr lIns="0" tIns="0" rIns="0" bIns="0" rtlCol="0" anchor="t">
              <a:spAutoFit/>
            </a:bodyPr>
            <a:lstStyle/>
            <a:p>
              <a:pPr>
                <a:lnSpc>
                  <a:spcPts val="4099"/>
                </a:lnSpc>
              </a:pPr>
              <a:r>
                <a:rPr lang="en-US" sz="2732" b="1" dirty="0">
                  <a:solidFill>
                    <a:srgbClr val="FDCF60"/>
                  </a:solidFill>
                  <a:latin typeface="Montserrat Bold"/>
                  <a:ea typeface="Montserrat Bold"/>
                  <a:cs typeface="Montserrat Bold"/>
                  <a:sym typeface="Montserrat Bold"/>
                </a:rPr>
                <a:t>Isa </a:t>
              </a:r>
              <a:r>
                <a:rPr lang="en-US" sz="2732" b="1" dirty="0" err="1">
                  <a:solidFill>
                    <a:srgbClr val="FDCF60"/>
                  </a:solidFill>
                  <a:latin typeface="Montserrat Bold"/>
                  <a:ea typeface="Montserrat Bold"/>
                  <a:cs typeface="Montserrat Bold"/>
                  <a:sym typeface="Montserrat Bold"/>
                </a:rPr>
                <a:t>Akhunbaev</a:t>
              </a:r>
              <a:r>
                <a:rPr lang="en-US" sz="2732" b="1" dirty="0">
                  <a:solidFill>
                    <a:srgbClr val="FDCF60"/>
                  </a:solidFill>
                  <a:latin typeface="Montserrat Bold"/>
                  <a:ea typeface="Montserrat Bold"/>
                  <a:cs typeface="Montserrat Bold"/>
                  <a:sym typeface="Montserrat Bold"/>
                </a:rPr>
                <a:t> </a:t>
              </a:r>
              <a:r>
                <a:rPr lang="en-US" sz="2732" dirty="0">
                  <a:solidFill>
                    <a:srgbClr val="FFFFFF"/>
                  </a:solidFill>
                  <a:latin typeface="Montserrat"/>
                  <a:ea typeface="Montserrat"/>
                  <a:cs typeface="Montserrat"/>
                  <a:sym typeface="Montserrat"/>
                </a:rPr>
                <a:t> — his work in the field of surgery and medical education is an example of leadership in physician training in Kyrgyzstan. He trained not only students but also implemented the latest surgical techniques, established new standards in medicine, and became the founder of a leading medical university</a:t>
              </a:r>
            </a:p>
          </p:txBody>
        </p:sp>
      </p:grpSp>
      <p:sp>
        <p:nvSpPr>
          <p:cNvPr id="5" name="AutoShape 5"/>
          <p:cNvSpPr/>
          <p:nvPr/>
        </p:nvSpPr>
        <p:spPr>
          <a:xfrm>
            <a:off x="10536261" y="0"/>
            <a:ext cx="7751739" cy="10287000"/>
          </a:xfrm>
          <a:prstGeom prst="rect">
            <a:avLst/>
          </a:prstGeom>
          <a:solidFill>
            <a:srgbClr val="FFFFFF"/>
          </a:solidFill>
        </p:spPr>
      </p:sp>
      <p:sp>
        <p:nvSpPr>
          <p:cNvPr id="6" name="Freeform 6"/>
          <p:cNvSpPr/>
          <p:nvPr/>
        </p:nvSpPr>
        <p:spPr>
          <a:xfrm flipH="1">
            <a:off x="10536261" y="0"/>
            <a:ext cx="7751739" cy="10287000"/>
          </a:xfrm>
          <a:custGeom>
            <a:avLst/>
            <a:gdLst/>
            <a:ahLst/>
            <a:cxnLst/>
            <a:rect l="l" t="t" r="r" b="b"/>
            <a:pathLst>
              <a:path w="7751739" h="10287000">
                <a:moveTo>
                  <a:pt x="7751739" y="0"/>
                </a:moveTo>
                <a:lnTo>
                  <a:pt x="0" y="0"/>
                </a:lnTo>
                <a:lnTo>
                  <a:pt x="0" y="10287000"/>
                </a:lnTo>
                <a:lnTo>
                  <a:pt x="7751739" y="10287000"/>
                </a:lnTo>
                <a:lnTo>
                  <a:pt x="7751739" y="0"/>
                </a:lnTo>
                <a:close/>
              </a:path>
            </a:pathLst>
          </a:custGeom>
          <a:blipFill>
            <a:blip r:embed="rId2"/>
            <a:stretch>
              <a:fillRect l="-13272" r="-19432"/>
            </a:stretch>
          </a:blipFill>
        </p:spPr>
      </p:sp>
      <p:sp>
        <p:nvSpPr>
          <p:cNvPr id="7" name="TextBox 7"/>
          <p:cNvSpPr txBox="1"/>
          <p:nvPr/>
        </p:nvSpPr>
        <p:spPr>
          <a:xfrm>
            <a:off x="294475" y="5677012"/>
            <a:ext cx="9553092" cy="3448829"/>
          </a:xfrm>
          <a:prstGeom prst="rect">
            <a:avLst/>
          </a:prstGeom>
        </p:spPr>
        <p:txBody>
          <a:bodyPr lIns="0" tIns="0" rIns="0" bIns="0" rtlCol="0" anchor="t">
            <a:spAutoFit/>
          </a:bodyPr>
          <a:lstStyle/>
          <a:p>
            <a:pPr algn="l">
              <a:lnSpc>
                <a:spcPts val="3410"/>
              </a:lnSpc>
            </a:pPr>
            <a:r>
              <a:rPr lang="en-US" sz="2200" b="1" dirty="0">
                <a:solidFill>
                  <a:srgbClr val="FDCF60"/>
                </a:solidFill>
                <a:latin typeface="Montserrat Bold"/>
                <a:ea typeface="Montserrat Bold"/>
                <a:cs typeface="Montserrat Bold"/>
                <a:sym typeface="Montserrat Bold"/>
              </a:rPr>
              <a:t>THE ASPIRATION FOR LEADERSHIP IN SPECIALIST TRAINING MEANS FORMING A NEW GENERATION OF PROFESSIONALS WHO ARE NOT ONLY CAPABLE OF SOLVING CURRENT TASKS BUT ALSO OF  BECOMING LEADERS IN THEIR FIELDS. LEADERS IN SPECIALIST TRAINING ARE THOSE WHO DO NOT  SIMPLY IMPART KNOWLEDGE BUT INSPIRE, DEVELOP  INNOVATIONS, AND CREATE CONDITIONS FOR LONG-TERM GROWTH AND DEVELOPMENT </a:t>
            </a:r>
          </a:p>
        </p:txBody>
      </p:sp>
      <p:sp>
        <p:nvSpPr>
          <p:cNvPr id="8" name="TextBox 8"/>
          <p:cNvSpPr txBox="1"/>
          <p:nvPr/>
        </p:nvSpPr>
        <p:spPr>
          <a:xfrm>
            <a:off x="189533" y="231037"/>
            <a:ext cx="10262443" cy="410369"/>
          </a:xfrm>
          <a:prstGeom prst="rect">
            <a:avLst/>
          </a:prstGeom>
        </p:spPr>
        <p:txBody>
          <a:bodyPr lIns="0" tIns="0" rIns="0" bIns="0" rtlCol="0" anchor="t">
            <a:spAutoFit/>
          </a:bodyPr>
          <a:lstStyle/>
          <a:p>
            <a:pPr algn="ctr">
              <a:lnSpc>
                <a:spcPts val="3240"/>
              </a:lnSpc>
              <a:spcBef>
                <a:spcPct val="0"/>
              </a:spcBef>
            </a:pPr>
            <a:r>
              <a:rPr lang="en-US" sz="2700" b="1" dirty="0">
                <a:solidFill>
                  <a:srgbClr val="FDCF60"/>
                </a:solidFill>
                <a:latin typeface="Montserrat Semi-Bold"/>
                <a:ea typeface="Montserrat Semi-Bold"/>
                <a:cs typeface="Montserrat Semi-Bold"/>
                <a:sym typeface="Montserrat Semi-Bold"/>
              </a:rPr>
              <a:t>EXAMPLES OF LEADERS IN SPECIALIST TRAINING: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EBB5E8F9071B4088D1B32CD3943674" ma:contentTypeVersion="18" ma:contentTypeDescription="Create a new document." ma:contentTypeScope="" ma:versionID="4a552a1239506370f22cac4c51b51922">
  <xsd:schema xmlns:xsd="http://www.w3.org/2001/XMLSchema" xmlns:xs="http://www.w3.org/2001/XMLSchema" xmlns:p="http://schemas.microsoft.com/office/2006/metadata/properties" xmlns:ns3="c496f761-039d-4a29-bc63-699681ccfb56" xmlns:ns4="8e86a6ed-3f47-457d-a150-fab3e00fa523" targetNamespace="http://schemas.microsoft.com/office/2006/metadata/properties" ma:root="true" ma:fieldsID="cee06ef1d11ac0c3d2640d91d60981b6" ns3:_="" ns4:_="">
    <xsd:import namespace="c496f761-039d-4a29-bc63-699681ccfb56"/>
    <xsd:import namespace="8e86a6ed-3f47-457d-a150-fab3e00fa52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6f761-039d-4a29-bc63-699681ccfb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86a6ed-3f47-457d-a150-fab3e00fa5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496f761-039d-4a29-bc63-699681ccfb56" xsi:nil="true"/>
  </documentManagement>
</p:properties>
</file>

<file path=customXml/itemProps1.xml><?xml version="1.0" encoding="utf-8"?>
<ds:datastoreItem xmlns:ds="http://schemas.openxmlformats.org/officeDocument/2006/customXml" ds:itemID="{DB82FA9F-08D6-4D35-9E2F-791232478D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6f761-039d-4a29-bc63-699681ccfb56"/>
    <ds:schemaRef ds:uri="8e86a6ed-3f47-457d-a150-fab3e00fa5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94FFF-1F53-4A42-8C0B-A543AFE23536}">
  <ds:schemaRefs>
    <ds:schemaRef ds:uri="http://schemas.microsoft.com/sharepoint/v3/contenttype/forms"/>
  </ds:schemaRefs>
</ds:datastoreItem>
</file>

<file path=customXml/itemProps3.xml><?xml version="1.0" encoding="utf-8"?>
<ds:datastoreItem xmlns:ds="http://schemas.openxmlformats.org/officeDocument/2006/customXml" ds:itemID="{1EA0AB12-CFE8-4DE4-9AEB-7B2895ABAB03}">
  <ds:schemaRefs>
    <ds:schemaRef ds:uri="http://schemas.microsoft.com/office/2006/metadata/properties"/>
    <ds:schemaRef ds:uri="http://schemas.microsoft.com/office/infopath/2007/PartnerControls"/>
    <ds:schemaRef ds:uri="c496f761-039d-4a29-bc63-699681ccfb56"/>
  </ds:schemaRefs>
</ds:datastoreItem>
</file>

<file path=docProps/app.xml><?xml version="1.0" encoding="utf-8"?>
<Properties xmlns="http://schemas.openxmlformats.org/officeDocument/2006/extended-properties" xmlns:vt="http://schemas.openxmlformats.org/officeDocument/2006/docPropsVTypes">
  <TotalTime>4127</TotalTime>
  <Words>1686</Words>
  <Application>Microsoft Office PowerPoint</Application>
  <PresentationFormat>Custom</PresentationFormat>
  <Paragraphs>46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Montserrat</vt:lpstr>
      <vt:lpstr>Arial</vt:lpstr>
      <vt:lpstr>Montserrat Bold</vt:lpstr>
      <vt:lpstr>Montserrat Semi-Bold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Желтый и Фиолетовый Корпоративная Командная Работа Основная Мысль Презентация</dc:title>
  <dc:creator>kgma1</dc:creator>
  <cp:lastModifiedBy>Meerim Omurbekova</cp:lastModifiedBy>
  <cp:revision>23</cp:revision>
  <dcterms:created xsi:type="dcterms:W3CDTF">2006-08-16T00:00:00Z</dcterms:created>
  <dcterms:modified xsi:type="dcterms:W3CDTF">2024-11-03T05:15:06Z</dcterms:modified>
  <dc:identifier>DAGUjyvzaG8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0x01010001EBB5E8F9071B4088D1B32CD3943674</vt:lpwstr>
  </property>
</Properties>
</file>