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 id="2147484016" r:id="rId5"/>
  </p:sldMasterIdLst>
  <p:notesMasterIdLst>
    <p:notesMasterId r:id="rId15"/>
  </p:notesMasterIdLst>
  <p:sldIdLst>
    <p:sldId id="2147473693" r:id="rId6"/>
    <p:sldId id="2147481985" r:id="rId7"/>
    <p:sldId id="2147481986" r:id="rId8"/>
    <p:sldId id="2147481987" r:id="rId9"/>
    <p:sldId id="2147480170" r:id="rId10"/>
    <p:sldId id="2147481988" r:id="rId11"/>
    <p:sldId id="2147481989" r:id="rId12"/>
    <p:sldId id="2147480168" r:id="rId13"/>
    <p:sldId id="21474819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670B03-3B86-BB60-B3D6-0ACFCA9A61EC}" name="Akihito Watabe" initials="AW" userId="S::awatabe@adb.org::73c8a258-d900-4a6c-bb9a-26f56108be68" providerId="AD"/>
  <p188:author id="{80C9E44F-4B2D-D801-7074-8919E72A704E}" name="Gautam, Kanishak" initials="GK" userId="S::kanishak.gautam@in.imshealth.com::17fa23f4-55e3-4f59-8714-a90ac55e0d11" providerId="AD"/>
  <p188:author id="{662ED5C0-7030-EF0E-1E15-B5A3A35965BF}" name="Madan, Sakshi" initials="MS" userId="S::sakshi.madan@iqvia.com::0396b5b7-ee3f-4014-80a2-3a1635791e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6"/>
    <a:srgbClr val="FF6600"/>
    <a:srgbClr val="EC8621"/>
    <a:srgbClr val="51D91B"/>
    <a:srgbClr val="00BFB3"/>
    <a:srgbClr val="FB8588"/>
    <a:srgbClr val="005587"/>
    <a:srgbClr val="027123"/>
    <a:srgbClr val="F9D7B5"/>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9CB05-F745-4C5D-B790-3779AA3BC586}" v="722" dt="2024-10-31T07:50:49.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333" autoAdjust="0"/>
  </p:normalViewPr>
  <p:slideViewPr>
    <p:cSldViewPr snapToGrid="0">
      <p:cViewPr varScale="1">
        <p:scale>
          <a:sx n="60" d="100"/>
          <a:sy n="60" d="100"/>
        </p:scale>
        <p:origin x="9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0F684-0292-4EF3-9173-4696F8D2A7A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BE1CE3-D595-458C-87B0-639D90BF7E20}">
      <dgm:prSet custT="1"/>
      <dgm:spPr/>
      <dgm:t>
        <a:bodyPr/>
        <a:lstStyle/>
        <a:p>
          <a:pPr>
            <a:lnSpc>
              <a:spcPct val="100000"/>
            </a:lnSpc>
          </a:pPr>
          <a:r>
            <a:rPr lang="en-US" sz="1400" b="1" i="0" dirty="0"/>
            <a:t>Enhanced Accessibility:</a:t>
          </a:r>
          <a:r>
            <a:rPr lang="en-US" sz="1400" b="0" i="0" dirty="0"/>
            <a:t> Digital health initiatives make healthcare services more accessible, especially in remote and underserved areas. Telemedicine, for example, allows patients to consult with healthcare providers without the need for travel.</a:t>
          </a:r>
          <a:endParaRPr lang="en-US" sz="1400" dirty="0"/>
        </a:p>
      </dgm:t>
    </dgm:pt>
    <dgm:pt modelId="{EAB40451-8902-4560-A4CC-77CD5BABEE34}" type="parTrans" cxnId="{E8477E4D-DDD0-4153-829E-658C5069871A}">
      <dgm:prSet/>
      <dgm:spPr/>
      <dgm:t>
        <a:bodyPr/>
        <a:lstStyle/>
        <a:p>
          <a:endParaRPr lang="en-US"/>
        </a:p>
      </dgm:t>
    </dgm:pt>
    <dgm:pt modelId="{F3734976-9A18-477B-AC53-2E0C91157257}" type="sibTrans" cxnId="{E8477E4D-DDD0-4153-829E-658C5069871A}">
      <dgm:prSet/>
      <dgm:spPr/>
      <dgm:t>
        <a:bodyPr/>
        <a:lstStyle/>
        <a:p>
          <a:pPr>
            <a:lnSpc>
              <a:spcPct val="100000"/>
            </a:lnSpc>
          </a:pPr>
          <a:endParaRPr lang="en-US"/>
        </a:p>
      </dgm:t>
    </dgm:pt>
    <dgm:pt modelId="{49AB1316-C7AB-4C41-BC94-8A5120D04E48}">
      <dgm:prSet custT="1"/>
      <dgm:spPr/>
      <dgm:t>
        <a:bodyPr/>
        <a:lstStyle/>
        <a:p>
          <a:pPr>
            <a:lnSpc>
              <a:spcPct val="100000"/>
            </a:lnSpc>
          </a:pPr>
          <a:r>
            <a:rPr lang="en-US" sz="1400" b="1" i="0" dirty="0"/>
            <a:t>Improved Patient Outcomes:</a:t>
          </a:r>
          <a:r>
            <a:rPr lang="en-US" sz="1400" b="0" i="0" dirty="0"/>
            <a:t> Digital tools such as Electronic Health Records (EHR) and mobile health apps enable better tracking of patient data, leading to more accurate diagnoses and personalized treatment plans.</a:t>
          </a:r>
          <a:endParaRPr lang="en-US" sz="1400" dirty="0"/>
        </a:p>
      </dgm:t>
    </dgm:pt>
    <dgm:pt modelId="{D3FB6F1E-D7FB-4C84-99F6-D253B49FD512}" type="parTrans" cxnId="{1EBED1CD-EA1A-4D6F-BA6C-BB1C3DF59C6B}">
      <dgm:prSet/>
      <dgm:spPr/>
      <dgm:t>
        <a:bodyPr/>
        <a:lstStyle/>
        <a:p>
          <a:endParaRPr lang="en-US"/>
        </a:p>
      </dgm:t>
    </dgm:pt>
    <dgm:pt modelId="{F365FD74-699A-40B2-BE35-21D27109999E}" type="sibTrans" cxnId="{1EBED1CD-EA1A-4D6F-BA6C-BB1C3DF59C6B}">
      <dgm:prSet/>
      <dgm:spPr/>
      <dgm:t>
        <a:bodyPr/>
        <a:lstStyle/>
        <a:p>
          <a:pPr>
            <a:lnSpc>
              <a:spcPct val="100000"/>
            </a:lnSpc>
          </a:pPr>
          <a:endParaRPr lang="en-US"/>
        </a:p>
      </dgm:t>
    </dgm:pt>
    <dgm:pt modelId="{30E8975E-9169-43B4-8813-EAC5EADC2BDD}">
      <dgm:prSet custT="1"/>
      <dgm:spPr/>
      <dgm:t>
        <a:bodyPr/>
        <a:lstStyle/>
        <a:p>
          <a:pPr>
            <a:lnSpc>
              <a:spcPct val="100000"/>
            </a:lnSpc>
          </a:pPr>
          <a:r>
            <a:rPr lang="en-US" sz="1400" b="1" i="0" dirty="0"/>
            <a:t>Cost Efficiency:</a:t>
          </a:r>
          <a:r>
            <a:rPr lang="en-US" sz="1400" b="0" i="0" dirty="0"/>
            <a:t> Digital health can reduce healthcare costs by streamlining administrative processes, reducing hospital readmissions, and minimizing the need for in-person visits.</a:t>
          </a:r>
          <a:endParaRPr lang="en-US" sz="1400" dirty="0"/>
        </a:p>
      </dgm:t>
    </dgm:pt>
    <dgm:pt modelId="{A43B36F9-6434-4BD5-AD13-CB12A761D3E2}" type="parTrans" cxnId="{E3CFE3C3-D701-4E92-9384-B0E4629D142F}">
      <dgm:prSet/>
      <dgm:spPr/>
      <dgm:t>
        <a:bodyPr/>
        <a:lstStyle/>
        <a:p>
          <a:endParaRPr lang="en-US"/>
        </a:p>
      </dgm:t>
    </dgm:pt>
    <dgm:pt modelId="{DB2D37CF-A1B7-4F90-A771-8934818FC1D2}" type="sibTrans" cxnId="{E3CFE3C3-D701-4E92-9384-B0E4629D142F}">
      <dgm:prSet/>
      <dgm:spPr/>
      <dgm:t>
        <a:bodyPr/>
        <a:lstStyle/>
        <a:p>
          <a:pPr>
            <a:lnSpc>
              <a:spcPct val="100000"/>
            </a:lnSpc>
          </a:pPr>
          <a:endParaRPr lang="en-US"/>
        </a:p>
      </dgm:t>
    </dgm:pt>
    <dgm:pt modelId="{E074A3D0-C2D1-40F9-B2E2-A5666B308541}">
      <dgm:prSet custT="1"/>
      <dgm:spPr/>
      <dgm:t>
        <a:bodyPr/>
        <a:lstStyle/>
        <a:p>
          <a:pPr>
            <a:lnSpc>
              <a:spcPct val="100000"/>
            </a:lnSpc>
          </a:pPr>
          <a:r>
            <a:rPr lang="en-US" sz="1400" b="1" i="0" dirty="0"/>
            <a:t>Data-Driven Decision Making:</a:t>
          </a:r>
          <a:r>
            <a:rPr lang="en-US" sz="1400" b="0" i="0" dirty="0"/>
            <a:t> The integration of big data and analytics in healthcare allows for more informed decision-making, improving the overall quality of care. Predictive analytics can help in early detection of diseases and management of chronic conditions.</a:t>
          </a:r>
          <a:endParaRPr lang="en-US" sz="1400" dirty="0"/>
        </a:p>
      </dgm:t>
    </dgm:pt>
    <dgm:pt modelId="{D1D1B11B-BF76-4719-9AB8-08BE752DDD5D}" type="parTrans" cxnId="{62DF2114-647F-4331-B95F-421773AF254E}">
      <dgm:prSet/>
      <dgm:spPr/>
      <dgm:t>
        <a:bodyPr/>
        <a:lstStyle/>
        <a:p>
          <a:endParaRPr lang="en-US"/>
        </a:p>
      </dgm:t>
    </dgm:pt>
    <dgm:pt modelId="{33822648-2123-4273-AEE8-7AE8346B6B02}" type="sibTrans" cxnId="{62DF2114-647F-4331-B95F-421773AF254E}">
      <dgm:prSet/>
      <dgm:spPr/>
      <dgm:t>
        <a:bodyPr/>
        <a:lstStyle/>
        <a:p>
          <a:pPr>
            <a:lnSpc>
              <a:spcPct val="100000"/>
            </a:lnSpc>
          </a:pPr>
          <a:endParaRPr lang="en-US"/>
        </a:p>
      </dgm:t>
    </dgm:pt>
    <dgm:pt modelId="{48EB0501-9D35-4313-88E8-7EE490BE9358}">
      <dgm:prSet custT="1"/>
      <dgm:spPr/>
      <dgm:t>
        <a:bodyPr/>
        <a:lstStyle/>
        <a:p>
          <a:pPr>
            <a:lnSpc>
              <a:spcPct val="100000"/>
            </a:lnSpc>
          </a:pPr>
          <a:r>
            <a:rPr lang="en-US" sz="1400" b="1" i="0" dirty="0"/>
            <a:t>Patient Empowerment:</a:t>
          </a:r>
          <a:r>
            <a:rPr lang="en-US" sz="1400" b="0" i="0" dirty="0"/>
            <a:t> Digital health tools empower patients to take control of their health through self-monitoring and access to health information. This leads to increased patient engagement and adherence to treatment plans.</a:t>
          </a:r>
          <a:endParaRPr lang="en-US" sz="1400" dirty="0"/>
        </a:p>
      </dgm:t>
    </dgm:pt>
    <dgm:pt modelId="{CE658C90-D1B6-4067-8C34-BBF85E2754D5}" type="parTrans" cxnId="{48D65E27-B048-418D-AC90-538D40CD5D62}">
      <dgm:prSet/>
      <dgm:spPr/>
      <dgm:t>
        <a:bodyPr/>
        <a:lstStyle/>
        <a:p>
          <a:endParaRPr lang="en-US"/>
        </a:p>
      </dgm:t>
    </dgm:pt>
    <dgm:pt modelId="{BA52629B-01CD-45EC-A222-96368CB711D9}" type="sibTrans" cxnId="{48D65E27-B048-418D-AC90-538D40CD5D62}">
      <dgm:prSet/>
      <dgm:spPr/>
      <dgm:t>
        <a:bodyPr/>
        <a:lstStyle/>
        <a:p>
          <a:pPr>
            <a:lnSpc>
              <a:spcPct val="100000"/>
            </a:lnSpc>
          </a:pPr>
          <a:endParaRPr lang="en-US"/>
        </a:p>
      </dgm:t>
    </dgm:pt>
    <dgm:pt modelId="{65E08166-B8C0-4F28-980A-A4CF3DD4865A}">
      <dgm:prSet custT="1"/>
      <dgm:spPr/>
      <dgm:t>
        <a:bodyPr/>
        <a:lstStyle/>
        <a:p>
          <a:pPr>
            <a:lnSpc>
              <a:spcPct val="100000"/>
            </a:lnSpc>
          </a:pPr>
          <a:r>
            <a:rPr lang="en-US" sz="1400" b="1" i="0" dirty="0"/>
            <a:t>Enhanced Communication:</a:t>
          </a:r>
          <a:r>
            <a:rPr lang="en-US" sz="1400" b="0" i="0" dirty="0"/>
            <a:t> Digital platforms facilitate better communication between patients and healthcare providers, as well as among healthcare professionals, ensuring coordinated and continuous care.</a:t>
          </a:r>
          <a:endParaRPr lang="en-US" sz="1400" dirty="0"/>
        </a:p>
      </dgm:t>
    </dgm:pt>
    <dgm:pt modelId="{D83E2601-D43D-4844-884D-EBC362D99AD1}" type="parTrans" cxnId="{6707B682-881B-4403-9A48-7C910DCFE73F}">
      <dgm:prSet/>
      <dgm:spPr/>
      <dgm:t>
        <a:bodyPr/>
        <a:lstStyle/>
        <a:p>
          <a:endParaRPr lang="en-US"/>
        </a:p>
      </dgm:t>
    </dgm:pt>
    <dgm:pt modelId="{E03A9142-2FCC-49AD-A7D8-65A269A53179}" type="sibTrans" cxnId="{6707B682-881B-4403-9A48-7C910DCFE73F}">
      <dgm:prSet/>
      <dgm:spPr/>
      <dgm:t>
        <a:bodyPr/>
        <a:lstStyle/>
        <a:p>
          <a:endParaRPr lang="en-US"/>
        </a:p>
      </dgm:t>
    </dgm:pt>
    <dgm:pt modelId="{218413A3-F239-416F-B8CF-940AA5F5AE8B}" type="pres">
      <dgm:prSet presAssocID="{2BE0F684-0292-4EF3-9173-4696F8D2A7A9}" presName="root" presStyleCnt="0">
        <dgm:presLayoutVars>
          <dgm:dir/>
          <dgm:resizeHandles val="exact"/>
        </dgm:presLayoutVars>
      </dgm:prSet>
      <dgm:spPr/>
    </dgm:pt>
    <dgm:pt modelId="{E3D15A9D-91A0-439A-9196-869A2BA04F61}" type="pres">
      <dgm:prSet presAssocID="{2BE0F684-0292-4EF3-9173-4696F8D2A7A9}" presName="container" presStyleCnt="0">
        <dgm:presLayoutVars>
          <dgm:dir/>
          <dgm:resizeHandles val="exact"/>
        </dgm:presLayoutVars>
      </dgm:prSet>
      <dgm:spPr/>
    </dgm:pt>
    <dgm:pt modelId="{C8D99E3C-D8FF-431D-AC47-34E13F8F5E88}" type="pres">
      <dgm:prSet presAssocID="{BCBE1CE3-D595-458C-87B0-639D90BF7E20}" presName="compNode" presStyleCnt="0"/>
      <dgm:spPr/>
    </dgm:pt>
    <dgm:pt modelId="{52FF3B33-F03D-4323-AF8B-E57EAE67ED54}" type="pres">
      <dgm:prSet presAssocID="{BCBE1CE3-D595-458C-87B0-639D90BF7E20}" presName="iconBgRect" presStyleLbl="bgShp" presStyleIdx="0" presStyleCnt="6" custLinFactNeighborX="-69325" custLinFactNeighborY="147"/>
      <dgm:spPr/>
    </dgm:pt>
    <dgm:pt modelId="{AC3DC3C2-283E-4607-839F-F2482A02FF41}" type="pres">
      <dgm:prSet presAssocID="{BCBE1CE3-D595-458C-87B0-639D90BF7E20}" presName="iconRect" presStyleLbl="node1" presStyleIdx="0" presStyleCnt="6" custLinFactX="-12695" custLinFactNeighborX="-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eaker phone with solid fill"/>
        </a:ext>
      </dgm:extLst>
    </dgm:pt>
    <dgm:pt modelId="{42789528-401B-491C-BF5B-140721DD411D}" type="pres">
      <dgm:prSet presAssocID="{BCBE1CE3-D595-458C-87B0-639D90BF7E20}" presName="spaceRect" presStyleCnt="0"/>
      <dgm:spPr/>
    </dgm:pt>
    <dgm:pt modelId="{972434E6-F70D-4DB0-8262-87AD1183A7D8}" type="pres">
      <dgm:prSet presAssocID="{BCBE1CE3-D595-458C-87B0-639D90BF7E20}" presName="textRect" presStyleLbl="revTx" presStyleIdx="0" presStyleCnt="6" custScaleX="140451" custLinFactNeighborX="-2012" custLinFactNeighborY="31297">
        <dgm:presLayoutVars>
          <dgm:chMax val="1"/>
          <dgm:chPref val="1"/>
        </dgm:presLayoutVars>
      </dgm:prSet>
      <dgm:spPr/>
    </dgm:pt>
    <dgm:pt modelId="{DA02847C-DC8D-4E5D-BD66-DE81062465C7}" type="pres">
      <dgm:prSet presAssocID="{F3734976-9A18-477B-AC53-2E0C91157257}" presName="sibTrans" presStyleLbl="sibTrans2D1" presStyleIdx="0" presStyleCnt="0"/>
      <dgm:spPr/>
    </dgm:pt>
    <dgm:pt modelId="{B6EBA084-0A99-49BB-BEEE-E6574231FE83}" type="pres">
      <dgm:prSet presAssocID="{49AB1316-C7AB-4C41-BC94-8A5120D04E48}" presName="compNode" presStyleCnt="0"/>
      <dgm:spPr/>
    </dgm:pt>
    <dgm:pt modelId="{B34C5A78-1328-43DB-94FB-B959722522BF}" type="pres">
      <dgm:prSet presAssocID="{49AB1316-C7AB-4C41-BC94-8A5120D04E48}" presName="iconBgRect" presStyleLbl="bgShp" presStyleIdx="1" presStyleCnt="6"/>
      <dgm:spPr/>
    </dgm:pt>
    <dgm:pt modelId="{14440236-4143-4207-BF39-7E1E7DE30505}" type="pres">
      <dgm:prSet presAssocID="{49AB1316-C7AB-4C41-BC94-8A5120D04E48}"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Yoga with solid fill"/>
        </a:ext>
      </dgm:extLst>
    </dgm:pt>
    <dgm:pt modelId="{C7EB1C98-B0E5-4E5C-9CD6-35FC23F2456E}" type="pres">
      <dgm:prSet presAssocID="{49AB1316-C7AB-4C41-BC94-8A5120D04E48}" presName="spaceRect" presStyleCnt="0"/>
      <dgm:spPr/>
    </dgm:pt>
    <dgm:pt modelId="{EBD8B74B-41DE-42DA-B6BE-A4F2E1E55E9E}" type="pres">
      <dgm:prSet presAssocID="{49AB1316-C7AB-4C41-BC94-8A5120D04E48}" presName="textRect" presStyleLbl="revTx" presStyleIdx="1" presStyleCnt="6" custScaleX="131868" custLinFactNeighborX="15637" custLinFactNeighborY="14655">
        <dgm:presLayoutVars>
          <dgm:chMax val="1"/>
          <dgm:chPref val="1"/>
        </dgm:presLayoutVars>
      </dgm:prSet>
      <dgm:spPr/>
    </dgm:pt>
    <dgm:pt modelId="{9677AFF5-670A-45D4-A95F-F15091B54EFF}" type="pres">
      <dgm:prSet presAssocID="{F365FD74-699A-40B2-BE35-21D27109999E}" presName="sibTrans" presStyleLbl="sibTrans2D1" presStyleIdx="0" presStyleCnt="0"/>
      <dgm:spPr/>
    </dgm:pt>
    <dgm:pt modelId="{0B223C5B-8B11-4BA3-8BEF-7E603AA621F3}" type="pres">
      <dgm:prSet presAssocID="{30E8975E-9169-43B4-8813-EAC5EADC2BDD}" presName="compNode" presStyleCnt="0"/>
      <dgm:spPr/>
    </dgm:pt>
    <dgm:pt modelId="{6CBD065A-F094-425A-AAE7-0FE685447F99}" type="pres">
      <dgm:prSet presAssocID="{30E8975E-9169-43B4-8813-EAC5EADC2BDD}" presName="iconBgRect" presStyleLbl="bgShp" presStyleIdx="2" presStyleCnt="6" custLinFactNeighborX="-62392"/>
      <dgm:spPr/>
    </dgm:pt>
    <dgm:pt modelId="{8A8C5D09-06D6-4E66-BE9E-16535F0467C7}" type="pres">
      <dgm:prSet presAssocID="{30E8975E-9169-43B4-8813-EAC5EADC2BDD}" presName="iconRect" presStyleLbl="node1" presStyleIdx="2" presStyleCnt="6" custLinFactX="-743" custLinFactNeighborX="-100000" custLinFactNeighborY="-34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BF1E9582-2CF9-4591-B397-1AF3AE067F42}" type="pres">
      <dgm:prSet presAssocID="{30E8975E-9169-43B4-8813-EAC5EADC2BDD}" presName="spaceRect" presStyleCnt="0"/>
      <dgm:spPr/>
    </dgm:pt>
    <dgm:pt modelId="{4E4BF43D-FE7C-4FE7-8E69-40587D12CC0E}" type="pres">
      <dgm:prSet presAssocID="{30E8975E-9169-43B4-8813-EAC5EADC2BDD}" presName="textRect" presStyleLbl="revTx" presStyleIdx="2" presStyleCnt="6" custScaleX="136740">
        <dgm:presLayoutVars>
          <dgm:chMax val="1"/>
          <dgm:chPref val="1"/>
        </dgm:presLayoutVars>
      </dgm:prSet>
      <dgm:spPr/>
    </dgm:pt>
    <dgm:pt modelId="{5A2D9008-5E18-4998-9600-017DD7D614E5}" type="pres">
      <dgm:prSet presAssocID="{DB2D37CF-A1B7-4F90-A771-8934818FC1D2}" presName="sibTrans" presStyleLbl="sibTrans2D1" presStyleIdx="0" presStyleCnt="0"/>
      <dgm:spPr/>
    </dgm:pt>
    <dgm:pt modelId="{D969E63E-D963-4721-9462-880C6309579D}" type="pres">
      <dgm:prSet presAssocID="{E074A3D0-C2D1-40F9-B2E2-A5666B308541}" presName="compNode" presStyleCnt="0"/>
      <dgm:spPr/>
    </dgm:pt>
    <dgm:pt modelId="{1E63B0E6-223F-47BE-9AD9-C4A50A685F31}" type="pres">
      <dgm:prSet presAssocID="{E074A3D0-C2D1-40F9-B2E2-A5666B308541}" presName="iconBgRect" presStyleLbl="bgShp" presStyleIdx="3" presStyleCnt="6"/>
      <dgm:spPr/>
    </dgm:pt>
    <dgm:pt modelId="{7C5AE650-1A95-482F-B512-3948A92225AD}" type="pres">
      <dgm:prSet presAssocID="{E074A3D0-C2D1-40F9-B2E2-A5666B30854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8C144CFA-F94B-4B58-9E1C-924A4504E100}" type="pres">
      <dgm:prSet presAssocID="{E074A3D0-C2D1-40F9-B2E2-A5666B308541}" presName="spaceRect" presStyleCnt="0"/>
      <dgm:spPr/>
    </dgm:pt>
    <dgm:pt modelId="{1A6F438D-D6B7-4CE3-9724-54AAE991FF6F}" type="pres">
      <dgm:prSet presAssocID="{E074A3D0-C2D1-40F9-B2E2-A5666B308541}" presName="textRect" presStyleLbl="revTx" presStyleIdx="3" presStyleCnt="6" custScaleX="154708" custLinFactNeighborX="26406" custLinFactNeighborY="-17947">
        <dgm:presLayoutVars>
          <dgm:chMax val="1"/>
          <dgm:chPref val="1"/>
        </dgm:presLayoutVars>
      </dgm:prSet>
      <dgm:spPr/>
    </dgm:pt>
    <dgm:pt modelId="{325AF29B-E56A-45C0-B945-8A5742B97116}" type="pres">
      <dgm:prSet presAssocID="{33822648-2123-4273-AEE8-7AE8346B6B02}" presName="sibTrans" presStyleLbl="sibTrans2D1" presStyleIdx="0" presStyleCnt="0"/>
      <dgm:spPr/>
    </dgm:pt>
    <dgm:pt modelId="{22F45FB6-E7C4-40F9-86C9-8EAEBA1D3057}" type="pres">
      <dgm:prSet presAssocID="{48EB0501-9D35-4313-88E8-7EE490BE9358}" presName="compNode" presStyleCnt="0"/>
      <dgm:spPr/>
    </dgm:pt>
    <dgm:pt modelId="{ED0C7F7F-36A8-4C86-BF65-96EC5D394A3A}" type="pres">
      <dgm:prSet presAssocID="{48EB0501-9D35-4313-88E8-7EE490BE9358}" presName="iconBgRect" presStyleLbl="bgShp" presStyleIdx="4" presStyleCnt="6" custLinFactNeighborX="-57441" custLinFactNeighborY="-31469"/>
      <dgm:spPr/>
    </dgm:pt>
    <dgm:pt modelId="{C75F2AA8-1BC0-4283-A049-67EA02065510}" type="pres">
      <dgm:prSet presAssocID="{48EB0501-9D35-4313-88E8-7EE490BE9358}" presName="iconRect" presStyleLbl="node1" presStyleIdx="4" presStyleCnt="6" custLinFactNeighborX="-99035" custLinFactNeighborY="-5240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rtbeat"/>
        </a:ext>
      </dgm:extLst>
    </dgm:pt>
    <dgm:pt modelId="{D7DF3F7A-E630-4FDD-95D3-4F4ED6513803}" type="pres">
      <dgm:prSet presAssocID="{48EB0501-9D35-4313-88E8-7EE490BE9358}" presName="spaceRect" presStyleCnt="0"/>
      <dgm:spPr/>
    </dgm:pt>
    <dgm:pt modelId="{3812E906-8F5E-4AE4-B8CE-61DCF60F701F}" type="pres">
      <dgm:prSet presAssocID="{48EB0501-9D35-4313-88E8-7EE490BE9358}" presName="textRect" presStyleLbl="revTx" presStyleIdx="4" presStyleCnt="6" custScaleX="134811" custLinFactNeighborX="-804" custLinFactNeighborY="-32571">
        <dgm:presLayoutVars>
          <dgm:chMax val="1"/>
          <dgm:chPref val="1"/>
        </dgm:presLayoutVars>
      </dgm:prSet>
      <dgm:spPr/>
    </dgm:pt>
    <dgm:pt modelId="{0608682A-B223-405F-BCEE-5A29244DEC72}" type="pres">
      <dgm:prSet presAssocID="{BA52629B-01CD-45EC-A222-96368CB711D9}" presName="sibTrans" presStyleLbl="sibTrans2D1" presStyleIdx="0" presStyleCnt="0"/>
      <dgm:spPr/>
    </dgm:pt>
    <dgm:pt modelId="{09AB6A7A-9801-45E9-A405-FA845F2E2228}" type="pres">
      <dgm:prSet presAssocID="{65E08166-B8C0-4F28-980A-A4CF3DD4865A}" presName="compNode" presStyleCnt="0"/>
      <dgm:spPr/>
    </dgm:pt>
    <dgm:pt modelId="{73AD10D7-EAF2-4FCA-B8F9-1244A6A96BB2}" type="pres">
      <dgm:prSet presAssocID="{65E08166-B8C0-4F28-980A-A4CF3DD4865A}" presName="iconBgRect" presStyleLbl="bgShp" presStyleIdx="5" presStyleCnt="6" custLinFactNeighborX="-947" custLinFactNeighborY="-32571"/>
      <dgm:spPr/>
    </dgm:pt>
    <dgm:pt modelId="{CED4E018-3E30-4258-87B3-A026ADDB9B5C}" type="pres">
      <dgm:prSet presAssocID="{65E08166-B8C0-4F28-980A-A4CF3DD4865A}" presName="iconRect" presStyleLbl="node1" presStyleIdx="5" presStyleCnt="6" custLinFactNeighborY="-55521"/>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atellite outline"/>
        </a:ext>
      </dgm:extLst>
    </dgm:pt>
    <dgm:pt modelId="{F77BE2F4-995F-4985-BC86-21DB24E16F4C}" type="pres">
      <dgm:prSet presAssocID="{65E08166-B8C0-4F28-980A-A4CF3DD4865A}" presName="spaceRect" presStyleCnt="0"/>
      <dgm:spPr/>
    </dgm:pt>
    <dgm:pt modelId="{4348FE7C-EECA-4C7C-83B4-79CF6E71DE9D}" type="pres">
      <dgm:prSet presAssocID="{65E08166-B8C0-4F28-980A-A4CF3DD4865A}" presName="textRect" presStyleLbl="revTx" presStyleIdx="5" presStyleCnt="6" custScaleX="158529" custLinFactNeighborX="29849" custLinFactNeighborY="-41318">
        <dgm:presLayoutVars>
          <dgm:chMax val="1"/>
          <dgm:chPref val="1"/>
        </dgm:presLayoutVars>
      </dgm:prSet>
      <dgm:spPr/>
    </dgm:pt>
  </dgm:ptLst>
  <dgm:cxnLst>
    <dgm:cxn modelId="{89B06900-116D-4DBB-A287-00A9B63883A0}" type="presOf" srcId="{2BE0F684-0292-4EF3-9173-4696F8D2A7A9}" destId="{218413A3-F239-416F-B8CF-940AA5F5AE8B}" srcOrd="0" destOrd="0" presId="urn:microsoft.com/office/officeart/2018/2/layout/IconCircleList"/>
    <dgm:cxn modelId="{A8FDCE0E-2F31-4C81-9082-6914E09EEF72}" type="presOf" srcId="{BA52629B-01CD-45EC-A222-96368CB711D9}" destId="{0608682A-B223-405F-BCEE-5A29244DEC72}" srcOrd="0" destOrd="0" presId="urn:microsoft.com/office/officeart/2018/2/layout/IconCircleList"/>
    <dgm:cxn modelId="{62DF2114-647F-4331-B95F-421773AF254E}" srcId="{2BE0F684-0292-4EF3-9173-4696F8D2A7A9}" destId="{E074A3D0-C2D1-40F9-B2E2-A5666B308541}" srcOrd="3" destOrd="0" parTransId="{D1D1B11B-BF76-4719-9AB8-08BE752DDD5D}" sibTransId="{33822648-2123-4273-AEE8-7AE8346B6B02}"/>
    <dgm:cxn modelId="{48D65E27-B048-418D-AC90-538D40CD5D62}" srcId="{2BE0F684-0292-4EF3-9173-4696F8D2A7A9}" destId="{48EB0501-9D35-4313-88E8-7EE490BE9358}" srcOrd="4" destOrd="0" parTransId="{CE658C90-D1B6-4067-8C34-BBF85E2754D5}" sibTransId="{BA52629B-01CD-45EC-A222-96368CB711D9}"/>
    <dgm:cxn modelId="{5DA0E12B-62B0-4DE5-9949-6B7B8FB46345}" type="presOf" srcId="{E074A3D0-C2D1-40F9-B2E2-A5666B308541}" destId="{1A6F438D-D6B7-4CE3-9724-54AAE991FF6F}" srcOrd="0" destOrd="0" presId="urn:microsoft.com/office/officeart/2018/2/layout/IconCircleList"/>
    <dgm:cxn modelId="{1F072630-A1D6-4F6D-A4F6-629E119BFBDE}" type="presOf" srcId="{DB2D37CF-A1B7-4F90-A771-8934818FC1D2}" destId="{5A2D9008-5E18-4998-9600-017DD7D614E5}" srcOrd="0" destOrd="0" presId="urn:microsoft.com/office/officeart/2018/2/layout/IconCircleList"/>
    <dgm:cxn modelId="{AF85F366-1AA4-40B4-94B8-838EA74B3776}" type="presOf" srcId="{65E08166-B8C0-4F28-980A-A4CF3DD4865A}" destId="{4348FE7C-EECA-4C7C-83B4-79CF6E71DE9D}" srcOrd="0" destOrd="0" presId="urn:microsoft.com/office/officeart/2018/2/layout/IconCircleList"/>
    <dgm:cxn modelId="{B7C1E06C-1A5C-4ADA-B19E-5597608B0671}" type="presOf" srcId="{33822648-2123-4273-AEE8-7AE8346B6B02}" destId="{325AF29B-E56A-45C0-B945-8A5742B97116}" srcOrd="0" destOrd="0" presId="urn:microsoft.com/office/officeart/2018/2/layout/IconCircleList"/>
    <dgm:cxn modelId="{87D5414D-CC81-40E2-A24A-3F85E39EE317}" type="presOf" srcId="{F365FD74-699A-40B2-BE35-21D27109999E}" destId="{9677AFF5-670A-45D4-A95F-F15091B54EFF}" srcOrd="0" destOrd="0" presId="urn:microsoft.com/office/officeart/2018/2/layout/IconCircleList"/>
    <dgm:cxn modelId="{E8477E4D-DDD0-4153-829E-658C5069871A}" srcId="{2BE0F684-0292-4EF3-9173-4696F8D2A7A9}" destId="{BCBE1CE3-D595-458C-87B0-639D90BF7E20}" srcOrd="0" destOrd="0" parTransId="{EAB40451-8902-4560-A4CC-77CD5BABEE34}" sibTransId="{F3734976-9A18-477B-AC53-2E0C91157257}"/>
    <dgm:cxn modelId="{EA0F3A7A-7746-4A8C-8672-990993550621}" type="presOf" srcId="{BCBE1CE3-D595-458C-87B0-639D90BF7E20}" destId="{972434E6-F70D-4DB0-8262-87AD1183A7D8}" srcOrd="0" destOrd="0" presId="urn:microsoft.com/office/officeart/2018/2/layout/IconCircleList"/>
    <dgm:cxn modelId="{6707B682-881B-4403-9A48-7C910DCFE73F}" srcId="{2BE0F684-0292-4EF3-9173-4696F8D2A7A9}" destId="{65E08166-B8C0-4F28-980A-A4CF3DD4865A}" srcOrd="5" destOrd="0" parTransId="{D83E2601-D43D-4844-884D-EBC362D99AD1}" sibTransId="{E03A9142-2FCC-49AD-A7D8-65A269A53179}"/>
    <dgm:cxn modelId="{3EA53688-2EDA-4803-A6EA-D09A332EF76D}" type="presOf" srcId="{49AB1316-C7AB-4C41-BC94-8A5120D04E48}" destId="{EBD8B74B-41DE-42DA-B6BE-A4F2E1E55E9E}" srcOrd="0" destOrd="0" presId="urn:microsoft.com/office/officeart/2018/2/layout/IconCircleList"/>
    <dgm:cxn modelId="{58187C96-E129-4824-976D-8F2C1BEA26A0}" type="presOf" srcId="{30E8975E-9169-43B4-8813-EAC5EADC2BDD}" destId="{4E4BF43D-FE7C-4FE7-8E69-40587D12CC0E}" srcOrd="0" destOrd="0" presId="urn:microsoft.com/office/officeart/2018/2/layout/IconCircleList"/>
    <dgm:cxn modelId="{D9FB0ABB-5B30-4851-A142-95CBA2958C6F}" type="presOf" srcId="{F3734976-9A18-477B-AC53-2E0C91157257}" destId="{DA02847C-DC8D-4E5D-BD66-DE81062465C7}" srcOrd="0" destOrd="0" presId="urn:microsoft.com/office/officeart/2018/2/layout/IconCircleList"/>
    <dgm:cxn modelId="{354B66BF-84B5-497D-B3F4-A2523BD68BF5}" type="presOf" srcId="{48EB0501-9D35-4313-88E8-7EE490BE9358}" destId="{3812E906-8F5E-4AE4-B8CE-61DCF60F701F}" srcOrd="0" destOrd="0" presId="urn:microsoft.com/office/officeart/2018/2/layout/IconCircleList"/>
    <dgm:cxn modelId="{E3CFE3C3-D701-4E92-9384-B0E4629D142F}" srcId="{2BE0F684-0292-4EF3-9173-4696F8D2A7A9}" destId="{30E8975E-9169-43B4-8813-EAC5EADC2BDD}" srcOrd="2" destOrd="0" parTransId="{A43B36F9-6434-4BD5-AD13-CB12A761D3E2}" sibTransId="{DB2D37CF-A1B7-4F90-A771-8934818FC1D2}"/>
    <dgm:cxn modelId="{1EBED1CD-EA1A-4D6F-BA6C-BB1C3DF59C6B}" srcId="{2BE0F684-0292-4EF3-9173-4696F8D2A7A9}" destId="{49AB1316-C7AB-4C41-BC94-8A5120D04E48}" srcOrd="1" destOrd="0" parTransId="{D3FB6F1E-D7FB-4C84-99F6-D253B49FD512}" sibTransId="{F365FD74-699A-40B2-BE35-21D27109999E}"/>
    <dgm:cxn modelId="{A2817D03-3506-4E6B-A7AF-32FD10D11A3D}" type="presParOf" srcId="{218413A3-F239-416F-B8CF-940AA5F5AE8B}" destId="{E3D15A9D-91A0-439A-9196-869A2BA04F61}" srcOrd="0" destOrd="0" presId="urn:microsoft.com/office/officeart/2018/2/layout/IconCircleList"/>
    <dgm:cxn modelId="{6E504654-32D9-4D51-A6D3-E31411BCCCF8}" type="presParOf" srcId="{E3D15A9D-91A0-439A-9196-869A2BA04F61}" destId="{C8D99E3C-D8FF-431D-AC47-34E13F8F5E88}" srcOrd="0" destOrd="0" presId="urn:microsoft.com/office/officeart/2018/2/layout/IconCircleList"/>
    <dgm:cxn modelId="{1424FF0C-F43C-4488-8148-AA5DBED1ACB8}" type="presParOf" srcId="{C8D99E3C-D8FF-431D-AC47-34E13F8F5E88}" destId="{52FF3B33-F03D-4323-AF8B-E57EAE67ED54}" srcOrd="0" destOrd="0" presId="urn:microsoft.com/office/officeart/2018/2/layout/IconCircleList"/>
    <dgm:cxn modelId="{CC434BBE-40CE-4365-AC09-FEFD75B14380}" type="presParOf" srcId="{C8D99E3C-D8FF-431D-AC47-34E13F8F5E88}" destId="{AC3DC3C2-283E-4607-839F-F2482A02FF41}" srcOrd="1" destOrd="0" presId="urn:microsoft.com/office/officeart/2018/2/layout/IconCircleList"/>
    <dgm:cxn modelId="{68069B76-8B22-4E7C-A8A9-DDC4DB74340D}" type="presParOf" srcId="{C8D99E3C-D8FF-431D-AC47-34E13F8F5E88}" destId="{42789528-401B-491C-BF5B-140721DD411D}" srcOrd="2" destOrd="0" presId="urn:microsoft.com/office/officeart/2018/2/layout/IconCircleList"/>
    <dgm:cxn modelId="{98068D87-5DF1-4131-ACAB-B8CA8983392B}" type="presParOf" srcId="{C8D99E3C-D8FF-431D-AC47-34E13F8F5E88}" destId="{972434E6-F70D-4DB0-8262-87AD1183A7D8}" srcOrd="3" destOrd="0" presId="urn:microsoft.com/office/officeart/2018/2/layout/IconCircleList"/>
    <dgm:cxn modelId="{324F6E79-01EA-4A3E-A688-A97CC3DBF705}" type="presParOf" srcId="{E3D15A9D-91A0-439A-9196-869A2BA04F61}" destId="{DA02847C-DC8D-4E5D-BD66-DE81062465C7}" srcOrd="1" destOrd="0" presId="urn:microsoft.com/office/officeart/2018/2/layout/IconCircleList"/>
    <dgm:cxn modelId="{1A0BA87C-7AD2-4798-B0D6-27234691C55C}" type="presParOf" srcId="{E3D15A9D-91A0-439A-9196-869A2BA04F61}" destId="{B6EBA084-0A99-49BB-BEEE-E6574231FE83}" srcOrd="2" destOrd="0" presId="urn:microsoft.com/office/officeart/2018/2/layout/IconCircleList"/>
    <dgm:cxn modelId="{0A703CA3-BA2A-4EAF-81A8-353CB96CE2A1}" type="presParOf" srcId="{B6EBA084-0A99-49BB-BEEE-E6574231FE83}" destId="{B34C5A78-1328-43DB-94FB-B959722522BF}" srcOrd="0" destOrd="0" presId="urn:microsoft.com/office/officeart/2018/2/layout/IconCircleList"/>
    <dgm:cxn modelId="{AD897B18-3765-4256-88EB-081B061ECCCD}" type="presParOf" srcId="{B6EBA084-0A99-49BB-BEEE-E6574231FE83}" destId="{14440236-4143-4207-BF39-7E1E7DE30505}" srcOrd="1" destOrd="0" presId="urn:microsoft.com/office/officeart/2018/2/layout/IconCircleList"/>
    <dgm:cxn modelId="{5A8EFF18-BCE6-42D6-BF39-6927743C8308}" type="presParOf" srcId="{B6EBA084-0A99-49BB-BEEE-E6574231FE83}" destId="{C7EB1C98-B0E5-4E5C-9CD6-35FC23F2456E}" srcOrd="2" destOrd="0" presId="urn:microsoft.com/office/officeart/2018/2/layout/IconCircleList"/>
    <dgm:cxn modelId="{D40478E9-C820-4974-A28F-6EAA77BBEBCC}" type="presParOf" srcId="{B6EBA084-0A99-49BB-BEEE-E6574231FE83}" destId="{EBD8B74B-41DE-42DA-B6BE-A4F2E1E55E9E}" srcOrd="3" destOrd="0" presId="urn:microsoft.com/office/officeart/2018/2/layout/IconCircleList"/>
    <dgm:cxn modelId="{A36F1C3C-D7AF-4772-91B9-B5DB7F580BE9}" type="presParOf" srcId="{E3D15A9D-91A0-439A-9196-869A2BA04F61}" destId="{9677AFF5-670A-45D4-A95F-F15091B54EFF}" srcOrd="3" destOrd="0" presId="urn:microsoft.com/office/officeart/2018/2/layout/IconCircleList"/>
    <dgm:cxn modelId="{857E4350-7868-48CC-B426-211293E62EA1}" type="presParOf" srcId="{E3D15A9D-91A0-439A-9196-869A2BA04F61}" destId="{0B223C5B-8B11-4BA3-8BEF-7E603AA621F3}" srcOrd="4" destOrd="0" presId="urn:microsoft.com/office/officeart/2018/2/layout/IconCircleList"/>
    <dgm:cxn modelId="{9CDFC720-92F0-48C4-8696-4086DAC6947B}" type="presParOf" srcId="{0B223C5B-8B11-4BA3-8BEF-7E603AA621F3}" destId="{6CBD065A-F094-425A-AAE7-0FE685447F99}" srcOrd="0" destOrd="0" presId="urn:microsoft.com/office/officeart/2018/2/layout/IconCircleList"/>
    <dgm:cxn modelId="{0963CD2C-1C38-4B90-AC14-23237F13892A}" type="presParOf" srcId="{0B223C5B-8B11-4BA3-8BEF-7E603AA621F3}" destId="{8A8C5D09-06D6-4E66-BE9E-16535F0467C7}" srcOrd="1" destOrd="0" presId="urn:microsoft.com/office/officeart/2018/2/layout/IconCircleList"/>
    <dgm:cxn modelId="{CE446A09-0163-4F97-B7FD-F6252ABD18C0}" type="presParOf" srcId="{0B223C5B-8B11-4BA3-8BEF-7E603AA621F3}" destId="{BF1E9582-2CF9-4591-B397-1AF3AE067F42}" srcOrd="2" destOrd="0" presId="urn:microsoft.com/office/officeart/2018/2/layout/IconCircleList"/>
    <dgm:cxn modelId="{A744CB7C-3517-432B-96D4-CDABC73BDF1B}" type="presParOf" srcId="{0B223C5B-8B11-4BA3-8BEF-7E603AA621F3}" destId="{4E4BF43D-FE7C-4FE7-8E69-40587D12CC0E}" srcOrd="3" destOrd="0" presId="urn:microsoft.com/office/officeart/2018/2/layout/IconCircleList"/>
    <dgm:cxn modelId="{C02CCAF8-72A6-4AEE-9234-6C61F9D8D123}" type="presParOf" srcId="{E3D15A9D-91A0-439A-9196-869A2BA04F61}" destId="{5A2D9008-5E18-4998-9600-017DD7D614E5}" srcOrd="5" destOrd="0" presId="urn:microsoft.com/office/officeart/2018/2/layout/IconCircleList"/>
    <dgm:cxn modelId="{A221EE1E-8672-42D7-8784-D19DB1829ABF}" type="presParOf" srcId="{E3D15A9D-91A0-439A-9196-869A2BA04F61}" destId="{D969E63E-D963-4721-9462-880C6309579D}" srcOrd="6" destOrd="0" presId="urn:microsoft.com/office/officeart/2018/2/layout/IconCircleList"/>
    <dgm:cxn modelId="{20F6D11F-373D-4E98-822E-C492BD600DD8}" type="presParOf" srcId="{D969E63E-D963-4721-9462-880C6309579D}" destId="{1E63B0E6-223F-47BE-9AD9-C4A50A685F31}" srcOrd="0" destOrd="0" presId="urn:microsoft.com/office/officeart/2018/2/layout/IconCircleList"/>
    <dgm:cxn modelId="{3A248E7E-55AD-4636-B436-471A16A308FC}" type="presParOf" srcId="{D969E63E-D963-4721-9462-880C6309579D}" destId="{7C5AE650-1A95-482F-B512-3948A92225AD}" srcOrd="1" destOrd="0" presId="urn:microsoft.com/office/officeart/2018/2/layout/IconCircleList"/>
    <dgm:cxn modelId="{34D13813-B0E0-4B91-AB6C-7226B450F7C1}" type="presParOf" srcId="{D969E63E-D963-4721-9462-880C6309579D}" destId="{8C144CFA-F94B-4B58-9E1C-924A4504E100}" srcOrd="2" destOrd="0" presId="urn:microsoft.com/office/officeart/2018/2/layout/IconCircleList"/>
    <dgm:cxn modelId="{E2AE4231-AC06-4261-93B9-DECD25437461}" type="presParOf" srcId="{D969E63E-D963-4721-9462-880C6309579D}" destId="{1A6F438D-D6B7-4CE3-9724-54AAE991FF6F}" srcOrd="3" destOrd="0" presId="urn:microsoft.com/office/officeart/2018/2/layout/IconCircleList"/>
    <dgm:cxn modelId="{F9905C5F-9F3E-4C02-955E-63F1BB540808}" type="presParOf" srcId="{E3D15A9D-91A0-439A-9196-869A2BA04F61}" destId="{325AF29B-E56A-45C0-B945-8A5742B97116}" srcOrd="7" destOrd="0" presId="urn:microsoft.com/office/officeart/2018/2/layout/IconCircleList"/>
    <dgm:cxn modelId="{35FB15B2-E60C-48DE-ACF3-8858C3E4B08D}" type="presParOf" srcId="{E3D15A9D-91A0-439A-9196-869A2BA04F61}" destId="{22F45FB6-E7C4-40F9-86C9-8EAEBA1D3057}" srcOrd="8" destOrd="0" presId="urn:microsoft.com/office/officeart/2018/2/layout/IconCircleList"/>
    <dgm:cxn modelId="{B1DF79D4-C842-4416-AC14-79E1A6786663}" type="presParOf" srcId="{22F45FB6-E7C4-40F9-86C9-8EAEBA1D3057}" destId="{ED0C7F7F-36A8-4C86-BF65-96EC5D394A3A}" srcOrd="0" destOrd="0" presId="urn:microsoft.com/office/officeart/2018/2/layout/IconCircleList"/>
    <dgm:cxn modelId="{B473F5A8-5F3E-4213-ADCD-669DAE3736AA}" type="presParOf" srcId="{22F45FB6-E7C4-40F9-86C9-8EAEBA1D3057}" destId="{C75F2AA8-1BC0-4283-A049-67EA02065510}" srcOrd="1" destOrd="0" presId="urn:microsoft.com/office/officeart/2018/2/layout/IconCircleList"/>
    <dgm:cxn modelId="{79116C47-2FF7-4417-AA44-786F17289B56}" type="presParOf" srcId="{22F45FB6-E7C4-40F9-86C9-8EAEBA1D3057}" destId="{D7DF3F7A-E630-4FDD-95D3-4F4ED6513803}" srcOrd="2" destOrd="0" presId="urn:microsoft.com/office/officeart/2018/2/layout/IconCircleList"/>
    <dgm:cxn modelId="{FB5E17A5-0887-44FA-AE79-3BAC78438DF8}" type="presParOf" srcId="{22F45FB6-E7C4-40F9-86C9-8EAEBA1D3057}" destId="{3812E906-8F5E-4AE4-B8CE-61DCF60F701F}" srcOrd="3" destOrd="0" presId="urn:microsoft.com/office/officeart/2018/2/layout/IconCircleList"/>
    <dgm:cxn modelId="{E5EAA8DE-4BD8-437E-8CD6-9E49417ED05F}" type="presParOf" srcId="{E3D15A9D-91A0-439A-9196-869A2BA04F61}" destId="{0608682A-B223-405F-BCEE-5A29244DEC72}" srcOrd="9" destOrd="0" presId="urn:microsoft.com/office/officeart/2018/2/layout/IconCircleList"/>
    <dgm:cxn modelId="{7E82FBBE-5138-4F9B-873D-DB3B1028EC4E}" type="presParOf" srcId="{E3D15A9D-91A0-439A-9196-869A2BA04F61}" destId="{09AB6A7A-9801-45E9-A405-FA845F2E2228}" srcOrd="10" destOrd="0" presId="urn:microsoft.com/office/officeart/2018/2/layout/IconCircleList"/>
    <dgm:cxn modelId="{D2E69CBA-EC50-45F8-A674-B3CEE2FD449D}" type="presParOf" srcId="{09AB6A7A-9801-45E9-A405-FA845F2E2228}" destId="{73AD10D7-EAF2-4FCA-B8F9-1244A6A96BB2}" srcOrd="0" destOrd="0" presId="urn:microsoft.com/office/officeart/2018/2/layout/IconCircleList"/>
    <dgm:cxn modelId="{A10592D3-40CB-4CFD-A4B7-31049B5BB496}" type="presParOf" srcId="{09AB6A7A-9801-45E9-A405-FA845F2E2228}" destId="{CED4E018-3E30-4258-87B3-A026ADDB9B5C}" srcOrd="1" destOrd="0" presId="urn:microsoft.com/office/officeart/2018/2/layout/IconCircleList"/>
    <dgm:cxn modelId="{DF2908EB-9AB8-4039-8936-6F88FA3D1881}" type="presParOf" srcId="{09AB6A7A-9801-45E9-A405-FA845F2E2228}" destId="{F77BE2F4-995F-4985-BC86-21DB24E16F4C}" srcOrd="2" destOrd="0" presId="urn:microsoft.com/office/officeart/2018/2/layout/IconCircleList"/>
    <dgm:cxn modelId="{44DB0453-B060-4761-AD81-A3BE33AF2FCC}" type="presParOf" srcId="{09AB6A7A-9801-45E9-A405-FA845F2E2228}" destId="{4348FE7C-EECA-4C7C-83B4-79CF6E71DE9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82CF9-26D0-4B05-9CEF-3B82D90062D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FD1DF3-7A0D-48B9-858B-07CBE30A28A7}">
      <dgm:prSet/>
      <dgm:spPr/>
      <dgm:t>
        <a:bodyPr/>
        <a:lstStyle/>
        <a:p>
          <a:r>
            <a:rPr lang="en-US"/>
            <a:t>Aspiration to establish a single health information system, but there is currently no roadmap for achieving this aim</a:t>
          </a:r>
        </a:p>
      </dgm:t>
    </dgm:pt>
    <dgm:pt modelId="{4A6DD363-BD3F-4505-8304-68EC006CBE99}" type="parTrans" cxnId="{1EC80983-4428-4059-9F08-F88094B946E9}">
      <dgm:prSet/>
      <dgm:spPr/>
      <dgm:t>
        <a:bodyPr/>
        <a:lstStyle/>
        <a:p>
          <a:endParaRPr lang="en-US"/>
        </a:p>
      </dgm:t>
    </dgm:pt>
    <dgm:pt modelId="{15938AC2-41C7-4166-8CBB-82177D993BA9}" type="sibTrans" cxnId="{1EC80983-4428-4059-9F08-F88094B946E9}">
      <dgm:prSet/>
      <dgm:spPr/>
      <dgm:t>
        <a:bodyPr/>
        <a:lstStyle/>
        <a:p>
          <a:endParaRPr lang="en-US"/>
        </a:p>
      </dgm:t>
    </dgm:pt>
    <dgm:pt modelId="{D2728F51-442F-4313-9D4B-B80828121E25}">
      <dgm:prSet/>
      <dgm:spPr/>
      <dgm:t>
        <a:bodyPr/>
        <a:lstStyle/>
        <a:p>
          <a:r>
            <a:rPr lang="en-US"/>
            <a:t>Systems are fragmented and not widely deployed, with multiple pilots supported by various development partners</a:t>
          </a:r>
        </a:p>
      </dgm:t>
    </dgm:pt>
    <dgm:pt modelId="{8316902E-0786-4135-B448-99F7BFCE46FC}" type="parTrans" cxnId="{B969A60A-4E3A-455C-A446-F0C6483D3F09}">
      <dgm:prSet/>
      <dgm:spPr/>
      <dgm:t>
        <a:bodyPr/>
        <a:lstStyle/>
        <a:p>
          <a:endParaRPr lang="en-US"/>
        </a:p>
      </dgm:t>
    </dgm:pt>
    <dgm:pt modelId="{013EAF7C-8107-414E-B043-59280FD43D2F}" type="sibTrans" cxnId="{B969A60A-4E3A-455C-A446-F0C6483D3F09}">
      <dgm:prSet/>
      <dgm:spPr/>
      <dgm:t>
        <a:bodyPr/>
        <a:lstStyle/>
        <a:p>
          <a:endParaRPr lang="en-US"/>
        </a:p>
      </dgm:t>
    </dgm:pt>
    <dgm:pt modelId="{D4480F89-13AB-496E-B22C-0876D7E271F1}">
      <dgm:prSet/>
      <dgm:spPr/>
      <dgm:t>
        <a:bodyPr/>
        <a:lstStyle/>
        <a:p>
          <a:r>
            <a:rPr lang="en-US"/>
            <a:t>Implementation is slow due to lacking infrastructure and funding constraints</a:t>
          </a:r>
        </a:p>
      </dgm:t>
    </dgm:pt>
    <dgm:pt modelId="{44DB0D40-2722-438B-8E23-F92C63604E63}" type="parTrans" cxnId="{E6C8F540-2757-4919-BE7E-BD7F2A8F2C98}">
      <dgm:prSet/>
      <dgm:spPr/>
      <dgm:t>
        <a:bodyPr/>
        <a:lstStyle/>
        <a:p>
          <a:endParaRPr lang="en-US"/>
        </a:p>
      </dgm:t>
    </dgm:pt>
    <dgm:pt modelId="{185DF57B-F54E-420F-ADED-7A0908B94884}" type="sibTrans" cxnId="{E6C8F540-2757-4919-BE7E-BD7F2A8F2C98}">
      <dgm:prSet/>
      <dgm:spPr/>
      <dgm:t>
        <a:bodyPr/>
        <a:lstStyle/>
        <a:p>
          <a:endParaRPr lang="en-US"/>
        </a:p>
      </dgm:t>
    </dgm:pt>
    <dgm:pt modelId="{203F608E-A7E5-4A8E-929A-CE0A8BB274B6}" type="pres">
      <dgm:prSet presAssocID="{84982CF9-26D0-4B05-9CEF-3B82D90062DB}" presName="root" presStyleCnt="0">
        <dgm:presLayoutVars>
          <dgm:dir/>
          <dgm:resizeHandles val="exact"/>
        </dgm:presLayoutVars>
      </dgm:prSet>
      <dgm:spPr/>
    </dgm:pt>
    <dgm:pt modelId="{F1C1EBD3-4BFD-4BFF-959F-CE59EE50E6DC}" type="pres">
      <dgm:prSet presAssocID="{54FD1DF3-7A0D-48B9-858B-07CBE30A28A7}" presName="compNode" presStyleCnt="0"/>
      <dgm:spPr/>
    </dgm:pt>
    <dgm:pt modelId="{37185DF8-357E-4491-B769-D9C420A64B21}" type="pres">
      <dgm:prSet presAssocID="{54FD1DF3-7A0D-48B9-858B-07CBE30A28A7}" presName="bgRect" presStyleLbl="bgShp" presStyleIdx="0" presStyleCnt="3"/>
      <dgm:spPr/>
    </dgm:pt>
    <dgm:pt modelId="{DC5F67F9-0430-42F3-8D73-7E0E89EE13D6}" type="pres">
      <dgm:prSet presAssocID="{54FD1DF3-7A0D-48B9-858B-07CBE30A28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CDF0DE1-2E24-431F-A7B8-94D300DC5580}" type="pres">
      <dgm:prSet presAssocID="{54FD1DF3-7A0D-48B9-858B-07CBE30A28A7}" presName="spaceRect" presStyleCnt="0"/>
      <dgm:spPr/>
    </dgm:pt>
    <dgm:pt modelId="{B6A7C4AA-DE55-4192-B98C-C583AAA0C9AE}" type="pres">
      <dgm:prSet presAssocID="{54FD1DF3-7A0D-48B9-858B-07CBE30A28A7}" presName="parTx" presStyleLbl="revTx" presStyleIdx="0" presStyleCnt="3">
        <dgm:presLayoutVars>
          <dgm:chMax val="0"/>
          <dgm:chPref val="0"/>
        </dgm:presLayoutVars>
      </dgm:prSet>
      <dgm:spPr/>
    </dgm:pt>
    <dgm:pt modelId="{11D39331-3FF7-4B73-984C-C72014279471}" type="pres">
      <dgm:prSet presAssocID="{15938AC2-41C7-4166-8CBB-82177D993BA9}" presName="sibTrans" presStyleCnt="0"/>
      <dgm:spPr/>
    </dgm:pt>
    <dgm:pt modelId="{821941EF-1A72-4FFF-B6E8-8A726A130D3D}" type="pres">
      <dgm:prSet presAssocID="{D2728F51-442F-4313-9D4B-B80828121E25}" presName="compNode" presStyleCnt="0"/>
      <dgm:spPr/>
    </dgm:pt>
    <dgm:pt modelId="{0E6BB989-624E-4A44-85CE-BFB01AD8FFD1}" type="pres">
      <dgm:prSet presAssocID="{D2728F51-442F-4313-9D4B-B80828121E25}" presName="bgRect" presStyleLbl="bgShp" presStyleIdx="1" presStyleCnt="3"/>
      <dgm:spPr/>
    </dgm:pt>
    <dgm:pt modelId="{88A48869-F7FA-4FA7-B19E-5496AD8B3CA4}" type="pres">
      <dgm:prSet presAssocID="{D2728F51-442F-4313-9D4B-B80828121E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BA603553-90AB-46D8-960A-52901286AD07}" type="pres">
      <dgm:prSet presAssocID="{D2728F51-442F-4313-9D4B-B80828121E25}" presName="spaceRect" presStyleCnt="0"/>
      <dgm:spPr/>
    </dgm:pt>
    <dgm:pt modelId="{B1ACAF85-4300-4A6F-8D8F-AE01C6FCCA8B}" type="pres">
      <dgm:prSet presAssocID="{D2728F51-442F-4313-9D4B-B80828121E25}" presName="parTx" presStyleLbl="revTx" presStyleIdx="1" presStyleCnt="3">
        <dgm:presLayoutVars>
          <dgm:chMax val="0"/>
          <dgm:chPref val="0"/>
        </dgm:presLayoutVars>
      </dgm:prSet>
      <dgm:spPr/>
    </dgm:pt>
    <dgm:pt modelId="{D5F7E383-03C0-4688-BA84-21C0ED6AEB37}" type="pres">
      <dgm:prSet presAssocID="{013EAF7C-8107-414E-B043-59280FD43D2F}" presName="sibTrans" presStyleCnt="0"/>
      <dgm:spPr/>
    </dgm:pt>
    <dgm:pt modelId="{0B742287-76CE-4F61-9314-FDAC6607943D}" type="pres">
      <dgm:prSet presAssocID="{D4480F89-13AB-496E-B22C-0876D7E271F1}" presName="compNode" presStyleCnt="0"/>
      <dgm:spPr/>
    </dgm:pt>
    <dgm:pt modelId="{173436F1-2A36-42B0-8AFD-E44C0EED3DDE}" type="pres">
      <dgm:prSet presAssocID="{D4480F89-13AB-496E-B22C-0876D7E271F1}" presName="bgRect" presStyleLbl="bgShp" presStyleIdx="2" presStyleCnt="3"/>
      <dgm:spPr/>
    </dgm:pt>
    <dgm:pt modelId="{C79B21AF-9F12-475D-9DDD-C04F69FAC436}" type="pres">
      <dgm:prSet presAssocID="{D4480F89-13AB-496E-B22C-0876D7E271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CD3F439-27A5-4576-BA6F-0F5FA6946F84}" type="pres">
      <dgm:prSet presAssocID="{D4480F89-13AB-496E-B22C-0876D7E271F1}" presName="spaceRect" presStyleCnt="0"/>
      <dgm:spPr/>
    </dgm:pt>
    <dgm:pt modelId="{2E80BBC1-DDC8-4761-A20D-55E7951DD34E}" type="pres">
      <dgm:prSet presAssocID="{D4480F89-13AB-496E-B22C-0876D7E271F1}" presName="parTx" presStyleLbl="revTx" presStyleIdx="2" presStyleCnt="3">
        <dgm:presLayoutVars>
          <dgm:chMax val="0"/>
          <dgm:chPref val="0"/>
        </dgm:presLayoutVars>
      </dgm:prSet>
      <dgm:spPr/>
    </dgm:pt>
  </dgm:ptLst>
  <dgm:cxnLst>
    <dgm:cxn modelId="{5534C007-209A-4BA8-BCC8-4281E7423CCF}" type="presOf" srcId="{54FD1DF3-7A0D-48B9-858B-07CBE30A28A7}" destId="{B6A7C4AA-DE55-4192-B98C-C583AAA0C9AE}" srcOrd="0" destOrd="0" presId="urn:microsoft.com/office/officeart/2018/2/layout/IconVerticalSolidList"/>
    <dgm:cxn modelId="{B969A60A-4E3A-455C-A446-F0C6483D3F09}" srcId="{84982CF9-26D0-4B05-9CEF-3B82D90062DB}" destId="{D2728F51-442F-4313-9D4B-B80828121E25}" srcOrd="1" destOrd="0" parTransId="{8316902E-0786-4135-B448-99F7BFCE46FC}" sibTransId="{013EAF7C-8107-414E-B043-59280FD43D2F}"/>
    <dgm:cxn modelId="{9E61F50D-DEA8-4A57-81C4-D1D84AE40AAA}" type="presOf" srcId="{D4480F89-13AB-496E-B22C-0876D7E271F1}" destId="{2E80BBC1-DDC8-4761-A20D-55E7951DD34E}" srcOrd="0" destOrd="0" presId="urn:microsoft.com/office/officeart/2018/2/layout/IconVerticalSolidList"/>
    <dgm:cxn modelId="{E6C8F540-2757-4919-BE7E-BD7F2A8F2C98}" srcId="{84982CF9-26D0-4B05-9CEF-3B82D90062DB}" destId="{D4480F89-13AB-496E-B22C-0876D7E271F1}" srcOrd="2" destOrd="0" parTransId="{44DB0D40-2722-438B-8E23-F92C63604E63}" sibTransId="{185DF57B-F54E-420F-ADED-7A0908B94884}"/>
    <dgm:cxn modelId="{1EC80983-4428-4059-9F08-F88094B946E9}" srcId="{84982CF9-26D0-4B05-9CEF-3B82D90062DB}" destId="{54FD1DF3-7A0D-48B9-858B-07CBE30A28A7}" srcOrd="0" destOrd="0" parTransId="{4A6DD363-BD3F-4505-8304-68EC006CBE99}" sibTransId="{15938AC2-41C7-4166-8CBB-82177D993BA9}"/>
    <dgm:cxn modelId="{C6E5298D-7716-44D5-8BBF-C9EE69A455CF}" type="presOf" srcId="{D2728F51-442F-4313-9D4B-B80828121E25}" destId="{B1ACAF85-4300-4A6F-8D8F-AE01C6FCCA8B}" srcOrd="0" destOrd="0" presId="urn:microsoft.com/office/officeart/2018/2/layout/IconVerticalSolidList"/>
    <dgm:cxn modelId="{54B911CE-720F-4727-980F-64C8E9C5E39D}" type="presOf" srcId="{84982CF9-26D0-4B05-9CEF-3B82D90062DB}" destId="{203F608E-A7E5-4A8E-929A-CE0A8BB274B6}" srcOrd="0" destOrd="0" presId="urn:microsoft.com/office/officeart/2018/2/layout/IconVerticalSolidList"/>
    <dgm:cxn modelId="{9AEE3A54-5070-4252-9F9D-A9F62FB6A479}" type="presParOf" srcId="{203F608E-A7E5-4A8E-929A-CE0A8BB274B6}" destId="{F1C1EBD3-4BFD-4BFF-959F-CE59EE50E6DC}" srcOrd="0" destOrd="0" presId="urn:microsoft.com/office/officeart/2018/2/layout/IconVerticalSolidList"/>
    <dgm:cxn modelId="{D56E6D66-F7C6-4BF3-939C-768FFC3207FE}" type="presParOf" srcId="{F1C1EBD3-4BFD-4BFF-959F-CE59EE50E6DC}" destId="{37185DF8-357E-4491-B769-D9C420A64B21}" srcOrd="0" destOrd="0" presId="urn:microsoft.com/office/officeart/2018/2/layout/IconVerticalSolidList"/>
    <dgm:cxn modelId="{E8FA94B7-0CAF-4280-90A5-52A123947DDA}" type="presParOf" srcId="{F1C1EBD3-4BFD-4BFF-959F-CE59EE50E6DC}" destId="{DC5F67F9-0430-42F3-8D73-7E0E89EE13D6}" srcOrd="1" destOrd="0" presId="urn:microsoft.com/office/officeart/2018/2/layout/IconVerticalSolidList"/>
    <dgm:cxn modelId="{4C0A8C9E-89AA-40D6-BD39-E4C5C12A5D1F}" type="presParOf" srcId="{F1C1EBD3-4BFD-4BFF-959F-CE59EE50E6DC}" destId="{ACDF0DE1-2E24-431F-A7B8-94D300DC5580}" srcOrd="2" destOrd="0" presId="urn:microsoft.com/office/officeart/2018/2/layout/IconVerticalSolidList"/>
    <dgm:cxn modelId="{2CADCD7E-0BE1-4FCD-BF1C-4DB9F60BA3FD}" type="presParOf" srcId="{F1C1EBD3-4BFD-4BFF-959F-CE59EE50E6DC}" destId="{B6A7C4AA-DE55-4192-B98C-C583AAA0C9AE}" srcOrd="3" destOrd="0" presId="urn:microsoft.com/office/officeart/2018/2/layout/IconVerticalSolidList"/>
    <dgm:cxn modelId="{E199B612-F55E-4BE3-B1C7-43036933ECAC}" type="presParOf" srcId="{203F608E-A7E5-4A8E-929A-CE0A8BB274B6}" destId="{11D39331-3FF7-4B73-984C-C72014279471}" srcOrd="1" destOrd="0" presId="urn:microsoft.com/office/officeart/2018/2/layout/IconVerticalSolidList"/>
    <dgm:cxn modelId="{09BE4819-52A5-4799-846D-6DA931133272}" type="presParOf" srcId="{203F608E-A7E5-4A8E-929A-CE0A8BB274B6}" destId="{821941EF-1A72-4FFF-B6E8-8A726A130D3D}" srcOrd="2" destOrd="0" presId="urn:microsoft.com/office/officeart/2018/2/layout/IconVerticalSolidList"/>
    <dgm:cxn modelId="{796285E2-698B-44B2-87A1-E2751C585DAA}" type="presParOf" srcId="{821941EF-1A72-4FFF-B6E8-8A726A130D3D}" destId="{0E6BB989-624E-4A44-85CE-BFB01AD8FFD1}" srcOrd="0" destOrd="0" presId="urn:microsoft.com/office/officeart/2018/2/layout/IconVerticalSolidList"/>
    <dgm:cxn modelId="{E2563FC0-C7EE-4D42-AE92-97C6337FCAB3}" type="presParOf" srcId="{821941EF-1A72-4FFF-B6E8-8A726A130D3D}" destId="{88A48869-F7FA-4FA7-B19E-5496AD8B3CA4}" srcOrd="1" destOrd="0" presId="urn:microsoft.com/office/officeart/2018/2/layout/IconVerticalSolidList"/>
    <dgm:cxn modelId="{147B563D-AFEF-46ED-8B0C-D223417A5FCD}" type="presParOf" srcId="{821941EF-1A72-4FFF-B6E8-8A726A130D3D}" destId="{BA603553-90AB-46D8-960A-52901286AD07}" srcOrd="2" destOrd="0" presId="urn:microsoft.com/office/officeart/2018/2/layout/IconVerticalSolidList"/>
    <dgm:cxn modelId="{9FB163DA-7EB9-475E-8416-31E57610387C}" type="presParOf" srcId="{821941EF-1A72-4FFF-B6E8-8A726A130D3D}" destId="{B1ACAF85-4300-4A6F-8D8F-AE01C6FCCA8B}" srcOrd="3" destOrd="0" presId="urn:microsoft.com/office/officeart/2018/2/layout/IconVerticalSolidList"/>
    <dgm:cxn modelId="{FC6AB176-003A-4FE2-A123-EB67578F2A81}" type="presParOf" srcId="{203F608E-A7E5-4A8E-929A-CE0A8BB274B6}" destId="{D5F7E383-03C0-4688-BA84-21C0ED6AEB37}" srcOrd="3" destOrd="0" presId="urn:microsoft.com/office/officeart/2018/2/layout/IconVerticalSolidList"/>
    <dgm:cxn modelId="{407CC1B4-9917-4241-95CB-9BC0E42FCBAE}" type="presParOf" srcId="{203F608E-A7E5-4A8E-929A-CE0A8BB274B6}" destId="{0B742287-76CE-4F61-9314-FDAC6607943D}" srcOrd="4" destOrd="0" presId="urn:microsoft.com/office/officeart/2018/2/layout/IconVerticalSolidList"/>
    <dgm:cxn modelId="{6749F293-AF1E-456E-8A2D-A67B90CF235C}" type="presParOf" srcId="{0B742287-76CE-4F61-9314-FDAC6607943D}" destId="{173436F1-2A36-42B0-8AFD-E44C0EED3DDE}" srcOrd="0" destOrd="0" presId="urn:microsoft.com/office/officeart/2018/2/layout/IconVerticalSolidList"/>
    <dgm:cxn modelId="{CB7F0499-5320-404C-B9B1-E714B58C35D4}" type="presParOf" srcId="{0B742287-76CE-4F61-9314-FDAC6607943D}" destId="{C79B21AF-9F12-475D-9DDD-C04F69FAC436}" srcOrd="1" destOrd="0" presId="urn:microsoft.com/office/officeart/2018/2/layout/IconVerticalSolidList"/>
    <dgm:cxn modelId="{9F2F4FCC-C505-4798-BA8F-A292E00AAE4A}" type="presParOf" srcId="{0B742287-76CE-4F61-9314-FDAC6607943D}" destId="{5CD3F439-27A5-4576-BA6F-0F5FA6946F84}" srcOrd="2" destOrd="0" presId="urn:microsoft.com/office/officeart/2018/2/layout/IconVerticalSolidList"/>
    <dgm:cxn modelId="{C08445C6-0A0A-4170-A96C-AF8FE0862F13}" type="presParOf" srcId="{0B742287-76CE-4F61-9314-FDAC6607943D}" destId="{2E80BBC1-DDC8-4761-A20D-55E7951DD3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3879D-87E2-4666-98E1-66CAF2DEDDB4}" type="doc">
      <dgm:prSet loTypeId="urn:microsoft.com/office/officeart/2016/7/layout/VerticalDownArrowProcess" loCatId="process" qsTypeId="urn:microsoft.com/office/officeart/2005/8/quickstyle/simple2" qsCatId="simple" csTypeId="urn:microsoft.com/office/officeart/2005/8/colors/colorful2" csCatId="colorful" phldr="1"/>
      <dgm:spPr/>
      <dgm:t>
        <a:bodyPr/>
        <a:lstStyle/>
        <a:p>
          <a:endParaRPr lang="en-US"/>
        </a:p>
      </dgm:t>
    </dgm:pt>
    <dgm:pt modelId="{D42AFE4B-9EEE-435E-8A02-244C9B314A41}">
      <dgm:prSet phldrT="[Text]" custT="1"/>
      <dgm:spPr/>
      <dgm:t>
        <a:bodyPr/>
        <a:lstStyle/>
        <a:p>
          <a:r>
            <a:rPr lang="en-US" sz="1800" dirty="0"/>
            <a:t>Tajikistan: Maternal and Child Health Integrated Care Project</a:t>
          </a:r>
        </a:p>
      </dgm:t>
    </dgm:pt>
    <dgm:pt modelId="{FB9E6459-0665-4CB5-ADF3-ECFB1E3AD185}" type="parTrans" cxnId="{8756C546-CBAA-416D-9C3B-A5B5FEBC8317}">
      <dgm:prSet/>
      <dgm:spPr/>
      <dgm:t>
        <a:bodyPr/>
        <a:lstStyle/>
        <a:p>
          <a:endParaRPr lang="en-US"/>
        </a:p>
      </dgm:t>
    </dgm:pt>
    <dgm:pt modelId="{DC5412ED-08C6-45E2-B271-1EE6940C3B32}" type="sibTrans" cxnId="{8756C546-CBAA-416D-9C3B-A5B5FEBC8317}">
      <dgm:prSet/>
      <dgm:spPr/>
      <dgm:t>
        <a:bodyPr/>
        <a:lstStyle/>
        <a:p>
          <a:endParaRPr lang="en-US"/>
        </a:p>
      </dgm:t>
    </dgm:pt>
    <dgm:pt modelId="{F8BD5EA4-6C09-42BC-8813-8D923844FDAB}">
      <dgm:prSet phldrT="[Text]" custT="1"/>
      <dgm:spPr/>
      <dgm:t>
        <a:bodyPr/>
        <a:lstStyle/>
        <a:p>
          <a:r>
            <a:rPr lang="en-US" sz="1800" dirty="0"/>
            <a:t>Development of </a:t>
          </a:r>
          <a:r>
            <a:rPr lang="en-US" sz="1800" dirty="0" err="1"/>
            <a:t>ePerinatal</a:t>
          </a:r>
          <a:r>
            <a:rPr lang="en-US" sz="1800" dirty="0"/>
            <a:t> registry and referral system</a:t>
          </a:r>
        </a:p>
      </dgm:t>
    </dgm:pt>
    <dgm:pt modelId="{26F49E5F-677F-4577-8264-913B2A9AEBF0}" type="parTrans" cxnId="{617944DF-50D8-4353-9C86-E56069464283}">
      <dgm:prSet/>
      <dgm:spPr/>
      <dgm:t>
        <a:bodyPr/>
        <a:lstStyle/>
        <a:p>
          <a:endParaRPr lang="en-US"/>
        </a:p>
      </dgm:t>
    </dgm:pt>
    <dgm:pt modelId="{9ECCD4AE-7A0B-4AE0-953F-D40203DA638D}" type="sibTrans" cxnId="{617944DF-50D8-4353-9C86-E56069464283}">
      <dgm:prSet/>
      <dgm:spPr/>
      <dgm:t>
        <a:bodyPr/>
        <a:lstStyle/>
        <a:p>
          <a:endParaRPr lang="en-US"/>
        </a:p>
      </dgm:t>
    </dgm:pt>
    <dgm:pt modelId="{38AF1416-361F-4BD5-A8BE-B0C2073CF91B}">
      <dgm:prSet phldrT="[Text]" custT="1"/>
      <dgm:spPr/>
      <dgm:t>
        <a:bodyPr/>
        <a:lstStyle/>
        <a:p>
          <a:r>
            <a:rPr lang="en-US" sz="1800" dirty="0"/>
            <a:t>Development of human resources for health database</a:t>
          </a:r>
        </a:p>
      </dgm:t>
    </dgm:pt>
    <dgm:pt modelId="{91498D45-5A0D-47C9-860C-8EDD4114A30D}" type="parTrans" cxnId="{BA92734E-CFF4-4506-8506-121A36417F73}">
      <dgm:prSet/>
      <dgm:spPr/>
      <dgm:t>
        <a:bodyPr/>
        <a:lstStyle/>
        <a:p>
          <a:endParaRPr lang="en-US"/>
        </a:p>
      </dgm:t>
    </dgm:pt>
    <dgm:pt modelId="{51C1C54C-3BCC-4CDD-8B0B-DE713A2BD263}" type="sibTrans" cxnId="{BA92734E-CFF4-4506-8506-121A36417F73}">
      <dgm:prSet/>
      <dgm:spPr/>
      <dgm:t>
        <a:bodyPr/>
        <a:lstStyle/>
        <a:p>
          <a:endParaRPr lang="en-US"/>
        </a:p>
      </dgm:t>
    </dgm:pt>
    <dgm:pt modelId="{B8834930-683C-4B93-93B7-98AA6A3E6EBC}">
      <dgm:prSet phldrT="[Text]" custT="1"/>
      <dgm:spPr/>
      <dgm:t>
        <a:bodyPr/>
        <a:lstStyle/>
        <a:p>
          <a:r>
            <a:rPr lang="en-US" sz="1800" dirty="0"/>
            <a:t>Kyrgyzstan: Strengthening Regional Health Security Project</a:t>
          </a:r>
        </a:p>
      </dgm:t>
    </dgm:pt>
    <dgm:pt modelId="{244951D7-9D92-420D-95A8-1D551161B553}" type="parTrans" cxnId="{43564E40-41A6-4DE4-A5AE-25A5AD90A2BD}">
      <dgm:prSet/>
      <dgm:spPr/>
      <dgm:t>
        <a:bodyPr/>
        <a:lstStyle/>
        <a:p>
          <a:endParaRPr lang="en-US"/>
        </a:p>
      </dgm:t>
    </dgm:pt>
    <dgm:pt modelId="{4A0BDADE-3AFD-4F47-9DF6-2B26E3A8952E}" type="sibTrans" cxnId="{43564E40-41A6-4DE4-A5AE-25A5AD90A2BD}">
      <dgm:prSet/>
      <dgm:spPr/>
      <dgm:t>
        <a:bodyPr/>
        <a:lstStyle/>
        <a:p>
          <a:endParaRPr lang="en-US"/>
        </a:p>
      </dgm:t>
    </dgm:pt>
    <dgm:pt modelId="{724C64D8-3FF3-4793-AA86-B7C482CC435A}">
      <dgm:prSet phldrT="[Text]" custT="1"/>
      <dgm:spPr/>
      <dgm:t>
        <a:bodyPr/>
        <a:lstStyle/>
        <a:p>
          <a:r>
            <a:rPr lang="en-US" sz="1800" dirty="0"/>
            <a:t>Development and implementation of laboratory information management system</a:t>
          </a:r>
        </a:p>
      </dgm:t>
    </dgm:pt>
    <dgm:pt modelId="{7EB73FDF-13A2-4605-9CC6-641CE5CA7106}" type="parTrans" cxnId="{4E71E6AE-E623-41EE-892E-E628B676CB30}">
      <dgm:prSet/>
      <dgm:spPr/>
      <dgm:t>
        <a:bodyPr/>
        <a:lstStyle/>
        <a:p>
          <a:endParaRPr lang="en-US"/>
        </a:p>
      </dgm:t>
    </dgm:pt>
    <dgm:pt modelId="{55C03EFA-B8DF-4CF1-891E-1ED26B5E41F7}" type="sibTrans" cxnId="{4E71E6AE-E623-41EE-892E-E628B676CB30}">
      <dgm:prSet/>
      <dgm:spPr/>
      <dgm:t>
        <a:bodyPr/>
        <a:lstStyle/>
        <a:p>
          <a:endParaRPr lang="en-US"/>
        </a:p>
      </dgm:t>
    </dgm:pt>
    <dgm:pt modelId="{B9084A80-827F-407B-9F22-F90490FA3808}">
      <dgm:prSet phldrT="[Text]" custT="1"/>
      <dgm:spPr/>
      <dgm:t>
        <a:bodyPr/>
        <a:lstStyle/>
        <a:p>
          <a:r>
            <a:rPr lang="en-US" sz="1600" dirty="0"/>
            <a:t>Uzbekistan: Primary Health Improvement Project, COVID-19 Emergency Response Project, Integrated Perinatal Care Project</a:t>
          </a:r>
        </a:p>
      </dgm:t>
    </dgm:pt>
    <dgm:pt modelId="{83609DAE-3328-4FA0-9A42-221CB551DD67}" type="parTrans" cxnId="{F184870D-637C-4683-8AB0-AF6035B521B9}">
      <dgm:prSet/>
      <dgm:spPr/>
      <dgm:t>
        <a:bodyPr/>
        <a:lstStyle/>
        <a:p>
          <a:endParaRPr lang="en-US"/>
        </a:p>
      </dgm:t>
    </dgm:pt>
    <dgm:pt modelId="{C2C14D19-D37A-4019-88EC-E86EB69DF801}" type="sibTrans" cxnId="{F184870D-637C-4683-8AB0-AF6035B521B9}">
      <dgm:prSet/>
      <dgm:spPr/>
      <dgm:t>
        <a:bodyPr/>
        <a:lstStyle/>
        <a:p>
          <a:endParaRPr lang="en-US"/>
        </a:p>
      </dgm:t>
    </dgm:pt>
    <dgm:pt modelId="{3B0244D8-14D2-4F0B-9F5A-C9D1734BF60F}">
      <dgm:prSet phldrT="[Text]" custT="1"/>
      <dgm:spPr/>
      <dgm:t>
        <a:bodyPr/>
        <a:lstStyle/>
        <a:p>
          <a:r>
            <a:rPr lang="en-US" sz="1800" dirty="0"/>
            <a:t>Primary Health Care dashboard</a:t>
          </a:r>
        </a:p>
      </dgm:t>
    </dgm:pt>
    <dgm:pt modelId="{AD2B1A7A-E5F7-47AD-A787-E450DC9AD3AD}" type="parTrans" cxnId="{227A2601-9E45-4942-8912-3A6D55199DDA}">
      <dgm:prSet/>
      <dgm:spPr/>
      <dgm:t>
        <a:bodyPr/>
        <a:lstStyle/>
        <a:p>
          <a:endParaRPr lang="en-US"/>
        </a:p>
      </dgm:t>
    </dgm:pt>
    <dgm:pt modelId="{A41381E2-937A-4C9A-8732-C29DFDCEEF36}" type="sibTrans" cxnId="{227A2601-9E45-4942-8912-3A6D55199DDA}">
      <dgm:prSet/>
      <dgm:spPr/>
      <dgm:t>
        <a:bodyPr/>
        <a:lstStyle/>
        <a:p>
          <a:endParaRPr lang="en-US"/>
        </a:p>
      </dgm:t>
    </dgm:pt>
    <dgm:pt modelId="{68D837DC-5FEC-4477-BB3F-2FFE3BA49750}">
      <dgm:prSet phldrT="[Text]" custT="1"/>
      <dgm:spPr/>
      <dgm:t>
        <a:bodyPr/>
        <a:lstStyle/>
        <a:p>
          <a:r>
            <a:rPr lang="en-US" sz="1800" dirty="0"/>
            <a:t>Upgrading laboratory information system and disease surveillance system</a:t>
          </a:r>
        </a:p>
      </dgm:t>
    </dgm:pt>
    <dgm:pt modelId="{01F0DF18-910E-468C-A9F0-A87C2DB4C7A3}" type="parTrans" cxnId="{D8B88A55-DEB2-4F7A-BF4B-6A5BB9D5914B}">
      <dgm:prSet/>
      <dgm:spPr/>
      <dgm:t>
        <a:bodyPr/>
        <a:lstStyle/>
        <a:p>
          <a:endParaRPr lang="en-US"/>
        </a:p>
      </dgm:t>
    </dgm:pt>
    <dgm:pt modelId="{5DB5670A-7E7C-44A0-8AF3-835EAC1E5086}" type="sibTrans" cxnId="{D8B88A55-DEB2-4F7A-BF4B-6A5BB9D5914B}">
      <dgm:prSet/>
      <dgm:spPr/>
      <dgm:t>
        <a:bodyPr/>
        <a:lstStyle/>
        <a:p>
          <a:endParaRPr lang="en-US"/>
        </a:p>
      </dgm:t>
    </dgm:pt>
    <dgm:pt modelId="{E8BBD08D-D400-443D-88C1-9836BBC17A45}">
      <dgm:prSet phldrT="[Text]" custT="1"/>
      <dgm:spPr/>
      <dgm:t>
        <a:bodyPr/>
        <a:lstStyle/>
        <a:p>
          <a:r>
            <a:rPr lang="en-US" sz="1800" dirty="0"/>
            <a:t>Piloting case-based financing information system</a:t>
          </a:r>
        </a:p>
      </dgm:t>
    </dgm:pt>
    <dgm:pt modelId="{F8D8CE36-9E47-41B6-92ED-DBCC600CA765}" type="parTrans" cxnId="{5CB0B523-3D8E-430C-B4FC-ECEAC65F5DCC}">
      <dgm:prSet/>
      <dgm:spPr/>
      <dgm:t>
        <a:bodyPr/>
        <a:lstStyle/>
        <a:p>
          <a:endParaRPr lang="en-US"/>
        </a:p>
      </dgm:t>
    </dgm:pt>
    <dgm:pt modelId="{6A0B2365-33F3-420D-B86D-A26AC0EF79D1}" type="sibTrans" cxnId="{5CB0B523-3D8E-430C-B4FC-ECEAC65F5DCC}">
      <dgm:prSet/>
      <dgm:spPr/>
      <dgm:t>
        <a:bodyPr/>
        <a:lstStyle/>
        <a:p>
          <a:endParaRPr lang="en-US"/>
        </a:p>
      </dgm:t>
    </dgm:pt>
    <dgm:pt modelId="{FF1E7E0F-76E9-4A93-BE0F-5349539870E3}">
      <dgm:prSet phldrT="[Text]" custT="1"/>
      <dgm:spPr/>
      <dgm:t>
        <a:bodyPr/>
        <a:lstStyle/>
        <a:p>
          <a:r>
            <a:rPr lang="en-US" sz="1800" dirty="0"/>
            <a:t>Piloting electronic health records</a:t>
          </a:r>
        </a:p>
      </dgm:t>
    </dgm:pt>
    <dgm:pt modelId="{FA14227A-197F-4985-A0A3-815659F4BCD1}" type="parTrans" cxnId="{3C5B72E2-987B-4DA7-9502-D80E7F7B014E}">
      <dgm:prSet/>
      <dgm:spPr/>
      <dgm:t>
        <a:bodyPr/>
        <a:lstStyle/>
        <a:p>
          <a:endParaRPr lang="en-US"/>
        </a:p>
      </dgm:t>
    </dgm:pt>
    <dgm:pt modelId="{742A71D5-7E37-45CD-BA4A-7760DA8ED8F9}" type="sibTrans" cxnId="{3C5B72E2-987B-4DA7-9502-D80E7F7B014E}">
      <dgm:prSet/>
      <dgm:spPr/>
      <dgm:t>
        <a:bodyPr/>
        <a:lstStyle/>
        <a:p>
          <a:endParaRPr lang="en-US"/>
        </a:p>
      </dgm:t>
    </dgm:pt>
    <dgm:pt modelId="{5F0F3BE5-96BE-4FCB-B216-187AB980682C}" type="pres">
      <dgm:prSet presAssocID="{8903879D-87E2-4666-98E1-66CAF2DEDDB4}" presName="Name0" presStyleCnt="0">
        <dgm:presLayoutVars>
          <dgm:dir/>
          <dgm:animLvl val="lvl"/>
          <dgm:resizeHandles val="exact"/>
        </dgm:presLayoutVars>
      </dgm:prSet>
      <dgm:spPr/>
    </dgm:pt>
    <dgm:pt modelId="{C3690613-784F-4263-A38F-D1152BEF637C}" type="pres">
      <dgm:prSet presAssocID="{B9084A80-827F-407B-9F22-F90490FA3808}" presName="boxAndChildren" presStyleCnt="0"/>
      <dgm:spPr/>
    </dgm:pt>
    <dgm:pt modelId="{B1B6D262-2FAE-4C17-98CF-4ECD9A58CD63}" type="pres">
      <dgm:prSet presAssocID="{B9084A80-827F-407B-9F22-F90490FA3808}" presName="parentTextBox" presStyleLbl="alignNode1" presStyleIdx="0" presStyleCnt="3" custScaleX="96532" custScaleY="113266"/>
      <dgm:spPr/>
    </dgm:pt>
    <dgm:pt modelId="{16288419-449F-45E3-ABEC-78044F3C3EEC}" type="pres">
      <dgm:prSet presAssocID="{B9084A80-827F-407B-9F22-F90490FA3808}" presName="descendantBox" presStyleLbl="bgAccFollowNode1" presStyleIdx="0" presStyleCnt="3"/>
      <dgm:spPr/>
    </dgm:pt>
    <dgm:pt modelId="{B5C86479-C22B-47A6-959A-126DD16AA2FF}" type="pres">
      <dgm:prSet presAssocID="{4A0BDADE-3AFD-4F47-9DF6-2B26E3A8952E}" presName="sp" presStyleCnt="0"/>
      <dgm:spPr/>
    </dgm:pt>
    <dgm:pt modelId="{B398D5FE-BBCD-4A08-9DE9-C2FB05DFA38F}" type="pres">
      <dgm:prSet presAssocID="{B8834930-683C-4B93-93B7-98AA6A3E6EBC}" presName="arrowAndChildren" presStyleCnt="0"/>
      <dgm:spPr/>
    </dgm:pt>
    <dgm:pt modelId="{906170D8-448E-403A-9DF8-32CEC9D16861}" type="pres">
      <dgm:prSet presAssocID="{B8834930-683C-4B93-93B7-98AA6A3E6EBC}" presName="parentTextArrow" presStyleLbl="node1" presStyleIdx="0" presStyleCnt="0"/>
      <dgm:spPr/>
    </dgm:pt>
    <dgm:pt modelId="{5FCB554C-94A5-4E3A-A086-F367344F8D60}" type="pres">
      <dgm:prSet presAssocID="{B8834930-683C-4B93-93B7-98AA6A3E6EBC}" presName="arrow" presStyleLbl="alignNode1" presStyleIdx="1" presStyleCnt="3"/>
      <dgm:spPr/>
    </dgm:pt>
    <dgm:pt modelId="{C21BBA39-1F80-4971-8242-B80ADC7FBEC3}" type="pres">
      <dgm:prSet presAssocID="{B8834930-683C-4B93-93B7-98AA6A3E6EBC}" presName="descendantArrow" presStyleLbl="bgAccFollowNode1" presStyleIdx="1" presStyleCnt="3"/>
      <dgm:spPr/>
    </dgm:pt>
    <dgm:pt modelId="{44D39FA3-F66E-41A3-8603-6FD036E4E340}" type="pres">
      <dgm:prSet presAssocID="{DC5412ED-08C6-45E2-B271-1EE6940C3B32}" presName="sp" presStyleCnt="0"/>
      <dgm:spPr/>
    </dgm:pt>
    <dgm:pt modelId="{17716AD4-A4B5-4BEE-86FA-F949451E905F}" type="pres">
      <dgm:prSet presAssocID="{D42AFE4B-9EEE-435E-8A02-244C9B314A41}" presName="arrowAndChildren" presStyleCnt="0"/>
      <dgm:spPr/>
    </dgm:pt>
    <dgm:pt modelId="{11F1F8DC-69C8-4D5A-983E-2593CBC916E5}" type="pres">
      <dgm:prSet presAssocID="{D42AFE4B-9EEE-435E-8A02-244C9B314A41}" presName="parentTextArrow" presStyleLbl="node1" presStyleIdx="0" presStyleCnt="0"/>
      <dgm:spPr/>
    </dgm:pt>
    <dgm:pt modelId="{D2BF749C-DE9B-4C53-9448-ACF087E8B50F}" type="pres">
      <dgm:prSet presAssocID="{D42AFE4B-9EEE-435E-8A02-244C9B314A41}" presName="arrow" presStyleLbl="alignNode1" presStyleIdx="2" presStyleCnt="3"/>
      <dgm:spPr/>
    </dgm:pt>
    <dgm:pt modelId="{18492965-F16F-48E0-8CDA-58EDED9C2E5F}" type="pres">
      <dgm:prSet presAssocID="{D42AFE4B-9EEE-435E-8A02-244C9B314A41}" presName="descendantArrow" presStyleLbl="bgAccFollowNode1" presStyleIdx="2" presStyleCnt="3"/>
      <dgm:spPr/>
    </dgm:pt>
  </dgm:ptLst>
  <dgm:cxnLst>
    <dgm:cxn modelId="{227A2601-9E45-4942-8912-3A6D55199DDA}" srcId="{B9084A80-827F-407B-9F22-F90490FA3808}" destId="{3B0244D8-14D2-4F0B-9F5A-C9D1734BF60F}" srcOrd="0" destOrd="0" parTransId="{AD2B1A7A-E5F7-47AD-A787-E450DC9AD3AD}" sibTransId="{A41381E2-937A-4C9A-8732-C29DFDCEEF36}"/>
    <dgm:cxn modelId="{F184870D-637C-4683-8AB0-AF6035B521B9}" srcId="{8903879D-87E2-4666-98E1-66CAF2DEDDB4}" destId="{B9084A80-827F-407B-9F22-F90490FA3808}" srcOrd="2" destOrd="0" parTransId="{83609DAE-3328-4FA0-9A42-221CB551DD67}" sibTransId="{C2C14D19-D37A-4019-88EC-E86EB69DF801}"/>
    <dgm:cxn modelId="{592ED60E-02FB-47CA-BC78-F7D6FD991D04}" type="presOf" srcId="{FF1E7E0F-76E9-4A93-BE0F-5349539870E3}" destId="{16288419-449F-45E3-ABEC-78044F3C3EEC}" srcOrd="0" destOrd="2" presId="urn:microsoft.com/office/officeart/2016/7/layout/VerticalDownArrowProcess"/>
    <dgm:cxn modelId="{5CB0B523-3D8E-430C-B4FC-ECEAC65F5DCC}" srcId="{D42AFE4B-9EEE-435E-8A02-244C9B314A41}" destId="{E8BBD08D-D400-443D-88C1-9836BBC17A45}" srcOrd="2" destOrd="0" parTransId="{F8D8CE36-9E47-41B6-92ED-DBCC600CA765}" sibTransId="{6A0B2365-33F3-420D-B86D-A26AC0EF79D1}"/>
    <dgm:cxn modelId="{2A605D2A-E362-4792-8D50-95FA62A3D84B}" type="presOf" srcId="{B9084A80-827F-407B-9F22-F90490FA3808}" destId="{B1B6D262-2FAE-4C17-98CF-4ECD9A58CD63}" srcOrd="0" destOrd="0" presId="urn:microsoft.com/office/officeart/2016/7/layout/VerticalDownArrowProcess"/>
    <dgm:cxn modelId="{2E9F1438-04AD-4EC0-B09E-A556DEBC4A4B}" type="presOf" srcId="{D42AFE4B-9EEE-435E-8A02-244C9B314A41}" destId="{11F1F8DC-69C8-4D5A-983E-2593CBC916E5}" srcOrd="0" destOrd="0" presId="urn:microsoft.com/office/officeart/2016/7/layout/VerticalDownArrowProcess"/>
    <dgm:cxn modelId="{90C16D3C-B387-4D80-B046-B09BF49BE1F4}" type="presOf" srcId="{38AF1416-361F-4BD5-A8BE-B0C2073CF91B}" destId="{18492965-F16F-48E0-8CDA-58EDED9C2E5F}" srcOrd="0" destOrd="1" presId="urn:microsoft.com/office/officeart/2016/7/layout/VerticalDownArrowProcess"/>
    <dgm:cxn modelId="{43564E40-41A6-4DE4-A5AE-25A5AD90A2BD}" srcId="{8903879D-87E2-4666-98E1-66CAF2DEDDB4}" destId="{B8834930-683C-4B93-93B7-98AA6A3E6EBC}" srcOrd="1" destOrd="0" parTransId="{244951D7-9D92-420D-95A8-1D551161B553}" sibTransId="{4A0BDADE-3AFD-4F47-9DF6-2B26E3A8952E}"/>
    <dgm:cxn modelId="{8756C546-CBAA-416D-9C3B-A5B5FEBC8317}" srcId="{8903879D-87E2-4666-98E1-66CAF2DEDDB4}" destId="{D42AFE4B-9EEE-435E-8A02-244C9B314A41}" srcOrd="0" destOrd="0" parTransId="{FB9E6459-0665-4CB5-ADF3-ECFB1E3AD185}" sibTransId="{DC5412ED-08C6-45E2-B271-1EE6940C3B32}"/>
    <dgm:cxn modelId="{80335F47-659D-427C-BE04-49DC3EDA3B8C}" type="presOf" srcId="{B8834930-683C-4B93-93B7-98AA6A3E6EBC}" destId="{5FCB554C-94A5-4E3A-A086-F367344F8D60}" srcOrd="1" destOrd="0" presId="urn:microsoft.com/office/officeart/2016/7/layout/VerticalDownArrowProcess"/>
    <dgm:cxn modelId="{DD1FFB4C-6679-4F2E-8264-9987CB408461}" type="presOf" srcId="{3B0244D8-14D2-4F0B-9F5A-C9D1734BF60F}" destId="{16288419-449F-45E3-ABEC-78044F3C3EEC}" srcOrd="0" destOrd="0" presId="urn:microsoft.com/office/officeart/2016/7/layout/VerticalDownArrowProcess"/>
    <dgm:cxn modelId="{BA92734E-CFF4-4506-8506-121A36417F73}" srcId="{D42AFE4B-9EEE-435E-8A02-244C9B314A41}" destId="{38AF1416-361F-4BD5-A8BE-B0C2073CF91B}" srcOrd="1" destOrd="0" parTransId="{91498D45-5A0D-47C9-860C-8EDD4114A30D}" sibTransId="{51C1C54C-3BCC-4CDD-8B0B-DE713A2BD263}"/>
    <dgm:cxn modelId="{B07C8050-76F2-4227-8C21-69BCC32D2E71}" type="presOf" srcId="{E8BBD08D-D400-443D-88C1-9836BBC17A45}" destId="{18492965-F16F-48E0-8CDA-58EDED9C2E5F}" srcOrd="0" destOrd="2" presId="urn:microsoft.com/office/officeart/2016/7/layout/VerticalDownArrowProcess"/>
    <dgm:cxn modelId="{D8B88A55-DEB2-4F7A-BF4B-6A5BB9D5914B}" srcId="{B9084A80-827F-407B-9F22-F90490FA3808}" destId="{68D837DC-5FEC-4477-BB3F-2FFE3BA49750}" srcOrd="1" destOrd="0" parTransId="{01F0DF18-910E-468C-A9F0-A87C2DB4C7A3}" sibTransId="{5DB5670A-7E7C-44A0-8AF3-835EAC1E5086}"/>
    <dgm:cxn modelId="{87EC9D84-2E1F-4F0A-A848-92F15E95253D}" type="presOf" srcId="{D42AFE4B-9EEE-435E-8A02-244C9B314A41}" destId="{D2BF749C-DE9B-4C53-9448-ACF087E8B50F}" srcOrd="1" destOrd="0" presId="urn:microsoft.com/office/officeart/2016/7/layout/VerticalDownArrowProcess"/>
    <dgm:cxn modelId="{F262C391-DE45-4304-B131-960F9305B373}" type="presOf" srcId="{F8BD5EA4-6C09-42BC-8813-8D923844FDAB}" destId="{18492965-F16F-48E0-8CDA-58EDED9C2E5F}" srcOrd="0" destOrd="0" presId="urn:microsoft.com/office/officeart/2016/7/layout/VerticalDownArrowProcess"/>
    <dgm:cxn modelId="{52A90297-E3E9-4F37-9C1D-ADB135143087}" type="presOf" srcId="{724C64D8-3FF3-4793-AA86-B7C482CC435A}" destId="{C21BBA39-1F80-4971-8242-B80ADC7FBEC3}" srcOrd="0" destOrd="0" presId="urn:microsoft.com/office/officeart/2016/7/layout/VerticalDownArrowProcess"/>
    <dgm:cxn modelId="{4E71E6AE-E623-41EE-892E-E628B676CB30}" srcId="{B8834930-683C-4B93-93B7-98AA6A3E6EBC}" destId="{724C64D8-3FF3-4793-AA86-B7C482CC435A}" srcOrd="0" destOrd="0" parTransId="{7EB73FDF-13A2-4605-9CC6-641CE5CA7106}" sibTransId="{55C03EFA-B8DF-4CF1-891E-1ED26B5E41F7}"/>
    <dgm:cxn modelId="{81817FB2-F1A7-45FA-80FF-61A767F66416}" type="presOf" srcId="{B8834930-683C-4B93-93B7-98AA6A3E6EBC}" destId="{906170D8-448E-403A-9DF8-32CEC9D16861}" srcOrd="0" destOrd="0" presId="urn:microsoft.com/office/officeart/2016/7/layout/VerticalDownArrowProcess"/>
    <dgm:cxn modelId="{714384B3-19CD-4C53-AB88-23E0A31D42F6}" type="presOf" srcId="{8903879D-87E2-4666-98E1-66CAF2DEDDB4}" destId="{5F0F3BE5-96BE-4FCB-B216-187AB980682C}" srcOrd="0" destOrd="0" presId="urn:microsoft.com/office/officeart/2016/7/layout/VerticalDownArrowProcess"/>
    <dgm:cxn modelId="{617944DF-50D8-4353-9C86-E56069464283}" srcId="{D42AFE4B-9EEE-435E-8A02-244C9B314A41}" destId="{F8BD5EA4-6C09-42BC-8813-8D923844FDAB}" srcOrd="0" destOrd="0" parTransId="{26F49E5F-677F-4577-8264-913B2A9AEBF0}" sibTransId="{9ECCD4AE-7A0B-4AE0-953F-D40203DA638D}"/>
    <dgm:cxn modelId="{3C5B72E2-987B-4DA7-9502-D80E7F7B014E}" srcId="{B9084A80-827F-407B-9F22-F90490FA3808}" destId="{FF1E7E0F-76E9-4A93-BE0F-5349539870E3}" srcOrd="2" destOrd="0" parTransId="{FA14227A-197F-4985-A0A3-815659F4BCD1}" sibTransId="{742A71D5-7E37-45CD-BA4A-7760DA8ED8F9}"/>
    <dgm:cxn modelId="{224F5EE7-C3D3-4E06-99C7-5F7B13902652}" type="presOf" srcId="{68D837DC-5FEC-4477-BB3F-2FFE3BA49750}" destId="{16288419-449F-45E3-ABEC-78044F3C3EEC}" srcOrd="0" destOrd="1" presId="urn:microsoft.com/office/officeart/2016/7/layout/VerticalDownArrowProcess"/>
    <dgm:cxn modelId="{82E15F9F-5DCC-4382-8C0D-14B89EB2F047}" type="presParOf" srcId="{5F0F3BE5-96BE-4FCB-B216-187AB980682C}" destId="{C3690613-784F-4263-A38F-D1152BEF637C}" srcOrd="0" destOrd="0" presId="urn:microsoft.com/office/officeart/2016/7/layout/VerticalDownArrowProcess"/>
    <dgm:cxn modelId="{AB3E027E-B8AB-43E0-92C2-B3AFC936B8A4}" type="presParOf" srcId="{C3690613-784F-4263-A38F-D1152BEF637C}" destId="{B1B6D262-2FAE-4C17-98CF-4ECD9A58CD63}" srcOrd="0" destOrd="0" presId="urn:microsoft.com/office/officeart/2016/7/layout/VerticalDownArrowProcess"/>
    <dgm:cxn modelId="{D9A0E5AF-1F55-4677-BA9F-E7FED4715FFA}" type="presParOf" srcId="{C3690613-784F-4263-A38F-D1152BEF637C}" destId="{16288419-449F-45E3-ABEC-78044F3C3EEC}" srcOrd="1" destOrd="0" presId="urn:microsoft.com/office/officeart/2016/7/layout/VerticalDownArrowProcess"/>
    <dgm:cxn modelId="{A0BC35AF-3773-41FF-889A-57192AA97F70}" type="presParOf" srcId="{5F0F3BE5-96BE-4FCB-B216-187AB980682C}" destId="{B5C86479-C22B-47A6-959A-126DD16AA2FF}" srcOrd="1" destOrd="0" presId="urn:microsoft.com/office/officeart/2016/7/layout/VerticalDownArrowProcess"/>
    <dgm:cxn modelId="{67C4AC46-1C8C-4134-A5F2-7FC90F65E4F0}" type="presParOf" srcId="{5F0F3BE5-96BE-4FCB-B216-187AB980682C}" destId="{B398D5FE-BBCD-4A08-9DE9-C2FB05DFA38F}" srcOrd="2" destOrd="0" presId="urn:microsoft.com/office/officeart/2016/7/layout/VerticalDownArrowProcess"/>
    <dgm:cxn modelId="{217320A1-D47F-42DC-9979-BF3014287163}" type="presParOf" srcId="{B398D5FE-BBCD-4A08-9DE9-C2FB05DFA38F}" destId="{906170D8-448E-403A-9DF8-32CEC9D16861}" srcOrd="0" destOrd="0" presId="urn:microsoft.com/office/officeart/2016/7/layout/VerticalDownArrowProcess"/>
    <dgm:cxn modelId="{2CD5D051-D0EB-40FC-BD27-E05411253C1E}" type="presParOf" srcId="{B398D5FE-BBCD-4A08-9DE9-C2FB05DFA38F}" destId="{5FCB554C-94A5-4E3A-A086-F367344F8D60}" srcOrd="1" destOrd="0" presId="urn:microsoft.com/office/officeart/2016/7/layout/VerticalDownArrowProcess"/>
    <dgm:cxn modelId="{282A586E-A48C-4E08-A349-B05ACFC19709}" type="presParOf" srcId="{B398D5FE-BBCD-4A08-9DE9-C2FB05DFA38F}" destId="{C21BBA39-1F80-4971-8242-B80ADC7FBEC3}" srcOrd="2" destOrd="0" presId="urn:microsoft.com/office/officeart/2016/7/layout/VerticalDownArrowProcess"/>
    <dgm:cxn modelId="{938DE3E8-4F05-4AE2-B5B6-5529CF967221}" type="presParOf" srcId="{5F0F3BE5-96BE-4FCB-B216-187AB980682C}" destId="{44D39FA3-F66E-41A3-8603-6FD036E4E340}" srcOrd="3" destOrd="0" presId="urn:microsoft.com/office/officeart/2016/7/layout/VerticalDownArrowProcess"/>
    <dgm:cxn modelId="{27434B34-B3C8-45C1-9284-0F36FC6225F2}" type="presParOf" srcId="{5F0F3BE5-96BE-4FCB-B216-187AB980682C}" destId="{17716AD4-A4B5-4BEE-86FA-F949451E905F}" srcOrd="4" destOrd="0" presId="urn:microsoft.com/office/officeart/2016/7/layout/VerticalDownArrowProcess"/>
    <dgm:cxn modelId="{B131B5DA-9E07-4C92-9E95-9412F624340F}" type="presParOf" srcId="{17716AD4-A4B5-4BEE-86FA-F949451E905F}" destId="{11F1F8DC-69C8-4D5A-983E-2593CBC916E5}" srcOrd="0" destOrd="0" presId="urn:microsoft.com/office/officeart/2016/7/layout/VerticalDownArrowProcess"/>
    <dgm:cxn modelId="{A6A6D884-9E49-4737-9BBF-FF691D1DA5BA}" type="presParOf" srcId="{17716AD4-A4B5-4BEE-86FA-F949451E905F}" destId="{D2BF749C-DE9B-4C53-9448-ACF087E8B50F}" srcOrd="1" destOrd="0" presId="urn:microsoft.com/office/officeart/2016/7/layout/VerticalDownArrowProcess"/>
    <dgm:cxn modelId="{38335E61-DFCC-41D3-B501-AD8B9459F308}" type="presParOf" srcId="{17716AD4-A4B5-4BEE-86FA-F949451E905F}" destId="{18492965-F16F-48E0-8CDA-58EDED9C2E5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AD19A-E83D-45FE-8DC7-17B5C94EA19A}"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3D991BD2-C5D4-4F9A-9CD5-A5C6A94EA3AB}">
      <dgm:prSet/>
      <dgm:spPr/>
      <dgm:t>
        <a:bodyPr/>
        <a:lstStyle/>
        <a:p>
          <a:r>
            <a:rPr lang="en-US"/>
            <a:t>Pursue the Digital Health Strategy, building on existing analysis and assessments, such as the recommendations of Digital Health Readiness Assessment relating to digital health (ADB knowledge work), and existing strategies (such as Digital Kyrgyzstan 2019-2023)</a:t>
          </a:r>
        </a:p>
      </dgm:t>
    </dgm:pt>
    <dgm:pt modelId="{D39C6FF5-DDE0-404A-BCA7-9BFEAE6969ED}" type="parTrans" cxnId="{E1C57B77-A024-47B1-A7B6-C151BBC1CF2F}">
      <dgm:prSet/>
      <dgm:spPr/>
      <dgm:t>
        <a:bodyPr/>
        <a:lstStyle/>
        <a:p>
          <a:endParaRPr lang="en-US"/>
        </a:p>
      </dgm:t>
    </dgm:pt>
    <dgm:pt modelId="{6BDD58D8-3794-4D74-975A-0AB345D5B440}" type="sibTrans" cxnId="{E1C57B77-A024-47B1-A7B6-C151BBC1CF2F}">
      <dgm:prSet/>
      <dgm:spPr/>
      <dgm:t>
        <a:bodyPr/>
        <a:lstStyle/>
        <a:p>
          <a:endParaRPr lang="en-US"/>
        </a:p>
      </dgm:t>
    </dgm:pt>
    <dgm:pt modelId="{6BCDF43D-17FF-4425-81C0-3E789F1F4362}">
      <dgm:prSet/>
      <dgm:spPr/>
      <dgm:t>
        <a:bodyPr/>
        <a:lstStyle/>
        <a:p>
          <a:r>
            <a:rPr lang="en-US"/>
            <a:t>Review and enhance the legal framework and policies specific to legislation regarding digital medical and patient data, to enable safe expansion of telemedicine</a:t>
          </a:r>
        </a:p>
      </dgm:t>
    </dgm:pt>
    <dgm:pt modelId="{66DFF582-1BCC-46E3-9FA5-082106D50B12}" type="parTrans" cxnId="{34148B65-4694-4BB0-BA61-2B86449AE271}">
      <dgm:prSet/>
      <dgm:spPr/>
      <dgm:t>
        <a:bodyPr/>
        <a:lstStyle/>
        <a:p>
          <a:endParaRPr lang="en-US"/>
        </a:p>
      </dgm:t>
    </dgm:pt>
    <dgm:pt modelId="{F164E566-DC26-416D-8E55-3580176CE21E}" type="sibTrans" cxnId="{34148B65-4694-4BB0-BA61-2B86449AE271}">
      <dgm:prSet/>
      <dgm:spPr/>
      <dgm:t>
        <a:bodyPr/>
        <a:lstStyle/>
        <a:p>
          <a:endParaRPr lang="en-US"/>
        </a:p>
      </dgm:t>
    </dgm:pt>
    <dgm:pt modelId="{5A5B4B40-4F13-4087-8E60-D4F61A8172EB}">
      <dgm:prSet/>
      <dgm:spPr/>
      <dgm:t>
        <a:bodyPr/>
        <a:lstStyle/>
        <a:p>
          <a:r>
            <a:rPr lang="en-US"/>
            <a:t>Strengthen the governance sponsors in line ministries that support digital innovation – e-Health Center, systems strengthening</a:t>
          </a:r>
        </a:p>
      </dgm:t>
    </dgm:pt>
    <dgm:pt modelId="{A3601226-8068-4728-BE52-66E458BA418A}" type="parTrans" cxnId="{43406E5C-6194-4010-A75B-2698DB4D940A}">
      <dgm:prSet/>
      <dgm:spPr/>
      <dgm:t>
        <a:bodyPr/>
        <a:lstStyle/>
        <a:p>
          <a:endParaRPr lang="en-US"/>
        </a:p>
      </dgm:t>
    </dgm:pt>
    <dgm:pt modelId="{39D06E4E-5372-4A42-821A-77B4ADE3F5EE}" type="sibTrans" cxnId="{43406E5C-6194-4010-A75B-2698DB4D940A}">
      <dgm:prSet/>
      <dgm:spPr/>
      <dgm:t>
        <a:bodyPr/>
        <a:lstStyle/>
        <a:p>
          <a:endParaRPr lang="en-US"/>
        </a:p>
      </dgm:t>
    </dgm:pt>
    <dgm:pt modelId="{618C8609-D605-49FB-B8CA-77BDEEDDD991}">
      <dgm:prSet/>
      <dgm:spPr/>
      <dgm:t>
        <a:bodyPr/>
        <a:lstStyle/>
        <a:p>
          <a:r>
            <a:rPr lang="en-US" dirty="0"/>
            <a:t>Upgrade digital health infrastructure, especially linking health facilities to the national e-health record system</a:t>
          </a:r>
        </a:p>
      </dgm:t>
    </dgm:pt>
    <dgm:pt modelId="{711682EE-AEAB-4646-A52B-3E04216CFEB2}" type="parTrans" cxnId="{7A6D6B7D-5BB6-423B-AB54-57638D0E2F36}">
      <dgm:prSet/>
      <dgm:spPr/>
      <dgm:t>
        <a:bodyPr/>
        <a:lstStyle/>
        <a:p>
          <a:endParaRPr lang="en-US"/>
        </a:p>
      </dgm:t>
    </dgm:pt>
    <dgm:pt modelId="{934B157B-B474-4BDA-9A2B-01CC6C6EC072}" type="sibTrans" cxnId="{7A6D6B7D-5BB6-423B-AB54-57638D0E2F36}">
      <dgm:prSet/>
      <dgm:spPr/>
      <dgm:t>
        <a:bodyPr/>
        <a:lstStyle/>
        <a:p>
          <a:endParaRPr lang="en-US"/>
        </a:p>
      </dgm:t>
    </dgm:pt>
    <dgm:pt modelId="{A94D3269-D2F6-4712-81B1-565BA92E08E3}">
      <dgm:prSet/>
      <dgm:spPr/>
      <dgm:t>
        <a:bodyPr/>
        <a:lstStyle/>
        <a:p>
          <a:r>
            <a:rPr lang="en-US"/>
            <a:t>Multi-partner collaboration including development partners and industry </a:t>
          </a:r>
        </a:p>
      </dgm:t>
    </dgm:pt>
    <dgm:pt modelId="{09551C3D-697D-4EDB-A4E7-442BC53F3E3F}" type="parTrans" cxnId="{663C02BD-AA3D-41E1-9262-FFE3318ABD94}">
      <dgm:prSet/>
      <dgm:spPr/>
      <dgm:t>
        <a:bodyPr/>
        <a:lstStyle/>
        <a:p>
          <a:endParaRPr lang="en-US"/>
        </a:p>
      </dgm:t>
    </dgm:pt>
    <dgm:pt modelId="{89AFC6E0-5BEA-4088-B105-5F1F8A27B2BD}" type="sibTrans" cxnId="{663C02BD-AA3D-41E1-9262-FFE3318ABD94}">
      <dgm:prSet/>
      <dgm:spPr/>
      <dgm:t>
        <a:bodyPr/>
        <a:lstStyle/>
        <a:p>
          <a:endParaRPr lang="en-US"/>
        </a:p>
      </dgm:t>
    </dgm:pt>
    <dgm:pt modelId="{68E9F063-09AC-4012-A412-738F90229E6A}">
      <dgm:prSet/>
      <dgm:spPr/>
      <dgm:t>
        <a:bodyPr/>
        <a:lstStyle/>
        <a:p>
          <a:r>
            <a:rPr lang="en-US" dirty="0"/>
            <a:t>HUMAN RESOURCE CAPACITY</a:t>
          </a:r>
        </a:p>
      </dgm:t>
    </dgm:pt>
    <dgm:pt modelId="{F92D48D6-F894-4AEC-A9FD-4CCCEC8478F0}" type="parTrans" cxnId="{4AEF2AF5-27C2-4017-9544-6DB5E73D25B0}">
      <dgm:prSet/>
      <dgm:spPr/>
      <dgm:t>
        <a:bodyPr/>
        <a:lstStyle/>
        <a:p>
          <a:endParaRPr lang="en-US"/>
        </a:p>
      </dgm:t>
    </dgm:pt>
    <dgm:pt modelId="{A34EBF89-7B1D-438F-8B2B-3E5678510001}" type="sibTrans" cxnId="{4AEF2AF5-27C2-4017-9544-6DB5E73D25B0}">
      <dgm:prSet/>
      <dgm:spPr/>
      <dgm:t>
        <a:bodyPr/>
        <a:lstStyle/>
        <a:p>
          <a:endParaRPr lang="en-US"/>
        </a:p>
      </dgm:t>
    </dgm:pt>
    <dgm:pt modelId="{8EDB1CEA-325A-41E1-8D9B-5EADFD810529}" type="pres">
      <dgm:prSet presAssocID="{E3CAD19A-E83D-45FE-8DC7-17B5C94EA19A}" presName="vert0" presStyleCnt="0">
        <dgm:presLayoutVars>
          <dgm:dir/>
          <dgm:animOne val="branch"/>
          <dgm:animLvl val="lvl"/>
        </dgm:presLayoutVars>
      </dgm:prSet>
      <dgm:spPr/>
    </dgm:pt>
    <dgm:pt modelId="{E531290E-6402-42F8-86FC-A88C64ACD70E}" type="pres">
      <dgm:prSet presAssocID="{3D991BD2-C5D4-4F9A-9CD5-A5C6A94EA3AB}" presName="thickLine" presStyleLbl="alignNode1" presStyleIdx="0" presStyleCnt="6"/>
      <dgm:spPr/>
    </dgm:pt>
    <dgm:pt modelId="{1375301F-8C25-47D3-A14D-4250345F8F05}" type="pres">
      <dgm:prSet presAssocID="{3D991BD2-C5D4-4F9A-9CD5-A5C6A94EA3AB}" presName="horz1" presStyleCnt="0"/>
      <dgm:spPr/>
    </dgm:pt>
    <dgm:pt modelId="{E5F7C61C-DAE7-45DC-927A-75700B259349}" type="pres">
      <dgm:prSet presAssocID="{3D991BD2-C5D4-4F9A-9CD5-A5C6A94EA3AB}" presName="tx1" presStyleLbl="revTx" presStyleIdx="0" presStyleCnt="6"/>
      <dgm:spPr/>
    </dgm:pt>
    <dgm:pt modelId="{CEA449EE-FBE4-4EA7-AE5F-7263CA418E3E}" type="pres">
      <dgm:prSet presAssocID="{3D991BD2-C5D4-4F9A-9CD5-A5C6A94EA3AB}" presName="vert1" presStyleCnt="0"/>
      <dgm:spPr/>
    </dgm:pt>
    <dgm:pt modelId="{0811469F-D78A-45CF-8A3F-976E2FB4969C}" type="pres">
      <dgm:prSet presAssocID="{6BCDF43D-17FF-4425-81C0-3E789F1F4362}" presName="thickLine" presStyleLbl="alignNode1" presStyleIdx="1" presStyleCnt="6"/>
      <dgm:spPr/>
    </dgm:pt>
    <dgm:pt modelId="{DFAA8AC6-35A1-49D6-BC53-A109B075A659}" type="pres">
      <dgm:prSet presAssocID="{6BCDF43D-17FF-4425-81C0-3E789F1F4362}" presName="horz1" presStyleCnt="0"/>
      <dgm:spPr/>
    </dgm:pt>
    <dgm:pt modelId="{C032D435-0C76-4DEA-9353-3715E6663002}" type="pres">
      <dgm:prSet presAssocID="{6BCDF43D-17FF-4425-81C0-3E789F1F4362}" presName="tx1" presStyleLbl="revTx" presStyleIdx="1" presStyleCnt="6"/>
      <dgm:spPr/>
    </dgm:pt>
    <dgm:pt modelId="{D295BEB6-8D77-4478-BA82-327A3B2E4124}" type="pres">
      <dgm:prSet presAssocID="{6BCDF43D-17FF-4425-81C0-3E789F1F4362}" presName="vert1" presStyleCnt="0"/>
      <dgm:spPr/>
    </dgm:pt>
    <dgm:pt modelId="{3E2510A5-74A5-4AF9-B03B-5C31E66DB2FD}" type="pres">
      <dgm:prSet presAssocID="{5A5B4B40-4F13-4087-8E60-D4F61A8172EB}" presName="thickLine" presStyleLbl="alignNode1" presStyleIdx="2" presStyleCnt="6"/>
      <dgm:spPr/>
    </dgm:pt>
    <dgm:pt modelId="{278EE613-9A2D-43B1-B6D0-266D2AD268E2}" type="pres">
      <dgm:prSet presAssocID="{5A5B4B40-4F13-4087-8E60-D4F61A8172EB}" presName="horz1" presStyleCnt="0"/>
      <dgm:spPr/>
    </dgm:pt>
    <dgm:pt modelId="{2647493E-BF29-4BA4-A9E5-3457D83117DD}" type="pres">
      <dgm:prSet presAssocID="{5A5B4B40-4F13-4087-8E60-D4F61A8172EB}" presName="tx1" presStyleLbl="revTx" presStyleIdx="2" presStyleCnt="6"/>
      <dgm:spPr/>
    </dgm:pt>
    <dgm:pt modelId="{01C046F6-724E-429D-A275-3FFFC7F74925}" type="pres">
      <dgm:prSet presAssocID="{5A5B4B40-4F13-4087-8E60-D4F61A8172EB}" presName="vert1" presStyleCnt="0"/>
      <dgm:spPr/>
    </dgm:pt>
    <dgm:pt modelId="{D14C2643-E6A2-496C-984C-114D680BDAA1}" type="pres">
      <dgm:prSet presAssocID="{618C8609-D605-49FB-B8CA-77BDEEDDD991}" presName="thickLine" presStyleLbl="alignNode1" presStyleIdx="3" presStyleCnt="6"/>
      <dgm:spPr/>
    </dgm:pt>
    <dgm:pt modelId="{07BE6445-A209-44AF-890B-73D9ED9C65F0}" type="pres">
      <dgm:prSet presAssocID="{618C8609-D605-49FB-B8CA-77BDEEDDD991}" presName="horz1" presStyleCnt="0"/>
      <dgm:spPr/>
    </dgm:pt>
    <dgm:pt modelId="{86D6677D-0B13-41F9-B8A0-61647152FDE1}" type="pres">
      <dgm:prSet presAssocID="{618C8609-D605-49FB-B8CA-77BDEEDDD991}" presName="tx1" presStyleLbl="revTx" presStyleIdx="3" presStyleCnt="6"/>
      <dgm:spPr/>
    </dgm:pt>
    <dgm:pt modelId="{77485548-6436-4C09-B7C8-53C1415282D8}" type="pres">
      <dgm:prSet presAssocID="{618C8609-D605-49FB-B8CA-77BDEEDDD991}" presName="vert1" presStyleCnt="0"/>
      <dgm:spPr/>
    </dgm:pt>
    <dgm:pt modelId="{6B0E5F5D-8A12-48BF-9941-E917D508B6F8}" type="pres">
      <dgm:prSet presAssocID="{68E9F063-09AC-4012-A412-738F90229E6A}" presName="thickLine" presStyleLbl="alignNode1" presStyleIdx="4" presStyleCnt="6"/>
      <dgm:spPr/>
    </dgm:pt>
    <dgm:pt modelId="{3C371969-6C43-4E35-BCC3-88FBC11C0027}" type="pres">
      <dgm:prSet presAssocID="{68E9F063-09AC-4012-A412-738F90229E6A}" presName="horz1" presStyleCnt="0"/>
      <dgm:spPr/>
    </dgm:pt>
    <dgm:pt modelId="{EEBBE202-8D5A-44C8-A137-083469C3FDE6}" type="pres">
      <dgm:prSet presAssocID="{68E9F063-09AC-4012-A412-738F90229E6A}" presName="tx1" presStyleLbl="revTx" presStyleIdx="4" presStyleCnt="6"/>
      <dgm:spPr/>
    </dgm:pt>
    <dgm:pt modelId="{2081E519-3FF4-4562-8238-A48A1BE7D2E3}" type="pres">
      <dgm:prSet presAssocID="{68E9F063-09AC-4012-A412-738F90229E6A}" presName="vert1" presStyleCnt="0"/>
      <dgm:spPr/>
    </dgm:pt>
    <dgm:pt modelId="{36A8B599-2D13-4498-8E14-31D1018D52D1}" type="pres">
      <dgm:prSet presAssocID="{A94D3269-D2F6-4712-81B1-565BA92E08E3}" presName="thickLine" presStyleLbl="alignNode1" presStyleIdx="5" presStyleCnt="6"/>
      <dgm:spPr/>
    </dgm:pt>
    <dgm:pt modelId="{13A0CFC1-AC73-4674-B3D4-E08E9BD73054}" type="pres">
      <dgm:prSet presAssocID="{A94D3269-D2F6-4712-81B1-565BA92E08E3}" presName="horz1" presStyleCnt="0"/>
      <dgm:spPr/>
    </dgm:pt>
    <dgm:pt modelId="{CB69976C-BE0A-4803-86C3-B2D1B910DD73}" type="pres">
      <dgm:prSet presAssocID="{A94D3269-D2F6-4712-81B1-565BA92E08E3}" presName="tx1" presStyleLbl="revTx" presStyleIdx="5" presStyleCnt="6"/>
      <dgm:spPr/>
    </dgm:pt>
    <dgm:pt modelId="{E102E870-DCC0-4842-89C4-40D8210742BB}" type="pres">
      <dgm:prSet presAssocID="{A94D3269-D2F6-4712-81B1-565BA92E08E3}" presName="vert1" presStyleCnt="0"/>
      <dgm:spPr/>
    </dgm:pt>
  </dgm:ptLst>
  <dgm:cxnLst>
    <dgm:cxn modelId="{E987A922-027E-4D24-8C2C-6012B51BA6D5}" type="presOf" srcId="{68E9F063-09AC-4012-A412-738F90229E6A}" destId="{EEBBE202-8D5A-44C8-A137-083469C3FDE6}" srcOrd="0" destOrd="0" presId="urn:microsoft.com/office/officeart/2008/layout/LinedList"/>
    <dgm:cxn modelId="{C649CF2D-1ECD-482B-9EA1-ACFC79764BE5}" type="presOf" srcId="{A94D3269-D2F6-4712-81B1-565BA92E08E3}" destId="{CB69976C-BE0A-4803-86C3-B2D1B910DD73}" srcOrd="0" destOrd="0" presId="urn:microsoft.com/office/officeart/2008/layout/LinedList"/>
    <dgm:cxn modelId="{D9DEA231-0EC8-4A40-B853-0DD40006D6BA}" type="presOf" srcId="{6BCDF43D-17FF-4425-81C0-3E789F1F4362}" destId="{C032D435-0C76-4DEA-9353-3715E6663002}" srcOrd="0" destOrd="0" presId="urn:microsoft.com/office/officeart/2008/layout/LinedList"/>
    <dgm:cxn modelId="{39FB6633-6D01-4D15-9EFE-9293753D22AC}" type="presOf" srcId="{3D991BD2-C5D4-4F9A-9CD5-A5C6A94EA3AB}" destId="{E5F7C61C-DAE7-45DC-927A-75700B259349}" srcOrd="0" destOrd="0" presId="urn:microsoft.com/office/officeart/2008/layout/LinedList"/>
    <dgm:cxn modelId="{C634DF3C-3A3C-47FB-B36D-D2A15835107A}" type="presOf" srcId="{5A5B4B40-4F13-4087-8E60-D4F61A8172EB}" destId="{2647493E-BF29-4BA4-A9E5-3457D83117DD}" srcOrd="0" destOrd="0" presId="urn:microsoft.com/office/officeart/2008/layout/LinedList"/>
    <dgm:cxn modelId="{43406E5C-6194-4010-A75B-2698DB4D940A}" srcId="{E3CAD19A-E83D-45FE-8DC7-17B5C94EA19A}" destId="{5A5B4B40-4F13-4087-8E60-D4F61A8172EB}" srcOrd="2" destOrd="0" parTransId="{A3601226-8068-4728-BE52-66E458BA418A}" sibTransId="{39D06E4E-5372-4A42-821A-77B4ADE3F5EE}"/>
    <dgm:cxn modelId="{34148B65-4694-4BB0-BA61-2B86449AE271}" srcId="{E3CAD19A-E83D-45FE-8DC7-17B5C94EA19A}" destId="{6BCDF43D-17FF-4425-81C0-3E789F1F4362}" srcOrd="1" destOrd="0" parTransId="{66DFF582-1BCC-46E3-9FA5-082106D50B12}" sibTransId="{F164E566-DC26-416D-8E55-3580176CE21E}"/>
    <dgm:cxn modelId="{E1C57B77-A024-47B1-A7B6-C151BBC1CF2F}" srcId="{E3CAD19A-E83D-45FE-8DC7-17B5C94EA19A}" destId="{3D991BD2-C5D4-4F9A-9CD5-A5C6A94EA3AB}" srcOrd="0" destOrd="0" parTransId="{D39C6FF5-DDE0-404A-BCA7-9BFEAE6969ED}" sibTransId="{6BDD58D8-3794-4D74-975A-0AB345D5B440}"/>
    <dgm:cxn modelId="{7A6D6B7D-5BB6-423B-AB54-57638D0E2F36}" srcId="{E3CAD19A-E83D-45FE-8DC7-17B5C94EA19A}" destId="{618C8609-D605-49FB-B8CA-77BDEEDDD991}" srcOrd="3" destOrd="0" parTransId="{711682EE-AEAB-4646-A52B-3E04216CFEB2}" sibTransId="{934B157B-B474-4BDA-9A2B-01CC6C6EC072}"/>
    <dgm:cxn modelId="{663C02BD-AA3D-41E1-9262-FFE3318ABD94}" srcId="{E3CAD19A-E83D-45FE-8DC7-17B5C94EA19A}" destId="{A94D3269-D2F6-4712-81B1-565BA92E08E3}" srcOrd="5" destOrd="0" parTransId="{09551C3D-697D-4EDB-A4E7-442BC53F3E3F}" sibTransId="{89AFC6E0-5BEA-4088-B105-5F1F8A27B2BD}"/>
    <dgm:cxn modelId="{39A4DDD6-4B81-4EA7-AD07-CB5A6B7E010D}" type="presOf" srcId="{618C8609-D605-49FB-B8CA-77BDEEDDD991}" destId="{86D6677D-0B13-41F9-B8A0-61647152FDE1}" srcOrd="0" destOrd="0" presId="urn:microsoft.com/office/officeart/2008/layout/LinedList"/>
    <dgm:cxn modelId="{4EB553E5-6A9C-4D18-A8B0-03BD059B17C3}" type="presOf" srcId="{E3CAD19A-E83D-45FE-8DC7-17B5C94EA19A}" destId="{8EDB1CEA-325A-41E1-8D9B-5EADFD810529}" srcOrd="0" destOrd="0" presId="urn:microsoft.com/office/officeart/2008/layout/LinedList"/>
    <dgm:cxn modelId="{4AEF2AF5-27C2-4017-9544-6DB5E73D25B0}" srcId="{E3CAD19A-E83D-45FE-8DC7-17B5C94EA19A}" destId="{68E9F063-09AC-4012-A412-738F90229E6A}" srcOrd="4" destOrd="0" parTransId="{F92D48D6-F894-4AEC-A9FD-4CCCEC8478F0}" sibTransId="{A34EBF89-7B1D-438F-8B2B-3E5678510001}"/>
    <dgm:cxn modelId="{054C6D5C-17E8-4865-95CD-26FDDB06552A}" type="presParOf" srcId="{8EDB1CEA-325A-41E1-8D9B-5EADFD810529}" destId="{E531290E-6402-42F8-86FC-A88C64ACD70E}" srcOrd="0" destOrd="0" presId="urn:microsoft.com/office/officeart/2008/layout/LinedList"/>
    <dgm:cxn modelId="{7F1B32C4-77DF-4CD1-8139-6AFDC05A3D36}" type="presParOf" srcId="{8EDB1CEA-325A-41E1-8D9B-5EADFD810529}" destId="{1375301F-8C25-47D3-A14D-4250345F8F05}" srcOrd="1" destOrd="0" presId="urn:microsoft.com/office/officeart/2008/layout/LinedList"/>
    <dgm:cxn modelId="{9F79E996-6602-45A6-BF04-1748A340D972}" type="presParOf" srcId="{1375301F-8C25-47D3-A14D-4250345F8F05}" destId="{E5F7C61C-DAE7-45DC-927A-75700B259349}" srcOrd="0" destOrd="0" presId="urn:microsoft.com/office/officeart/2008/layout/LinedList"/>
    <dgm:cxn modelId="{E61C5581-C4C5-47C8-A84F-6DFC9163167F}" type="presParOf" srcId="{1375301F-8C25-47D3-A14D-4250345F8F05}" destId="{CEA449EE-FBE4-4EA7-AE5F-7263CA418E3E}" srcOrd="1" destOrd="0" presId="urn:microsoft.com/office/officeart/2008/layout/LinedList"/>
    <dgm:cxn modelId="{9A6AA3C1-C647-49A5-8FA2-E89913090C51}" type="presParOf" srcId="{8EDB1CEA-325A-41E1-8D9B-5EADFD810529}" destId="{0811469F-D78A-45CF-8A3F-976E2FB4969C}" srcOrd="2" destOrd="0" presId="urn:microsoft.com/office/officeart/2008/layout/LinedList"/>
    <dgm:cxn modelId="{1A30F054-7164-4D64-AE36-B421FAFDDF75}" type="presParOf" srcId="{8EDB1CEA-325A-41E1-8D9B-5EADFD810529}" destId="{DFAA8AC6-35A1-49D6-BC53-A109B075A659}" srcOrd="3" destOrd="0" presId="urn:microsoft.com/office/officeart/2008/layout/LinedList"/>
    <dgm:cxn modelId="{EFF70283-E8B6-4C0E-8F9E-08535D6F4B29}" type="presParOf" srcId="{DFAA8AC6-35A1-49D6-BC53-A109B075A659}" destId="{C032D435-0C76-4DEA-9353-3715E6663002}" srcOrd="0" destOrd="0" presId="urn:microsoft.com/office/officeart/2008/layout/LinedList"/>
    <dgm:cxn modelId="{B6A250AB-DB75-4F9E-B034-FF244B1F6C8A}" type="presParOf" srcId="{DFAA8AC6-35A1-49D6-BC53-A109B075A659}" destId="{D295BEB6-8D77-4478-BA82-327A3B2E4124}" srcOrd="1" destOrd="0" presId="urn:microsoft.com/office/officeart/2008/layout/LinedList"/>
    <dgm:cxn modelId="{F821DA38-814F-43F1-A073-FB3413C4EB4E}" type="presParOf" srcId="{8EDB1CEA-325A-41E1-8D9B-5EADFD810529}" destId="{3E2510A5-74A5-4AF9-B03B-5C31E66DB2FD}" srcOrd="4" destOrd="0" presId="urn:microsoft.com/office/officeart/2008/layout/LinedList"/>
    <dgm:cxn modelId="{7A674490-9F09-429E-8EAB-C3927386C035}" type="presParOf" srcId="{8EDB1CEA-325A-41E1-8D9B-5EADFD810529}" destId="{278EE613-9A2D-43B1-B6D0-266D2AD268E2}" srcOrd="5" destOrd="0" presId="urn:microsoft.com/office/officeart/2008/layout/LinedList"/>
    <dgm:cxn modelId="{891D327F-0F55-45DA-BC0D-BD56397CEB7D}" type="presParOf" srcId="{278EE613-9A2D-43B1-B6D0-266D2AD268E2}" destId="{2647493E-BF29-4BA4-A9E5-3457D83117DD}" srcOrd="0" destOrd="0" presId="urn:microsoft.com/office/officeart/2008/layout/LinedList"/>
    <dgm:cxn modelId="{D5939C20-D970-4CB3-85E6-BEABF398FCB3}" type="presParOf" srcId="{278EE613-9A2D-43B1-B6D0-266D2AD268E2}" destId="{01C046F6-724E-429D-A275-3FFFC7F74925}" srcOrd="1" destOrd="0" presId="urn:microsoft.com/office/officeart/2008/layout/LinedList"/>
    <dgm:cxn modelId="{74A404D5-5B36-4098-9DF8-171A624C6752}" type="presParOf" srcId="{8EDB1CEA-325A-41E1-8D9B-5EADFD810529}" destId="{D14C2643-E6A2-496C-984C-114D680BDAA1}" srcOrd="6" destOrd="0" presId="urn:microsoft.com/office/officeart/2008/layout/LinedList"/>
    <dgm:cxn modelId="{F53FC893-DA94-4482-AAA4-8B0F2ECBBD2A}" type="presParOf" srcId="{8EDB1CEA-325A-41E1-8D9B-5EADFD810529}" destId="{07BE6445-A209-44AF-890B-73D9ED9C65F0}" srcOrd="7" destOrd="0" presId="urn:microsoft.com/office/officeart/2008/layout/LinedList"/>
    <dgm:cxn modelId="{D7197485-6350-49FF-A7CF-BA4D4CA6206D}" type="presParOf" srcId="{07BE6445-A209-44AF-890B-73D9ED9C65F0}" destId="{86D6677D-0B13-41F9-B8A0-61647152FDE1}" srcOrd="0" destOrd="0" presId="urn:microsoft.com/office/officeart/2008/layout/LinedList"/>
    <dgm:cxn modelId="{743A0AE6-9F79-4C05-A0EF-D95DE89A8279}" type="presParOf" srcId="{07BE6445-A209-44AF-890B-73D9ED9C65F0}" destId="{77485548-6436-4C09-B7C8-53C1415282D8}" srcOrd="1" destOrd="0" presId="urn:microsoft.com/office/officeart/2008/layout/LinedList"/>
    <dgm:cxn modelId="{8C0FB7FB-C5F2-479C-82A9-EC6BE308458C}" type="presParOf" srcId="{8EDB1CEA-325A-41E1-8D9B-5EADFD810529}" destId="{6B0E5F5D-8A12-48BF-9941-E917D508B6F8}" srcOrd="8" destOrd="0" presId="urn:microsoft.com/office/officeart/2008/layout/LinedList"/>
    <dgm:cxn modelId="{E3C87183-A984-4C05-AC0C-70B134ED5BB7}" type="presParOf" srcId="{8EDB1CEA-325A-41E1-8D9B-5EADFD810529}" destId="{3C371969-6C43-4E35-BCC3-88FBC11C0027}" srcOrd="9" destOrd="0" presId="urn:microsoft.com/office/officeart/2008/layout/LinedList"/>
    <dgm:cxn modelId="{BF58817B-C4B2-4516-9DC8-4C21B75B7A42}" type="presParOf" srcId="{3C371969-6C43-4E35-BCC3-88FBC11C0027}" destId="{EEBBE202-8D5A-44C8-A137-083469C3FDE6}" srcOrd="0" destOrd="0" presId="urn:microsoft.com/office/officeart/2008/layout/LinedList"/>
    <dgm:cxn modelId="{3BCF0539-AA46-4335-9D82-4F4D5BAA0D97}" type="presParOf" srcId="{3C371969-6C43-4E35-BCC3-88FBC11C0027}" destId="{2081E519-3FF4-4562-8238-A48A1BE7D2E3}" srcOrd="1" destOrd="0" presId="urn:microsoft.com/office/officeart/2008/layout/LinedList"/>
    <dgm:cxn modelId="{BABBABDC-69BE-4C32-9900-66838A943092}" type="presParOf" srcId="{8EDB1CEA-325A-41E1-8D9B-5EADFD810529}" destId="{36A8B599-2D13-4498-8E14-31D1018D52D1}" srcOrd="10" destOrd="0" presId="urn:microsoft.com/office/officeart/2008/layout/LinedList"/>
    <dgm:cxn modelId="{E5456505-88C8-4999-8F31-67F1CC5D6584}" type="presParOf" srcId="{8EDB1CEA-325A-41E1-8D9B-5EADFD810529}" destId="{13A0CFC1-AC73-4674-B3D4-E08E9BD73054}" srcOrd="11" destOrd="0" presId="urn:microsoft.com/office/officeart/2008/layout/LinedList"/>
    <dgm:cxn modelId="{58F1FE86-4C66-4E88-8FCD-32AB751AF81F}" type="presParOf" srcId="{13A0CFC1-AC73-4674-B3D4-E08E9BD73054}" destId="{CB69976C-BE0A-4803-86C3-B2D1B910DD73}" srcOrd="0" destOrd="0" presId="urn:microsoft.com/office/officeart/2008/layout/LinedList"/>
    <dgm:cxn modelId="{6C00D721-962D-462E-989C-37D8C38C4713}" type="presParOf" srcId="{13A0CFC1-AC73-4674-B3D4-E08E9BD73054}" destId="{E102E870-DCC0-4842-89C4-40D8210742B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F3B33-F03D-4323-AF8B-E57EAE67ED54}">
      <dsp:nvSpPr>
        <dsp:cNvPr id="0" name=""/>
        <dsp:cNvSpPr/>
      </dsp:nvSpPr>
      <dsp:spPr>
        <a:xfrm>
          <a:off x="155264" y="94790"/>
          <a:ext cx="1073612" cy="10736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DC3C2-283E-4607-839F-F2482A02FF41}">
      <dsp:nvSpPr>
        <dsp:cNvPr id="0" name=""/>
        <dsp:cNvSpPr/>
      </dsp:nvSpPr>
      <dsp:spPr>
        <a:xfrm>
          <a:off x="423258" y="318670"/>
          <a:ext cx="622695" cy="6226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434E6-F70D-4DB0-8262-87AD1183A7D8}">
      <dsp:nvSpPr>
        <dsp:cNvPr id="0" name=""/>
        <dsp:cNvSpPr/>
      </dsp:nvSpPr>
      <dsp:spPr>
        <a:xfrm>
          <a:off x="1640463" y="429220"/>
          <a:ext cx="3554333" cy="10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dirty="0"/>
            <a:t>Enhanced Accessibility:</a:t>
          </a:r>
          <a:r>
            <a:rPr lang="en-US" sz="1400" b="0" i="0" kern="1200" dirty="0"/>
            <a:t> Digital health initiatives make healthcare services more accessible, especially in remote and underserved areas. Telemedicine, for example, allows patients to consult with healthcare providers without the need for travel.</a:t>
          </a:r>
          <a:endParaRPr lang="en-US" sz="1400" kern="1200" dirty="0"/>
        </a:p>
      </dsp:txBody>
      <dsp:txXfrm>
        <a:off x="1640463" y="429220"/>
        <a:ext cx="3554333" cy="1073612"/>
      </dsp:txXfrm>
    </dsp:sp>
    <dsp:sp modelId="{B34C5A78-1328-43DB-94FB-B959722522BF}">
      <dsp:nvSpPr>
        <dsp:cNvPr id="0" name=""/>
        <dsp:cNvSpPr/>
      </dsp:nvSpPr>
      <dsp:spPr>
        <a:xfrm>
          <a:off x="5686662" y="93211"/>
          <a:ext cx="1073612" cy="10736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40236-4143-4207-BF39-7E1E7DE30505}">
      <dsp:nvSpPr>
        <dsp:cNvPr id="0" name=""/>
        <dsp:cNvSpPr/>
      </dsp:nvSpPr>
      <dsp:spPr>
        <a:xfrm>
          <a:off x="5912120" y="318670"/>
          <a:ext cx="622695" cy="6226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8B74B-41DE-42DA-B6BE-A4F2E1E55E9E}">
      <dsp:nvSpPr>
        <dsp:cNvPr id="0" name=""/>
        <dsp:cNvSpPr/>
      </dsp:nvSpPr>
      <dsp:spPr>
        <a:xfrm>
          <a:off x="6982818" y="250549"/>
          <a:ext cx="3337127" cy="10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dirty="0"/>
            <a:t>Improved Patient Outcomes:</a:t>
          </a:r>
          <a:r>
            <a:rPr lang="en-US" sz="1400" b="0" i="0" kern="1200" dirty="0"/>
            <a:t> Digital tools such as Electronic Health Records (EHR) and mobile health apps enable better tracking of patient data, leading to more accurate diagnoses and personalized treatment plans.</a:t>
          </a:r>
          <a:endParaRPr lang="en-US" sz="1400" kern="1200" dirty="0"/>
        </a:p>
      </dsp:txBody>
      <dsp:txXfrm>
        <a:off x="6982818" y="250549"/>
        <a:ext cx="3337127" cy="1073612"/>
      </dsp:txXfrm>
    </dsp:sp>
    <dsp:sp modelId="{6CBD065A-F094-425A-AAE7-0FE685447F99}">
      <dsp:nvSpPr>
        <dsp:cNvPr id="0" name=""/>
        <dsp:cNvSpPr/>
      </dsp:nvSpPr>
      <dsp:spPr>
        <a:xfrm>
          <a:off x="229698" y="2044451"/>
          <a:ext cx="1073612" cy="10736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C5D09-06D6-4E66-BE9E-16535F0467C7}">
      <dsp:nvSpPr>
        <dsp:cNvPr id="0" name=""/>
        <dsp:cNvSpPr/>
      </dsp:nvSpPr>
      <dsp:spPr>
        <a:xfrm>
          <a:off x="497683" y="2248645"/>
          <a:ext cx="622695" cy="622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BF43D-FE7C-4FE7-8E69-40587D12CC0E}">
      <dsp:nvSpPr>
        <dsp:cNvPr id="0" name=""/>
        <dsp:cNvSpPr/>
      </dsp:nvSpPr>
      <dsp:spPr>
        <a:xfrm>
          <a:off x="1738336" y="2044451"/>
          <a:ext cx="3460421" cy="10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dirty="0"/>
            <a:t>Cost Efficiency:</a:t>
          </a:r>
          <a:r>
            <a:rPr lang="en-US" sz="1400" b="0" i="0" kern="1200" dirty="0"/>
            <a:t> Digital health can reduce healthcare costs by streamlining administrative processes, reducing hospital readmissions, and minimizing the need for in-person visits.</a:t>
          </a:r>
          <a:endParaRPr lang="en-US" sz="1400" kern="1200" dirty="0"/>
        </a:p>
      </dsp:txBody>
      <dsp:txXfrm>
        <a:off x="1738336" y="2044451"/>
        <a:ext cx="3460421" cy="1073612"/>
      </dsp:txXfrm>
    </dsp:sp>
    <dsp:sp modelId="{1E63B0E6-223F-47BE-9AD9-C4A50A685F31}">
      <dsp:nvSpPr>
        <dsp:cNvPr id="0" name=""/>
        <dsp:cNvSpPr/>
      </dsp:nvSpPr>
      <dsp:spPr>
        <a:xfrm>
          <a:off x="5639705" y="2044451"/>
          <a:ext cx="1073612" cy="107361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AE650-1A95-482F-B512-3948A92225AD}">
      <dsp:nvSpPr>
        <dsp:cNvPr id="0" name=""/>
        <dsp:cNvSpPr/>
      </dsp:nvSpPr>
      <dsp:spPr>
        <a:xfrm>
          <a:off x="5865164" y="2269910"/>
          <a:ext cx="622695" cy="6226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F438D-D6B7-4CE3-9724-54AAE991FF6F}">
      <dsp:nvSpPr>
        <dsp:cNvPr id="0" name=""/>
        <dsp:cNvSpPr/>
      </dsp:nvSpPr>
      <dsp:spPr>
        <a:xfrm>
          <a:off x="6919387" y="1851770"/>
          <a:ext cx="3915129" cy="10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dirty="0"/>
            <a:t>Data-Driven Decision Making:</a:t>
          </a:r>
          <a:r>
            <a:rPr lang="en-US" sz="1400" b="0" i="0" kern="1200" dirty="0"/>
            <a:t> The integration of big data and analytics in healthcare allows for more informed decision-making, improving the overall quality of care. Predictive analytics can help in early detection of diseases and management of chronic conditions.</a:t>
          </a:r>
          <a:endParaRPr lang="en-US" sz="1400" kern="1200" dirty="0"/>
        </a:p>
      </dsp:txBody>
      <dsp:txXfrm>
        <a:off x="6919387" y="1851770"/>
        <a:ext cx="3915129" cy="1073612"/>
      </dsp:txXfrm>
    </dsp:sp>
    <dsp:sp modelId="{ED0C7F7F-36A8-4C86-BF65-96EC5D394A3A}">
      <dsp:nvSpPr>
        <dsp:cNvPr id="0" name=""/>
        <dsp:cNvSpPr/>
      </dsp:nvSpPr>
      <dsp:spPr>
        <a:xfrm>
          <a:off x="282852" y="3657836"/>
          <a:ext cx="1073612" cy="107361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F2AA8-1BC0-4283-A049-67EA02065510}">
      <dsp:nvSpPr>
        <dsp:cNvPr id="0" name=""/>
        <dsp:cNvSpPr/>
      </dsp:nvSpPr>
      <dsp:spPr>
        <a:xfrm>
          <a:off x="508318" y="3894833"/>
          <a:ext cx="622695" cy="6226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2E906-8F5E-4AE4-B8CE-61DCF60F701F}">
      <dsp:nvSpPr>
        <dsp:cNvPr id="0" name=""/>
        <dsp:cNvSpPr/>
      </dsp:nvSpPr>
      <dsp:spPr>
        <a:xfrm>
          <a:off x="1742398" y="3646005"/>
          <a:ext cx="3411604" cy="10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dirty="0"/>
            <a:t>Patient Empowerment:</a:t>
          </a:r>
          <a:r>
            <a:rPr lang="en-US" sz="1400" b="0" i="0" kern="1200" dirty="0"/>
            <a:t> Digital health tools empower patients to take control of their health through self-monitoring and access to health information. This leads to increased patient engagement and adherence to treatment plans.</a:t>
          </a:r>
          <a:endParaRPr lang="en-US" sz="1400" kern="1200" dirty="0"/>
        </a:p>
      </dsp:txBody>
      <dsp:txXfrm>
        <a:off x="1742398" y="3646005"/>
        <a:ext cx="3411604" cy="1073612"/>
      </dsp:txXfrm>
    </dsp:sp>
    <dsp:sp modelId="{73AD10D7-EAF2-4FCA-B8F9-1244A6A96BB2}">
      <dsp:nvSpPr>
        <dsp:cNvPr id="0" name=""/>
        <dsp:cNvSpPr/>
      </dsp:nvSpPr>
      <dsp:spPr>
        <a:xfrm>
          <a:off x="5605130" y="3646005"/>
          <a:ext cx="1073612" cy="10736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4E018-3E30-4258-87B3-A026ADDB9B5C}">
      <dsp:nvSpPr>
        <dsp:cNvPr id="0" name=""/>
        <dsp:cNvSpPr/>
      </dsp:nvSpPr>
      <dsp:spPr>
        <a:xfrm>
          <a:off x="5840756" y="3875423"/>
          <a:ext cx="622695" cy="62269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8FE7C-EECA-4C7C-83B4-79CF6E71DE9D}">
      <dsp:nvSpPr>
        <dsp:cNvPr id="0" name=""/>
        <dsp:cNvSpPr/>
      </dsp:nvSpPr>
      <dsp:spPr>
        <a:xfrm>
          <a:off x="6933761" y="3552096"/>
          <a:ext cx="4011826" cy="10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kern="1200" dirty="0"/>
            <a:t>Enhanced Communication:</a:t>
          </a:r>
          <a:r>
            <a:rPr lang="en-US" sz="1400" b="0" i="0" kern="1200" dirty="0"/>
            <a:t> Digital platforms facilitate better communication between patients and healthcare providers, as well as among healthcare professionals, ensuring coordinated and continuous care.</a:t>
          </a:r>
          <a:endParaRPr lang="en-US" sz="1400" kern="1200" dirty="0"/>
        </a:p>
      </dsp:txBody>
      <dsp:txXfrm>
        <a:off x="6933761" y="3552096"/>
        <a:ext cx="4011826" cy="1073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85DF8-357E-4491-B769-D9C420A64B21}">
      <dsp:nvSpPr>
        <dsp:cNvPr id="0" name=""/>
        <dsp:cNvSpPr/>
      </dsp:nvSpPr>
      <dsp:spPr>
        <a:xfrm>
          <a:off x="0" y="671"/>
          <a:ext cx="5861090" cy="1571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F67F9-0430-42F3-8D73-7E0E89EE13D6}">
      <dsp:nvSpPr>
        <dsp:cNvPr id="0" name=""/>
        <dsp:cNvSpPr/>
      </dsp:nvSpPr>
      <dsp:spPr>
        <a:xfrm>
          <a:off x="475513" y="354359"/>
          <a:ext cx="864569" cy="864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7C4AA-DE55-4192-B98C-C583AAA0C9AE}">
      <dsp:nvSpPr>
        <dsp:cNvPr id="0" name=""/>
        <dsp:cNvSpPr/>
      </dsp:nvSpPr>
      <dsp:spPr>
        <a:xfrm>
          <a:off x="1815596" y="671"/>
          <a:ext cx="4045493" cy="157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64" tIns="166364" rIns="166364" bIns="166364" numCol="1" spcCol="1270" anchor="ctr" anchorCtr="0">
          <a:noAutofit/>
        </a:bodyPr>
        <a:lstStyle/>
        <a:p>
          <a:pPr marL="0" lvl="0" indent="0" algn="l" defTabSz="977900">
            <a:lnSpc>
              <a:spcPct val="90000"/>
            </a:lnSpc>
            <a:spcBef>
              <a:spcPct val="0"/>
            </a:spcBef>
            <a:spcAft>
              <a:spcPct val="35000"/>
            </a:spcAft>
            <a:buNone/>
          </a:pPr>
          <a:r>
            <a:rPr lang="en-US" sz="2200" kern="1200"/>
            <a:t>Aspiration to establish a single health information system, but there is currently no roadmap for achieving this aim</a:t>
          </a:r>
        </a:p>
      </dsp:txBody>
      <dsp:txXfrm>
        <a:off x="1815596" y="671"/>
        <a:ext cx="4045493" cy="1571944"/>
      </dsp:txXfrm>
    </dsp:sp>
    <dsp:sp modelId="{0E6BB989-624E-4A44-85CE-BFB01AD8FFD1}">
      <dsp:nvSpPr>
        <dsp:cNvPr id="0" name=""/>
        <dsp:cNvSpPr/>
      </dsp:nvSpPr>
      <dsp:spPr>
        <a:xfrm>
          <a:off x="0" y="1965602"/>
          <a:ext cx="5861090" cy="1571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48869-F7FA-4FA7-B19E-5496AD8B3CA4}">
      <dsp:nvSpPr>
        <dsp:cNvPr id="0" name=""/>
        <dsp:cNvSpPr/>
      </dsp:nvSpPr>
      <dsp:spPr>
        <a:xfrm>
          <a:off x="475513" y="2319290"/>
          <a:ext cx="864569" cy="864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CAF85-4300-4A6F-8D8F-AE01C6FCCA8B}">
      <dsp:nvSpPr>
        <dsp:cNvPr id="0" name=""/>
        <dsp:cNvSpPr/>
      </dsp:nvSpPr>
      <dsp:spPr>
        <a:xfrm>
          <a:off x="1815596" y="1965602"/>
          <a:ext cx="4045493" cy="157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64" tIns="166364" rIns="166364" bIns="166364" numCol="1" spcCol="1270" anchor="ctr" anchorCtr="0">
          <a:noAutofit/>
        </a:bodyPr>
        <a:lstStyle/>
        <a:p>
          <a:pPr marL="0" lvl="0" indent="0" algn="l" defTabSz="977900">
            <a:lnSpc>
              <a:spcPct val="90000"/>
            </a:lnSpc>
            <a:spcBef>
              <a:spcPct val="0"/>
            </a:spcBef>
            <a:spcAft>
              <a:spcPct val="35000"/>
            </a:spcAft>
            <a:buNone/>
          </a:pPr>
          <a:r>
            <a:rPr lang="en-US" sz="2200" kern="1200"/>
            <a:t>Systems are fragmented and not widely deployed, with multiple pilots supported by various development partners</a:t>
          </a:r>
        </a:p>
      </dsp:txBody>
      <dsp:txXfrm>
        <a:off x="1815596" y="1965602"/>
        <a:ext cx="4045493" cy="1571944"/>
      </dsp:txXfrm>
    </dsp:sp>
    <dsp:sp modelId="{173436F1-2A36-42B0-8AFD-E44C0EED3DDE}">
      <dsp:nvSpPr>
        <dsp:cNvPr id="0" name=""/>
        <dsp:cNvSpPr/>
      </dsp:nvSpPr>
      <dsp:spPr>
        <a:xfrm>
          <a:off x="0" y="3930533"/>
          <a:ext cx="5861090" cy="1571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B21AF-9F12-475D-9DDD-C04F69FAC436}">
      <dsp:nvSpPr>
        <dsp:cNvPr id="0" name=""/>
        <dsp:cNvSpPr/>
      </dsp:nvSpPr>
      <dsp:spPr>
        <a:xfrm>
          <a:off x="475513" y="4284221"/>
          <a:ext cx="864569" cy="864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80BBC1-DDC8-4761-A20D-55E7951DD34E}">
      <dsp:nvSpPr>
        <dsp:cNvPr id="0" name=""/>
        <dsp:cNvSpPr/>
      </dsp:nvSpPr>
      <dsp:spPr>
        <a:xfrm>
          <a:off x="1815596" y="3930533"/>
          <a:ext cx="4045493" cy="157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64" tIns="166364" rIns="166364" bIns="166364" numCol="1" spcCol="1270" anchor="ctr" anchorCtr="0">
          <a:noAutofit/>
        </a:bodyPr>
        <a:lstStyle/>
        <a:p>
          <a:pPr marL="0" lvl="0" indent="0" algn="l" defTabSz="977900">
            <a:lnSpc>
              <a:spcPct val="90000"/>
            </a:lnSpc>
            <a:spcBef>
              <a:spcPct val="0"/>
            </a:spcBef>
            <a:spcAft>
              <a:spcPct val="35000"/>
            </a:spcAft>
            <a:buNone/>
          </a:pPr>
          <a:r>
            <a:rPr lang="en-US" sz="2200" kern="1200"/>
            <a:t>Implementation is slow due to lacking infrastructure and funding constraints</a:t>
          </a:r>
        </a:p>
      </dsp:txBody>
      <dsp:txXfrm>
        <a:off x="1815596" y="3930533"/>
        <a:ext cx="4045493" cy="1571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6D262-2FAE-4C17-98CF-4ECD9A58CD63}">
      <dsp:nvSpPr>
        <dsp:cNvPr id="0" name=""/>
        <dsp:cNvSpPr/>
      </dsp:nvSpPr>
      <dsp:spPr>
        <a:xfrm>
          <a:off x="23921" y="3301246"/>
          <a:ext cx="2663461" cy="122738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6231" tIns="113792" rIns="19623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Uzbekistan: Primary Health Improvement Project, COVID-19 Emergency Response Project, Integrated Perinatal Care Project</a:t>
          </a:r>
        </a:p>
      </dsp:txBody>
      <dsp:txXfrm>
        <a:off x="23921" y="3301246"/>
        <a:ext cx="2663461" cy="1227385"/>
      </dsp:txXfrm>
    </dsp:sp>
    <dsp:sp modelId="{16288419-449F-45E3-ABEC-78044F3C3EEC}">
      <dsp:nvSpPr>
        <dsp:cNvPr id="0" name=""/>
        <dsp:cNvSpPr/>
      </dsp:nvSpPr>
      <dsp:spPr>
        <a:xfrm>
          <a:off x="2735226" y="3373123"/>
          <a:ext cx="8277446" cy="10836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06" tIns="228600" rIns="167906" bIns="228600" numCol="1" spcCol="1270" anchor="ctr" anchorCtr="0">
          <a:noAutofit/>
        </a:bodyPr>
        <a:lstStyle/>
        <a:p>
          <a:pPr marL="0" lvl="0" indent="0" algn="l" defTabSz="800100">
            <a:lnSpc>
              <a:spcPct val="90000"/>
            </a:lnSpc>
            <a:spcBef>
              <a:spcPct val="0"/>
            </a:spcBef>
            <a:spcAft>
              <a:spcPct val="35000"/>
            </a:spcAft>
            <a:buNone/>
          </a:pPr>
          <a:r>
            <a:rPr lang="en-US" sz="1800" kern="1200" dirty="0"/>
            <a:t>Primary Health Care dashboard</a:t>
          </a:r>
        </a:p>
        <a:p>
          <a:pPr marL="0" lvl="0" indent="0" algn="l" defTabSz="800100">
            <a:lnSpc>
              <a:spcPct val="90000"/>
            </a:lnSpc>
            <a:spcBef>
              <a:spcPct val="0"/>
            </a:spcBef>
            <a:spcAft>
              <a:spcPct val="35000"/>
            </a:spcAft>
            <a:buNone/>
          </a:pPr>
          <a:r>
            <a:rPr lang="en-US" sz="1800" kern="1200" dirty="0"/>
            <a:t>Upgrading laboratory information system and disease surveillance system</a:t>
          </a:r>
        </a:p>
        <a:p>
          <a:pPr marL="0" lvl="0" indent="0" algn="l" defTabSz="800100">
            <a:lnSpc>
              <a:spcPct val="90000"/>
            </a:lnSpc>
            <a:spcBef>
              <a:spcPct val="0"/>
            </a:spcBef>
            <a:spcAft>
              <a:spcPct val="35000"/>
            </a:spcAft>
            <a:buNone/>
          </a:pPr>
          <a:r>
            <a:rPr lang="en-US" sz="1800" kern="1200" dirty="0"/>
            <a:t>Piloting electronic health records</a:t>
          </a:r>
        </a:p>
      </dsp:txBody>
      <dsp:txXfrm>
        <a:off x="2735226" y="3373123"/>
        <a:ext cx="8277446" cy="1083631"/>
      </dsp:txXfrm>
    </dsp:sp>
    <dsp:sp modelId="{5FCB554C-94A5-4E3A-A086-F367344F8D60}">
      <dsp:nvSpPr>
        <dsp:cNvPr id="0" name=""/>
        <dsp:cNvSpPr/>
      </dsp:nvSpPr>
      <dsp:spPr>
        <a:xfrm rot="10800000">
          <a:off x="0" y="1650875"/>
          <a:ext cx="2759148" cy="1666625"/>
        </a:xfrm>
        <a:prstGeom prst="upArrowCallout">
          <a:avLst>
            <a:gd name="adj1" fmla="val 5000"/>
            <a:gd name="adj2" fmla="val 10000"/>
            <a:gd name="adj3" fmla="val 15000"/>
            <a:gd name="adj4" fmla="val 64977"/>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6231" tIns="128016" rIns="19623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Kyrgyzstan: Strengthening Regional Health Security Project</a:t>
          </a:r>
        </a:p>
      </dsp:txBody>
      <dsp:txXfrm rot="-10800000">
        <a:off x="0" y="1650875"/>
        <a:ext cx="2759148" cy="1083306"/>
      </dsp:txXfrm>
    </dsp:sp>
    <dsp:sp modelId="{C21BBA39-1F80-4971-8242-B80ADC7FBEC3}">
      <dsp:nvSpPr>
        <dsp:cNvPr id="0" name=""/>
        <dsp:cNvSpPr/>
      </dsp:nvSpPr>
      <dsp:spPr>
        <a:xfrm>
          <a:off x="2759148" y="1650875"/>
          <a:ext cx="8277446" cy="108330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06" tIns="228600" rIns="167906" bIns="228600" numCol="1" spcCol="1270" anchor="ctr" anchorCtr="0">
          <a:noAutofit/>
        </a:bodyPr>
        <a:lstStyle/>
        <a:p>
          <a:pPr marL="0" lvl="0" indent="0" algn="l" defTabSz="800100">
            <a:lnSpc>
              <a:spcPct val="90000"/>
            </a:lnSpc>
            <a:spcBef>
              <a:spcPct val="0"/>
            </a:spcBef>
            <a:spcAft>
              <a:spcPct val="35000"/>
            </a:spcAft>
            <a:buNone/>
          </a:pPr>
          <a:r>
            <a:rPr lang="en-US" sz="1800" kern="1200" dirty="0"/>
            <a:t>Development and implementation of laboratory information management system</a:t>
          </a:r>
        </a:p>
      </dsp:txBody>
      <dsp:txXfrm>
        <a:off x="2759148" y="1650875"/>
        <a:ext cx="8277446" cy="1083306"/>
      </dsp:txXfrm>
    </dsp:sp>
    <dsp:sp modelId="{D2BF749C-DE9B-4C53-9448-ACF087E8B50F}">
      <dsp:nvSpPr>
        <dsp:cNvPr id="0" name=""/>
        <dsp:cNvSpPr/>
      </dsp:nvSpPr>
      <dsp:spPr>
        <a:xfrm rot="10800000">
          <a:off x="0" y="504"/>
          <a:ext cx="2759148" cy="1666625"/>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6231" tIns="128016" rIns="19623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Tajikistan: Maternal and Child Health Integrated Care Project</a:t>
          </a:r>
        </a:p>
      </dsp:txBody>
      <dsp:txXfrm rot="-10800000">
        <a:off x="0" y="504"/>
        <a:ext cx="2759148" cy="1083306"/>
      </dsp:txXfrm>
    </dsp:sp>
    <dsp:sp modelId="{18492965-F16F-48E0-8CDA-58EDED9C2E5F}">
      <dsp:nvSpPr>
        <dsp:cNvPr id="0" name=""/>
        <dsp:cNvSpPr/>
      </dsp:nvSpPr>
      <dsp:spPr>
        <a:xfrm>
          <a:off x="2759148" y="504"/>
          <a:ext cx="8277446" cy="108330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06" tIns="228600" rIns="167906" bIns="228600" numCol="1" spcCol="1270" anchor="ctr" anchorCtr="0">
          <a:noAutofit/>
        </a:bodyPr>
        <a:lstStyle/>
        <a:p>
          <a:pPr marL="0" lvl="0" indent="0" algn="l" defTabSz="800100">
            <a:lnSpc>
              <a:spcPct val="90000"/>
            </a:lnSpc>
            <a:spcBef>
              <a:spcPct val="0"/>
            </a:spcBef>
            <a:spcAft>
              <a:spcPct val="35000"/>
            </a:spcAft>
            <a:buNone/>
          </a:pPr>
          <a:r>
            <a:rPr lang="en-US" sz="1800" kern="1200" dirty="0"/>
            <a:t>Development of </a:t>
          </a:r>
          <a:r>
            <a:rPr lang="en-US" sz="1800" kern="1200" dirty="0" err="1"/>
            <a:t>ePerinatal</a:t>
          </a:r>
          <a:r>
            <a:rPr lang="en-US" sz="1800" kern="1200" dirty="0"/>
            <a:t> registry and referral system</a:t>
          </a:r>
        </a:p>
        <a:p>
          <a:pPr marL="0" lvl="0" indent="0" algn="l" defTabSz="800100">
            <a:lnSpc>
              <a:spcPct val="90000"/>
            </a:lnSpc>
            <a:spcBef>
              <a:spcPct val="0"/>
            </a:spcBef>
            <a:spcAft>
              <a:spcPct val="35000"/>
            </a:spcAft>
            <a:buNone/>
          </a:pPr>
          <a:r>
            <a:rPr lang="en-US" sz="1800" kern="1200" dirty="0"/>
            <a:t>Development of human resources for health database</a:t>
          </a:r>
        </a:p>
        <a:p>
          <a:pPr marL="0" lvl="0" indent="0" algn="l" defTabSz="800100">
            <a:lnSpc>
              <a:spcPct val="90000"/>
            </a:lnSpc>
            <a:spcBef>
              <a:spcPct val="0"/>
            </a:spcBef>
            <a:spcAft>
              <a:spcPct val="35000"/>
            </a:spcAft>
            <a:buNone/>
          </a:pPr>
          <a:r>
            <a:rPr lang="en-US" sz="1800" kern="1200" dirty="0"/>
            <a:t>Piloting case-based financing information system</a:t>
          </a:r>
        </a:p>
      </dsp:txBody>
      <dsp:txXfrm>
        <a:off x="2759148" y="504"/>
        <a:ext cx="8277446" cy="1083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1290E-6402-42F8-86FC-A88C64ACD70E}">
      <dsp:nvSpPr>
        <dsp:cNvPr id="0" name=""/>
        <dsp:cNvSpPr/>
      </dsp:nvSpPr>
      <dsp:spPr>
        <a:xfrm>
          <a:off x="0" y="2460"/>
          <a:ext cx="1147253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5F7C61C-DAE7-45DC-927A-75700B259349}">
      <dsp:nvSpPr>
        <dsp:cNvPr id="0" name=""/>
        <dsp:cNvSpPr/>
      </dsp:nvSpPr>
      <dsp:spPr>
        <a:xfrm>
          <a:off x="0" y="2460"/>
          <a:ext cx="11472530" cy="839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Pursue the Digital Health Strategy, building on existing analysis and assessments, such as the recommendations of Digital Health Readiness Assessment relating to digital health (ADB knowledge work), and existing strategies (such as Digital Kyrgyzstan 2019-2023)</a:t>
          </a:r>
        </a:p>
      </dsp:txBody>
      <dsp:txXfrm>
        <a:off x="0" y="2460"/>
        <a:ext cx="11472530" cy="839151"/>
      </dsp:txXfrm>
    </dsp:sp>
    <dsp:sp modelId="{0811469F-D78A-45CF-8A3F-976E2FB4969C}">
      <dsp:nvSpPr>
        <dsp:cNvPr id="0" name=""/>
        <dsp:cNvSpPr/>
      </dsp:nvSpPr>
      <dsp:spPr>
        <a:xfrm>
          <a:off x="0" y="841612"/>
          <a:ext cx="11472530" cy="0"/>
        </a:xfrm>
        <a:prstGeom prst="line">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6350" cap="flat" cmpd="sng" algn="ctr">
          <a:solidFill>
            <a:schemeClr val="accent5">
              <a:hueOff val="-1351709"/>
              <a:satOff val="-3484"/>
              <a:lumOff val="-23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32D435-0C76-4DEA-9353-3715E6663002}">
      <dsp:nvSpPr>
        <dsp:cNvPr id="0" name=""/>
        <dsp:cNvSpPr/>
      </dsp:nvSpPr>
      <dsp:spPr>
        <a:xfrm>
          <a:off x="0" y="841612"/>
          <a:ext cx="11472530" cy="839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Review and enhance the legal framework and policies specific to legislation regarding digital medical and patient data, to enable safe expansion of telemedicine</a:t>
          </a:r>
        </a:p>
      </dsp:txBody>
      <dsp:txXfrm>
        <a:off x="0" y="841612"/>
        <a:ext cx="11472530" cy="839151"/>
      </dsp:txXfrm>
    </dsp:sp>
    <dsp:sp modelId="{3E2510A5-74A5-4AF9-B03B-5C31E66DB2FD}">
      <dsp:nvSpPr>
        <dsp:cNvPr id="0" name=""/>
        <dsp:cNvSpPr/>
      </dsp:nvSpPr>
      <dsp:spPr>
        <a:xfrm>
          <a:off x="0" y="1680763"/>
          <a:ext cx="11472530" cy="0"/>
        </a:xfrm>
        <a:prstGeom prst="line">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6350" cap="flat" cmpd="sng" algn="ctr">
          <a:solidFill>
            <a:schemeClr val="accent5">
              <a:hueOff val="-2703417"/>
              <a:satOff val="-6968"/>
              <a:lumOff val="-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47493E-BF29-4BA4-A9E5-3457D83117DD}">
      <dsp:nvSpPr>
        <dsp:cNvPr id="0" name=""/>
        <dsp:cNvSpPr/>
      </dsp:nvSpPr>
      <dsp:spPr>
        <a:xfrm>
          <a:off x="0" y="1680763"/>
          <a:ext cx="11472530" cy="839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Strengthen the governance sponsors in line ministries that support digital innovation – e-Health Center, systems strengthening</a:t>
          </a:r>
        </a:p>
      </dsp:txBody>
      <dsp:txXfrm>
        <a:off x="0" y="1680763"/>
        <a:ext cx="11472530" cy="839151"/>
      </dsp:txXfrm>
    </dsp:sp>
    <dsp:sp modelId="{D14C2643-E6A2-496C-984C-114D680BDAA1}">
      <dsp:nvSpPr>
        <dsp:cNvPr id="0" name=""/>
        <dsp:cNvSpPr/>
      </dsp:nvSpPr>
      <dsp:spPr>
        <a:xfrm>
          <a:off x="0" y="2519915"/>
          <a:ext cx="11472530" cy="0"/>
        </a:xfrm>
        <a:prstGeom prst="line">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6350" cap="flat" cmpd="sng" algn="ctr">
          <a:solidFill>
            <a:schemeClr val="accent5">
              <a:hueOff val="-4055126"/>
              <a:satOff val="-10451"/>
              <a:lumOff val="-705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D6677D-0B13-41F9-B8A0-61647152FDE1}">
      <dsp:nvSpPr>
        <dsp:cNvPr id="0" name=""/>
        <dsp:cNvSpPr/>
      </dsp:nvSpPr>
      <dsp:spPr>
        <a:xfrm>
          <a:off x="0" y="2519915"/>
          <a:ext cx="11472530" cy="839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Upgrade digital health infrastructure, especially linking health facilities to the national e-health record system</a:t>
          </a:r>
        </a:p>
      </dsp:txBody>
      <dsp:txXfrm>
        <a:off x="0" y="2519915"/>
        <a:ext cx="11472530" cy="839151"/>
      </dsp:txXfrm>
    </dsp:sp>
    <dsp:sp modelId="{6B0E5F5D-8A12-48BF-9941-E917D508B6F8}">
      <dsp:nvSpPr>
        <dsp:cNvPr id="0" name=""/>
        <dsp:cNvSpPr/>
      </dsp:nvSpPr>
      <dsp:spPr>
        <a:xfrm>
          <a:off x="0" y="3359067"/>
          <a:ext cx="11472530" cy="0"/>
        </a:xfrm>
        <a:prstGeom prst="line">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6350" cap="flat" cmpd="sng" algn="ctr">
          <a:solidFill>
            <a:schemeClr val="accent5">
              <a:hueOff val="-5406834"/>
              <a:satOff val="-13935"/>
              <a:lumOff val="-94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BBE202-8D5A-44C8-A137-083469C3FDE6}">
      <dsp:nvSpPr>
        <dsp:cNvPr id="0" name=""/>
        <dsp:cNvSpPr/>
      </dsp:nvSpPr>
      <dsp:spPr>
        <a:xfrm>
          <a:off x="0" y="3359067"/>
          <a:ext cx="11472530" cy="839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HUMAN RESOURCE CAPACITY</a:t>
          </a:r>
        </a:p>
      </dsp:txBody>
      <dsp:txXfrm>
        <a:off x="0" y="3359067"/>
        <a:ext cx="11472530" cy="839151"/>
      </dsp:txXfrm>
    </dsp:sp>
    <dsp:sp modelId="{36A8B599-2D13-4498-8E14-31D1018D52D1}">
      <dsp:nvSpPr>
        <dsp:cNvPr id="0" name=""/>
        <dsp:cNvSpPr/>
      </dsp:nvSpPr>
      <dsp:spPr>
        <a:xfrm>
          <a:off x="0" y="4198218"/>
          <a:ext cx="1147253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B69976C-BE0A-4803-86C3-B2D1B910DD73}">
      <dsp:nvSpPr>
        <dsp:cNvPr id="0" name=""/>
        <dsp:cNvSpPr/>
      </dsp:nvSpPr>
      <dsp:spPr>
        <a:xfrm>
          <a:off x="0" y="4198218"/>
          <a:ext cx="11472530" cy="839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Multi-partner collaboration including development partners and industry </a:t>
          </a:r>
        </a:p>
      </dsp:txBody>
      <dsp:txXfrm>
        <a:off x="0" y="4198218"/>
        <a:ext cx="11472530" cy="83915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26EFE-660C-4561-A134-105487E8E26D}" type="datetimeFigureOut">
              <a:rPr lang="en-US" smtClean="0"/>
              <a:t>31/10/2024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F98C8-CBDF-4F2A-A3AD-DFB6EE2F0E70}" type="slidenum">
              <a:rPr lang="en-US" smtClean="0"/>
              <a:t>‹#›</a:t>
            </a:fld>
            <a:endParaRPr lang="en-US"/>
          </a:p>
        </p:txBody>
      </p:sp>
    </p:spTree>
    <p:extLst>
      <p:ext uri="{BB962C8B-B14F-4D97-AF65-F5344CB8AC3E}">
        <p14:creationId xmlns:p14="http://schemas.microsoft.com/office/powerpoint/2010/main" val="36254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9113F-0DCE-7D40-9684-257778C51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AB5D4-59F1-0FDF-79F5-CD42A953B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5E60E-081E-6E74-09E3-619515BBC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B515A-5D06-4729-A4A2-E1D94BCCB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79BED-2163-A2D2-9D1D-EE167080C018}"/>
              </a:ext>
            </a:extLst>
          </p:cNvPr>
          <p:cNvSpPr>
            <a:spLocks noGrp="1"/>
          </p:cNvSpPr>
          <p:nvPr>
            <p:ph type="sldNum" sz="quarter" idx="5"/>
          </p:nvPr>
        </p:nvSpPr>
        <p:spPr/>
        <p:txBody>
          <a:bodyPr/>
          <a:lstStyle/>
          <a:p>
            <a:fld id="{A649113F-0DCE-7D40-9684-257778C5150D}" type="slidenum">
              <a:rPr lang="en-US" smtClean="0"/>
              <a:t>2</a:t>
            </a:fld>
            <a:endParaRPr lang="en-US"/>
          </a:p>
        </p:txBody>
      </p:sp>
    </p:spTree>
    <p:extLst>
      <p:ext uri="{BB962C8B-B14F-4D97-AF65-F5344CB8AC3E}">
        <p14:creationId xmlns:p14="http://schemas.microsoft.com/office/powerpoint/2010/main" val="308794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3CE6-72A1-9740-F73B-376B36C67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FB7C1-DBA6-106C-7025-C4AAC027B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6A13A-6201-0A79-7464-40A756AF00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E8C0B-5872-5C31-6FFE-9D08E48E3F58}"/>
              </a:ext>
            </a:extLst>
          </p:cNvPr>
          <p:cNvSpPr>
            <a:spLocks noGrp="1"/>
          </p:cNvSpPr>
          <p:nvPr>
            <p:ph type="sldNum" sz="quarter" idx="5"/>
          </p:nvPr>
        </p:nvSpPr>
        <p:spPr/>
        <p:txBody>
          <a:bodyPr/>
          <a:lstStyle/>
          <a:p>
            <a:fld id="{A649113F-0DCE-7D40-9684-257778C5150D}" type="slidenum">
              <a:rPr lang="en-US" smtClean="0"/>
              <a:t>3</a:t>
            </a:fld>
            <a:endParaRPr lang="en-US"/>
          </a:p>
        </p:txBody>
      </p:sp>
    </p:spTree>
    <p:extLst>
      <p:ext uri="{BB962C8B-B14F-4D97-AF65-F5344CB8AC3E}">
        <p14:creationId xmlns:p14="http://schemas.microsoft.com/office/powerpoint/2010/main" val="93446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6F89-402F-1E73-4092-7D15919D3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03FF8-739E-8F0F-9A19-3A8A869FD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E814F-E5FE-0C21-5AE1-6274483766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93264-762F-1DB4-4136-FCBF94315806}"/>
              </a:ext>
            </a:extLst>
          </p:cNvPr>
          <p:cNvSpPr>
            <a:spLocks noGrp="1"/>
          </p:cNvSpPr>
          <p:nvPr>
            <p:ph type="sldNum" sz="quarter" idx="5"/>
          </p:nvPr>
        </p:nvSpPr>
        <p:spPr/>
        <p:txBody>
          <a:bodyPr/>
          <a:lstStyle/>
          <a:p>
            <a:fld id="{A649113F-0DCE-7D40-9684-257778C5150D}" type="slidenum">
              <a:rPr lang="en-US" smtClean="0"/>
              <a:t>4</a:t>
            </a:fld>
            <a:endParaRPr lang="en-US"/>
          </a:p>
        </p:txBody>
      </p:sp>
    </p:spTree>
    <p:extLst>
      <p:ext uri="{BB962C8B-B14F-4D97-AF65-F5344CB8AC3E}">
        <p14:creationId xmlns:p14="http://schemas.microsoft.com/office/powerpoint/2010/main" val="256915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C71B5-26B1-6393-C8B8-D5A37DCBB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7B57E-442B-BBAB-14EF-2FA109102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59B15-8714-585C-EDDF-056DEB0E16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75D48-02CC-73D4-3ECE-7CF6154A9733}"/>
              </a:ext>
            </a:extLst>
          </p:cNvPr>
          <p:cNvSpPr>
            <a:spLocks noGrp="1"/>
          </p:cNvSpPr>
          <p:nvPr>
            <p:ph type="sldNum" sz="quarter" idx="5"/>
          </p:nvPr>
        </p:nvSpPr>
        <p:spPr/>
        <p:txBody>
          <a:bodyPr/>
          <a:lstStyle/>
          <a:p>
            <a:fld id="{A649113F-0DCE-7D40-9684-257778C5150D}" type="slidenum">
              <a:rPr lang="en-US" smtClean="0"/>
              <a:t>5</a:t>
            </a:fld>
            <a:endParaRPr lang="en-US"/>
          </a:p>
        </p:txBody>
      </p:sp>
    </p:spTree>
    <p:extLst>
      <p:ext uri="{BB962C8B-B14F-4D97-AF65-F5344CB8AC3E}">
        <p14:creationId xmlns:p14="http://schemas.microsoft.com/office/powerpoint/2010/main" val="17482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ACCE-70CA-6FED-F131-CDFFD6E46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7BE14-CB1A-CAF6-05D5-EEDA96E80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435B5-2DB9-C28F-D88A-75259CA9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AB83D0-73B8-FEF1-0DF1-92C5B59F11DB}"/>
              </a:ext>
            </a:extLst>
          </p:cNvPr>
          <p:cNvSpPr>
            <a:spLocks noGrp="1"/>
          </p:cNvSpPr>
          <p:nvPr>
            <p:ph type="sldNum" sz="quarter" idx="5"/>
          </p:nvPr>
        </p:nvSpPr>
        <p:spPr/>
        <p:txBody>
          <a:bodyPr/>
          <a:lstStyle/>
          <a:p>
            <a:fld id="{A649113F-0DCE-7D40-9684-257778C5150D}" type="slidenum">
              <a:rPr lang="en-US" smtClean="0"/>
              <a:t>6</a:t>
            </a:fld>
            <a:endParaRPr lang="en-US"/>
          </a:p>
        </p:txBody>
      </p:sp>
    </p:spTree>
    <p:extLst>
      <p:ext uri="{BB962C8B-B14F-4D97-AF65-F5344CB8AC3E}">
        <p14:creationId xmlns:p14="http://schemas.microsoft.com/office/powerpoint/2010/main" val="367366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FC36-7CA3-799B-4422-75ED2EEC7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3A17D-E5B9-8532-65BF-EDAAFE0E3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C9625-0B12-EACE-9611-AFD90E129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F3BD60-D0B7-B019-BC62-488050A506DA}"/>
              </a:ext>
            </a:extLst>
          </p:cNvPr>
          <p:cNvSpPr>
            <a:spLocks noGrp="1"/>
          </p:cNvSpPr>
          <p:nvPr>
            <p:ph type="sldNum" sz="quarter" idx="5"/>
          </p:nvPr>
        </p:nvSpPr>
        <p:spPr/>
        <p:txBody>
          <a:bodyPr/>
          <a:lstStyle/>
          <a:p>
            <a:fld id="{A649113F-0DCE-7D40-9684-257778C5150D}" type="slidenum">
              <a:rPr lang="en-US" smtClean="0"/>
              <a:t>7</a:t>
            </a:fld>
            <a:endParaRPr lang="en-US"/>
          </a:p>
        </p:txBody>
      </p:sp>
    </p:spTree>
    <p:extLst>
      <p:ext uri="{BB962C8B-B14F-4D97-AF65-F5344CB8AC3E}">
        <p14:creationId xmlns:p14="http://schemas.microsoft.com/office/powerpoint/2010/main" val="325669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F98C8-CBDF-4F2A-A3AD-DFB6EE2F0E70}" type="slidenum">
              <a:rPr lang="en-US" smtClean="0"/>
              <a:t>9</a:t>
            </a:fld>
            <a:endParaRPr lang="en-US"/>
          </a:p>
        </p:txBody>
      </p:sp>
    </p:spTree>
    <p:extLst>
      <p:ext uri="{BB962C8B-B14F-4D97-AF65-F5344CB8AC3E}">
        <p14:creationId xmlns:p14="http://schemas.microsoft.com/office/powerpoint/2010/main" val="30233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2C10-B295-354D-8C48-CDB1509C3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9D8EA-BA03-5E47-A6DF-92C488266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6A317E-12C0-3B4C-8E76-0F1163FBBC7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4C30E0-0B0F-CD49-97B7-236B16964E34}"/>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0A016607-85ED-DF4E-8E9B-2BEC4949201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2409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D631-57FF-174E-8934-2137FA4630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467FE-1201-F34E-8A0D-665DF1F684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908CA-F330-6F47-A2B9-C644B48DE6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182394E-BC53-8E40-887C-61AD8BDEC495}"/>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CAD3021C-3EC5-7449-A0E7-57EEC170E918}"/>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70260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E46E4C-FB85-1140-B0E6-1374A4848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E47C8B-B8B6-B645-BE9D-9C7D9F89AC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D4AB-BAC8-794A-A1BB-3A1A8AA0FD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58261B-4B08-C946-B702-450FB1E06CC2}"/>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3ECFA51D-3A76-574B-A7F9-FB675B9F0C17}"/>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03883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r>
              <a:rPr lang="en-US"/>
              <a:t>1</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49" y="5172"/>
            <a:ext cx="10471521" cy="836441"/>
          </a:xfrm>
          <a:prstGeom prst="rect">
            <a:avLst/>
          </a:prstGeom>
          <a:noFill/>
        </p:spPr>
        <p:txBody>
          <a:bodyPr vert="horz" lIns="22860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130171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2EB3D8E-6D96-3041-A1B2-947F44A94CCB}"/>
              </a:ext>
            </a:extLst>
          </p:cNvPr>
          <p:cNvSpPr>
            <a:spLocks noGrp="1"/>
          </p:cNvSpPr>
          <p:nvPr>
            <p:ph type="sldNum" sz="quarter" idx="4"/>
          </p:nvPr>
        </p:nvSpPr>
        <p:spPr>
          <a:xfrm>
            <a:off x="9452003" y="6356355"/>
            <a:ext cx="2057400" cy="365125"/>
          </a:xfrm>
          <a:prstGeom prst="rect">
            <a:avLst/>
          </a:prstGeom>
        </p:spPr>
        <p:txBody>
          <a:bodyPr/>
          <a:lstStyle>
            <a:lvl1pPr algn="r">
              <a:defRPr b="0" i="0" baseline="0">
                <a:solidFill>
                  <a:schemeClr val="tx1">
                    <a:lumMod val="50000"/>
                    <a:lumOff val="50000"/>
                  </a:schemeClr>
                </a:solidFill>
                <a:latin typeface="Arial" panose="020B0604020202020204" pitchFamily="34" charset="0"/>
                <a:cs typeface="Arial" panose="020B0604020202020204" pitchFamily="34" charset="0"/>
              </a:defRPr>
            </a:lvl1pPr>
          </a:lstStyle>
          <a:p>
            <a:fld id="{E8F2D468-1059-1D4E-853A-93FEA05CD4BF}" type="slidenum">
              <a:rPr lang="en-US" smtClean="0"/>
              <a:pPr/>
              <a:t>‹#›</a:t>
            </a:fld>
            <a:endParaRPr lang="en-US"/>
          </a:p>
        </p:txBody>
      </p:sp>
      <p:cxnSp>
        <p:nvCxnSpPr>
          <p:cNvPr id="6" name="Straight Connector 5">
            <a:extLst>
              <a:ext uri="{FF2B5EF4-FFF2-40B4-BE49-F238E27FC236}">
                <a16:creationId xmlns:a16="http://schemas.microsoft.com/office/drawing/2014/main" id="{38FA84DA-D193-8445-8783-98438D54CA60}"/>
              </a:ext>
            </a:extLst>
          </p:cNvPr>
          <p:cNvCxnSpPr>
            <a:cxnSpLocks/>
          </p:cNvCxnSpPr>
          <p:nvPr userDrawn="1"/>
        </p:nvCxnSpPr>
        <p:spPr>
          <a:xfrm>
            <a:off x="-8092" y="997528"/>
            <a:ext cx="10171688" cy="0"/>
          </a:xfrm>
          <a:prstGeom prst="line">
            <a:avLst/>
          </a:prstGeom>
          <a:ln w="28575">
            <a:solidFill>
              <a:srgbClr val="007DB7"/>
            </a:solidFill>
          </a:ln>
        </p:spPr>
        <p:style>
          <a:lnRef idx="1">
            <a:schemeClr val="accent1"/>
          </a:lnRef>
          <a:fillRef idx="0">
            <a:schemeClr val="accent1"/>
          </a:fillRef>
          <a:effectRef idx="0">
            <a:schemeClr val="accent1"/>
          </a:effectRef>
          <a:fontRef idx="minor">
            <a:schemeClr val="tx1"/>
          </a:fontRef>
        </p:style>
      </p:cxnSp>
      <p:pic>
        <p:nvPicPr>
          <p:cNvPr id="9" name="Picture 12">
            <a:extLst>
              <a:ext uri="{FF2B5EF4-FFF2-40B4-BE49-F238E27FC236}">
                <a16:creationId xmlns:a16="http://schemas.microsoft.com/office/drawing/2014/main" id="{BADDD939-626B-1347-B7A5-5F8CE61FE1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9403" y="6234920"/>
            <a:ext cx="494648" cy="494648"/>
          </a:xfrm>
          <a:prstGeom prst="rect">
            <a:avLst/>
          </a:prstGeom>
        </p:spPr>
      </p:pic>
      <p:pic>
        <p:nvPicPr>
          <p:cNvPr id="2" name="Picture 1">
            <a:extLst>
              <a:ext uri="{FF2B5EF4-FFF2-40B4-BE49-F238E27FC236}">
                <a16:creationId xmlns:a16="http://schemas.microsoft.com/office/drawing/2014/main" id="{3DD8567C-7F9E-1F99-ABF9-B5C7B06240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3800" y="1"/>
            <a:ext cx="838199" cy="1139502"/>
          </a:xfrm>
          <a:prstGeom prst="rect">
            <a:avLst/>
          </a:prstGeom>
        </p:spPr>
      </p:pic>
    </p:spTree>
    <p:extLst>
      <p:ext uri="{BB962C8B-B14F-4D97-AF65-F5344CB8AC3E}">
        <p14:creationId xmlns:p14="http://schemas.microsoft.com/office/powerpoint/2010/main" val="1982906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66285A-1035-5349-BE3B-4D591E0CA62D}"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253887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6285A-1035-5349-BE3B-4D591E0CA62D}"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389853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6285A-1035-5349-BE3B-4D591E0CA62D}"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1860053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66285A-1035-5349-BE3B-4D591E0CA62D}" type="datetimeFigureOut">
              <a:rPr lang="en-US" smtClean="0"/>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23312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66285A-1035-5349-BE3B-4D591E0CA62D}" type="datetimeFigureOut">
              <a:rPr lang="en-US" smtClean="0"/>
              <a:t>31/10/2024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172745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A13B-F376-624D-A583-12040BF222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05E863-9435-5C42-B09A-F187B31C0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11DD6-55CB-894B-988A-E19DC9E314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EA97FA0-FE21-B546-ABF6-518E0A7B74AB}"/>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CA07134B-9584-9A46-9936-5CCB9D89A686}"/>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8635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66285A-1035-5349-BE3B-4D591E0CA62D}" type="datetimeFigureOut">
              <a:rPr lang="en-US" smtClean="0"/>
              <a:t>31/10/2024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2188745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6285A-1035-5349-BE3B-4D591E0CA62D}" type="datetimeFigureOut">
              <a:rPr lang="en-US" smtClean="0"/>
              <a:t>31/10/2024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109409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6285A-1035-5349-BE3B-4D591E0CA62D}" type="datetimeFigureOut">
              <a:rPr lang="en-US" smtClean="0"/>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1808411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6285A-1035-5349-BE3B-4D591E0CA62D}" type="datetimeFigureOut">
              <a:rPr lang="en-US" smtClean="0"/>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545830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6285A-1035-5349-BE3B-4D591E0CA62D}"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398789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6285A-1035-5349-BE3B-4D591E0CA62D}"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CE55C-2582-8145-BEEE-2F8F95729855}" type="slidenum">
              <a:rPr lang="en-US" smtClean="0"/>
              <a:t>‹#›</a:t>
            </a:fld>
            <a:endParaRPr lang="en-US"/>
          </a:p>
        </p:txBody>
      </p:sp>
    </p:spTree>
    <p:extLst>
      <p:ext uri="{BB962C8B-B14F-4D97-AF65-F5344CB8AC3E}">
        <p14:creationId xmlns:p14="http://schemas.microsoft.com/office/powerpoint/2010/main" val="220579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2EB3D8E-6D96-3041-A1B2-947F44A94CCB}"/>
              </a:ext>
            </a:extLst>
          </p:cNvPr>
          <p:cNvSpPr>
            <a:spLocks noGrp="1"/>
          </p:cNvSpPr>
          <p:nvPr>
            <p:ph type="sldNum" sz="quarter" idx="4"/>
          </p:nvPr>
        </p:nvSpPr>
        <p:spPr>
          <a:xfrm>
            <a:off x="9452003" y="6356355"/>
            <a:ext cx="2057400" cy="365125"/>
          </a:xfrm>
          <a:prstGeom prst="rect">
            <a:avLst/>
          </a:prstGeom>
        </p:spPr>
        <p:txBody>
          <a:bodyPr/>
          <a:lstStyle>
            <a:lvl1pPr algn="r">
              <a:defRPr b="0" i="0" baseline="0">
                <a:solidFill>
                  <a:schemeClr val="tx1">
                    <a:lumMod val="50000"/>
                    <a:lumOff val="50000"/>
                  </a:schemeClr>
                </a:solidFill>
                <a:latin typeface="Arial" panose="020B0604020202020204" pitchFamily="34" charset="0"/>
                <a:cs typeface="Arial" panose="020B0604020202020204" pitchFamily="34" charset="0"/>
              </a:defRPr>
            </a:lvl1pPr>
          </a:lstStyle>
          <a:p>
            <a:fld id="{E8F2D468-1059-1D4E-853A-93FEA05CD4BF}" type="slidenum">
              <a:rPr lang="en-US" smtClean="0"/>
              <a:pPr/>
              <a:t>‹#›</a:t>
            </a:fld>
            <a:endParaRPr lang="en-US"/>
          </a:p>
        </p:txBody>
      </p:sp>
      <p:cxnSp>
        <p:nvCxnSpPr>
          <p:cNvPr id="6" name="Straight Connector 5">
            <a:extLst>
              <a:ext uri="{FF2B5EF4-FFF2-40B4-BE49-F238E27FC236}">
                <a16:creationId xmlns:a16="http://schemas.microsoft.com/office/drawing/2014/main" id="{38FA84DA-D193-8445-8783-98438D54CA60}"/>
              </a:ext>
            </a:extLst>
          </p:cNvPr>
          <p:cNvCxnSpPr>
            <a:cxnSpLocks/>
          </p:cNvCxnSpPr>
          <p:nvPr userDrawn="1"/>
        </p:nvCxnSpPr>
        <p:spPr>
          <a:xfrm>
            <a:off x="-8092" y="997528"/>
            <a:ext cx="10171688" cy="0"/>
          </a:xfrm>
          <a:prstGeom prst="line">
            <a:avLst/>
          </a:prstGeom>
          <a:ln w="28575">
            <a:solidFill>
              <a:srgbClr val="007DB7"/>
            </a:solidFill>
          </a:ln>
        </p:spPr>
        <p:style>
          <a:lnRef idx="1">
            <a:schemeClr val="accent1"/>
          </a:lnRef>
          <a:fillRef idx="0">
            <a:schemeClr val="accent1"/>
          </a:fillRef>
          <a:effectRef idx="0">
            <a:schemeClr val="accent1"/>
          </a:effectRef>
          <a:fontRef idx="minor">
            <a:schemeClr val="tx1"/>
          </a:fontRef>
        </p:style>
      </p:cxnSp>
      <p:pic>
        <p:nvPicPr>
          <p:cNvPr id="9" name="Picture 12">
            <a:extLst>
              <a:ext uri="{FF2B5EF4-FFF2-40B4-BE49-F238E27FC236}">
                <a16:creationId xmlns:a16="http://schemas.microsoft.com/office/drawing/2014/main" id="{BADDD939-626B-1347-B7A5-5F8CE61FE1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9403" y="6234920"/>
            <a:ext cx="494648" cy="494648"/>
          </a:xfrm>
          <a:prstGeom prst="rect">
            <a:avLst/>
          </a:prstGeom>
        </p:spPr>
      </p:pic>
      <p:pic>
        <p:nvPicPr>
          <p:cNvPr id="2" name="Picture 1">
            <a:extLst>
              <a:ext uri="{FF2B5EF4-FFF2-40B4-BE49-F238E27FC236}">
                <a16:creationId xmlns:a16="http://schemas.microsoft.com/office/drawing/2014/main" id="{3DD8567C-7F9E-1F99-ABF9-B5C7B06240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3800" y="1"/>
            <a:ext cx="838199" cy="1139502"/>
          </a:xfrm>
          <a:prstGeom prst="rect">
            <a:avLst/>
          </a:prstGeom>
        </p:spPr>
      </p:pic>
    </p:spTree>
    <p:extLst>
      <p:ext uri="{BB962C8B-B14F-4D97-AF65-F5344CB8AC3E}">
        <p14:creationId xmlns:p14="http://schemas.microsoft.com/office/powerpoint/2010/main" val="219364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Page_1">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8" name="Text Placeholder 18"/>
          <p:cNvSpPr>
            <a:spLocks noGrp="1"/>
          </p:cNvSpPr>
          <p:nvPr>
            <p:ph type="body" sz="quarter" idx="11" hasCustomPrompt="1"/>
          </p:nvPr>
        </p:nvSpPr>
        <p:spPr>
          <a:xfrm>
            <a:off x="250681" y="1052229"/>
            <a:ext cx="11606357"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dirty="0"/>
              <a:t>Title in sentence case</a:t>
            </a:r>
          </a:p>
          <a:p>
            <a:pPr lvl="0"/>
            <a:endParaRPr lang="en-US" dirty="0"/>
          </a:p>
        </p:txBody>
      </p:sp>
      <p:sp>
        <p:nvSpPr>
          <p:cNvPr id="9" name="Text Placeholder 8"/>
          <p:cNvSpPr>
            <a:spLocks noGrp="1"/>
          </p:cNvSpPr>
          <p:nvPr>
            <p:ph type="body" sz="quarter" idx="12"/>
          </p:nvPr>
        </p:nvSpPr>
        <p:spPr>
          <a:xfrm>
            <a:off x="345759" y="2359385"/>
            <a:ext cx="11511279" cy="3409590"/>
          </a:xfrm>
          <a:prstGeom prst="rect">
            <a:avLst/>
          </a:prstGeom>
        </p:spPr>
        <p:txBody>
          <a:bodyPr/>
          <a:lstStyle>
            <a:lvl1pPr marL="0" indent="0">
              <a:buNone/>
              <a:defRPr sz="2200" b="0" i="0">
                <a:solidFill>
                  <a:srgbClr val="706F6F"/>
                </a:solidFill>
                <a:latin typeface="Nunito" charset="0"/>
                <a:ea typeface="Nunito" charset="0"/>
                <a:cs typeface="Nunito" charset="0"/>
              </a:defRPr>
            </a:lvl1pPr>
            <a:lvl2pPr marL="457200" indent="0">
              <a:buNone/>
              <a:defRPr sz="2200" b="0" i="0">
                <a:solidFill>
                  <a:srgbClr val="706F6F"/>
                </a:solidFill>
                <a:latin typeface="Nunito" charset="0"/>
                <a:ea typeface="Nunito" charset="0"/>
                <a:cs typeface="Nunito" charset="0"/>
              </a:defRPr>
            </a:lvl2pPr>
            <a:lvl3pPr marL="914400" indent="0">
              <a:buNone/>
              <a:defRPr sz="2200" b="0" i="0">
                <a:solidFill>
                  <a:srgbClr val="706F6F"/>
                </a:solidFill>
                <a:latin typeface="Nunito" charset="0"/>
                <a:ea typeface="Nunito" charset="0"/>
                <a:cs typeface="Nunito" charset="0"/>
              </a:defRPr>
            </a:lvl3pPr>
            <a:lvl4pPr marL="1371600" indent="0">
              <a:buNone/>
              <a:defRPr sz="2200" b="0" i="0">
                <a:solidFill>
                  <a:srgbClr val="706F6F"/>
                </a:solidFill>
                <a:latin typeface="Nunito" charset="0"/>
                <a:ea typeface="Nunito" charset="0"/>
                <a:cs typeface="Nunito" charset="0"/>
              </a:defRPr>
            </a:lvl4pPr>
            <a:lvl5pPr marL="1828800" indent="0">
              <a:buNone/>
              <a:defRPr sz="2200" b="0" i="0">
                <a:solidFill>
                  <a:srgbClr val="706F6F"/>
                </a:solidFill>
                <a:latin typeface="Nunito" charset="0"/>
                <a:ea typeface="Nunito" charset="0"/>
                <a:cs typeface="Nuni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6" y="1869936"/>
            <a:ext cx="11620211"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Tree>
    <p:extLst>
      <p:ext uri="{BB962C8B-B14F-4D97-AF65-F5344CB8AC3E}">
        <p14:creationId xmlns:p14="http://schemas.microsoft.com/office/powerpoint/2010/main" val="289829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8F10-05D6-7A4A-A18C-B3A6A1DEE5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1CF545-2C1A-4547-8B02-A2A7EE95B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BBA271-0547-8B41-A178-961222DF83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BAD41BC-792F-5947-A1B2-6ACDA6D24042}"/>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B2DCA851-1A2C-4745-ADBE-25F54FCD5B40}"/>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37515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49F5-14EA-9446-903D-B951E7D766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25CC0-AF9F-C64B-A673-88A382D8DB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38363-55CF-3246-B3EE-264619198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B31005-225B-0246-B8F1-6F67B48A106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9265DC3-09C3-FA45-94A8-B83254DDEF57}"/>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2535299A-B829-1247-ADDB-8AED5EB4117D}"/>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52837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87E9-ACD6-3249-ABA0-1E1ECA41B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97E3E-F1E0-8B4A-9DE8-212DCF105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1E9869-4AD4-EA40-9E19-AFF354495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790368-1DDA-CB48-870F-CCA7538C6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A45DC-3E61-FD48-AC2A-E3F13EBA0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8D041E-3586-1848-A40C-4DF89CEA12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DDA246-B7C8-E640-B217-21E6ADE15984}"/>
              </a:ext>
            </a:extLst>
          </p:cNvPr>
          <p:cNvSpPr>
            <a:spLocks noGrp="1"/>
          </p:cNvSpPr>
          <p:nvPr>
            <p:ph type="ftr" sz="quarter" idx="11"/>
          </p:nvPr>
        </p:nvSpPr>
        <p:spPr/>
        <p:txBody>
          <a:bodyPr/>
          <a:lstStyle/>
          <a:p>
            <a:r>
              <a:rPr lang="en-US"/>
              <a:t>1</a:t>
            </a:r>
          </a:p>
        </p:txBody>
      </p:sp>
      <p:sp>
        <p:nvSpPr>
          <p:cNvPr id="9" name="Slide Number Placeholder 8">
            <a:extLst>
              <a:ext uri="{FF2B5EF4-FFF2-40B4-BE49-F238E27FC236}">
                <a16:creationId xmlns:a16="http://schemas.microsoft.com/office/drawing/2014/main" id="{76B4CDD2-A091-DE41-AEA7-BDBB7FFDC8DE}"/>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37260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2C8D-9B7D-D44B-A12F-6433BD56A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9B3A8-8113-464B-9F5D-FB282227F0D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878FEC0-40E9-E541-A6B9-6C38EC0F2598}"/>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4C4D896D-9A64-9F44-BB0E-46EC1B5F58CE}"/>
              </a:ext>
            </a:extLst>
          </p:cNvPr>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2690ECE3-8377-3B43-9BEC-1474350817CF}"/>
              </a:ext>
            </a:extLst>
          </p:cNvPr>
          <p:cNvSpPr/>
          <p:nvPr userDrawn="1"/>
        </p:nvSpPr>
        <p:spPr>
          <a:xfrm rot="5400000">
            <a:off x="1926655" y="382633"/>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a:p>
        </p:txBody>
      </p:sp>
    </p:spTree>
    <p:extLst>
      <p:ext uri="{BB962C8B-B14F-4D97-AF65-F5344CB8AC3E}">
        <p14:creationId xmlns:p14="http://schemas.microsoft.com/office/powerpoint/2010/main" val="150960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3ABC6-B8A4-2E41-A31E-58271488C2E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36B953F-DD31-484D-8B21-8AA08A0F0032}"/>
              </a:ext>
            </a:extLst>
          </p:cNvPr>
          <p:cNvSpPr>
            <a:spLocks noGrp="1"/>
          </p:cNvSpPr>
          <p:nvPr>
            <p:ph type="ftr" sz="quarter" idx="11"/>
          </p:nvPr>
        </p:nvSpPr>
        <p:spPr/>
        <p:txBody>
          <a:bodyPr/>
          <a:lstStyle/>
          <a:p>
            <a:r>
              <a:rPr lang="en-US"/>
              <a:t>1</a:t>
            </a:r>
            <a:endParaRPr lang="en-US" b="1"/>
          </a:p>
        </p:txBody>
      </p:sp>
      <p:sp>
        <p:nvSpPr>
          <p:cNvPr id="4" name="Slide Number Placeholder 3">
            <a:extLst>
              <a:ext uri="{FF2B5EF4-FFF2-40B4-BE49-F238E27FC236}">
                <a16:creationId xmlns:a16="http://schemas.microsoft.com/office/drawing/2014/main" id="{0A57A3FC-A491-8A44-9B01-FFA04DB6126F}"/>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58205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2B8F-B162-0847-B647-91326C2EB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AC0D4-FB91-CB47-83EC-AAE94DCFB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694CB-C4EA-174A-9705-962339047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2C258-C577-7D4E-8F80-4A3E8679B29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D0F7FFA-686F-1046-8772-1A1DE92296ED}"/>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273A831E-9DE3-D24B-9A08-313BE21055C5}"/>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61033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C0EC-C92E-DD46-AEFE-B91AB037C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9BD5A5-A5A6-114E-AA01-46B9EBB95B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1ADEEC-A3FD-3B48-A12C-8FEE841FA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D44C1-28DF-204C-89B7-333FDB32360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2DE5B0-69F6-8A4F-817D-A6065CAF88F4}"/>
              </a:ext>
            </a:extLst>
          </p:cNvPr>
          <p:cNvSpPr>
            <a:spLocks noGrp="1"/>
          </p:cNvSpPr>
          <p:nvPr>
            <p:ph type="ftr" sz="quarter" idx="11"/>
          </p:nvPr>
        </p:nvSpPr>
        <p:spPr/>
        <p:txBody>
          <a:bodyPr/>
          <a:lstStyle/>
          <a:p>
            <a:r>
              <a:rPr lang="en-US"/>
              <a:t>1</a:t>
            </a:r>
          </a:p>
        </p:txBody>
      </p:sp>
      <p:sp>
        <p:nvSpPr>
          <p:cNvPr id="7" name="Slide Number Placeholder 6">
            <a:extLst>
              <a:ext uri="{FF2B5EF4-FFF2-40B4-BE49-F238E27FC236}">
                <a16:creationId xmlns:a16="http://schemas.microsoft.com/office/drawing/2014/main" id="{DD32A189-ED6D-FB49-B2F0-316566BC3A57}"/>
              </a:ext>
            </a:extLst>
          </p:cNvPr>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69430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2A241-C9CE-4E45-ADBA-835C8F61C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4AC5C-A71C-C047-BC10-A46F3B8D8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DB80-6DC2-1C48-B7C5-568DE1D51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F347A5-2DB7-1E46-8E36-7324BF423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a:extLst>
              <a:ext uri="{FF2B5EF4-FFF2-40B4-BE49-F238E27FC236}">
                <a16:creationId xmlns:a16="http://schemas.microsoft.com/office/drawing/2014/main" id="{BF32B472-A9C7-6145-98B8-2E20FE1987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00264555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7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64924589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39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4.jpe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5.jpeg"/><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6.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824" y="82175"/>
            <a:ext cx="759788" cy="759788"/>
          </a:xfrm>
          <a:prstGeom prst="rect">
            <a:avLst/>
          </a:prstGeom>
        </p:spPr>
      </p:pic>
      <p:sp>
        <p:nvSpPr>
          <p:cNvPr id="4" name="Title 1">
            <a:extLst>
              <a:ext uri="{FF2B5EF4-FFF2-40B4-BE49-F238E27FC236}">
                <a16:creationId xmlns:a16="http://schemas.microsoft.com/office/drawing/2014/main" id="{A39CE7BE-1098-4B34-B384-E4F22D364BF4}"/>
              </a:ext>
            </a:extLst>
          </p:cNvPr>
          <p:cNvSpPr txBox="1">
            <a:spLocks/>
          </p:cNvSpPr>
          <p:nvPr/>
        </p:nvSpPr>
        <p:spPr>
          <a:xfrm>
            <a:off x="203282" y="2531172"/>
            <a:ext cx="7997743" cy="2217070"/>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defRPr/>
            </a:pPr>
            <a:r>
              <a:rPr lang="en-US" dirty="0">
                <a:solidFill>
                  <a:srgbClr val="002060"/>
                </a:solidFill>
                <a:latin typeface="Arial" panose="020B0604020202020204" pitchFamily="34" charset="0"/>
                <a:ea typeface="Calibri" panose="020F0502020204030204" pitchFamily="34" charset="0"/>
              </a:rPr>
              <a:t>Investing in Human Capital:</a:t>
            </a:r>
          </a:p>
          <a:p>
            <a:pPr>
              <a:defRPr/>
            </a:pPr>
            <a:r>
              <a:rPr lang="en-US" dirty="0">
                <a:solidFill>
                  <a:srgbClr val="002060"/>
                </a:solidFill>
                <a:latin typeface="Arial" panose="020B0604020202020204" pitchFamily="34" charset="0"/>
                <a:ea typeface="Calibri" panose="020F0502020204030204" pitchFamily="34" charset="0"/>
              </a:rPr>
              <a:t>Transformative Digital Health Initiatives</a:t>
            </a:r>
            <a:endParaRPr kumimoji="0" lang="en-US" b="1"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cs typeface="Arial" panose="020B0604020202020204" pitchFamily="34" charset="0"/>
            </a:endParaRPr>
          </a:p>
          <a:p>
            <a:endParaRPr lang="en-US" sz="200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1"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F192E8FB-F706-4906-8567-5A57C08A1BA0}"/>
              </a:ext>
            </a:extLst>
          </p:cNvPr>
          <p:cNvPicPr>
            <a:picLocks noChangeAspect="1"/>
          </p:cNvPicPr>
          <p:nvPr/>
        </p:nvPicPr>
        <p:blipFill>
          <a:blip r:embed="rId4"/>
          <a:stretch>
            <a:fillRect/>
          </a:stretch>
        </p:blipFill>
        <p:spPr>
          <a:xfrm>
            <a:off x="7989847" y="0"/>
            <a:ext cx="4181856" cy="6858000"/>
          </a:xfrm>
          <a:prstGeom prst="rect">
            <a:avLst/>
          </a:prstGeom>
        </p:spPr>
      </p:pic>
      <p:sp>
        <p:nvSpPr>
          <p:cNvPr id="3" name="Title 1">
            <a:extLst>
              <a:ext uri="{FF2B5EF4-FFF2-40B4-BE49-F238E27FC236}">
                <a16:creationId xmlns:a16="http://schemas.microsoft.com/office/drawing/2014/main" id="{190A648F-F201-A521-35F2-BC691450F490}"/>
              </a:ext>
            </a:extLst>
          </p:cNvPr>
          <p:cNvSpPr txBox="1">
            <a:spLocks/>
          </p:cNvSpPr>
          <p:nvPr/>
        </p:nvSpPr>
        <p:spPr>
          <a:xfrm>
            <a:off x="1536929" y="12776"/>
            <a:ext cx="5334134" cy="8985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Human and Social Development Office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Sectors Group</a:t>
            </a:r>
          </a:p>
        </p:txBody>
      </p:sp>
    </p:spTree>
    <p:extLst>
      <p:ext uri="{BB962C8B-B14F-4D97-AF65-F5344CB8AC3E}">
        <p14:creationId xmlns:p14="http://schemas.microsoft.com/office/powerpoint/2010/main" val="17560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96C2-5092-C4F3-1359-AC41CD661335}"/>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95A4956-F85A-6D75-CC10-2598D08FA817}"/>
              </a:ext>
            </a:extLst>
          </p:cNvPr>
          <p:cNvSpPr>
            <a:spLocks noGrp="1"/>
          </p:cNvSpPr>
          <p:nvPr>
            <p:ph type="title" idx="4294967295"/>
          </p:nvPr>
        </p:nvSpPr>
        <p:spPr>
          <a:xfrm>
            <a:off x="439948" y="0"/>
            <a:ext cx="10903240" cy="914400"/>
          </a:xfrm>
        </p:spPr>
        <p:txBody>
          <a:bodyPr tIns="91440" bIns="91440" anchor="ctr" anchorCtr="0">
            <a:normAutofit fontScale="90000"/>
          </a:bodyPr>
          <a:lstStyle/>
          <a:p>
            <a:r>
              <a:rPr lang="en-US" sz="2800" b="1" dirty="0">
                <a:solidFill>
                  <a:srgbClr val="0070C0"/>
                </a:solidFill>
                <a:latin typeface="Arial" panose="020B0604020202020204" pitchFamily="34" charset="0"/>
                <a:cs typeface="Arial" panose="020B0604020202020204" pitchFamily="34" charset="0"/>
              </a:rPr>
              <a:t>The growing climate and other crises deeply impact </a:t>
            </a:r>
            <a:br>
              <a:rPr lang="en-US" sz="2800" b="1" dirty="0">
                <a:solidFill>
                  <a:srgbClr val="0070C0"/>
                </a:solidFill>
                <a:latin typeface="Arial" panose="020B0604020202020204" pitchFamily="34" charset="0"/>
                <a:cs typeface="Arial" panose="020B0604020202020204" pitchFamily="34" charset="0"/>
              </a:rPr>
            </a:br>
            <a:r>
              <a:rPr lang="en-US" sz="2800" b="1" dirty="0">
                <a:solidFill>
                  <a:srgbClr val="0070C0"/>
                </a:solidFill>
                <a:latin typeface="Arial" panose="020B0604020202020204" pitchFamily="34" charset="0"/>
                <a:cs typeface="Arial" panose="020B0604020202020204" pitchFamily="34" charset="0"/>
              </a:rPr>
              <a:t>poverty and well-being across the lifecycle</a:t>
            </a:r>
          </a:p>
        </p:txBody>
      </p:sp>
      <p:sp>
        <p:nvSpPr>
          <p:cNvPr id="2" name="TextBox 1">
            <a:extLst>
              <a:ext uri="{FF2B5EF4-FFF2-40B4-BE49-F238E27FC236}">
                <a16:creationId xmlns:a16="http://schemas.microsoft.com/office/drawing/2014/main" id="{D6FC7CDC-7E12-9A15-287B-0638D4832CC3}"/>
              </a:ext>
            </a:extLst>
          </p:cNvPr>
          <p:cNvSpPr txBox="1"/>
          <p:nvPr/>
        </p:nvSpPr>
        <p:spPr>
          <a:xfrm>
            <a:off x="7467724" y="5721979"/>
            <a:ext cx="4159788" cy="869212"/>
          </a:xfrm>
          <a:prstGeom prst="rect">
            <a:avLst/>
          </a:prstGeom>
          <a:noFill/>
        </p:spPr>
        <p:txBody>
          <a:bodyPr wrap="square" lIns="91440" tIns="45720" rIns="91440" bIns="45720" anchor="t">
            <a:spAutoFit/>
          </a:bodyPr>
          <a:lstStyle/>
          <a:p>
            <a:pPr defTabSz="933450">
              <a:lnSpc>
                <a:spcPct val="90000"/>
              </a:lnSpc>
              <a:spcBef>
                <a:spcPct val="0"/>
              </a:spcBef>
              <a:spcAft>
                <a:spcPct val="35000"/>
              </a:spcAft>
              <a:defRPr/>
            </a:pPr>
            <a:r>
              <a:rPr lang="en-US" sz="1400" dirty="0">
                <a:solidFill>
                  <a:prstClr val="black"/>
                </a:solidFill>
                <a:cs typeface="Segoe UI"/>
              </a:rPr>
              <a:t>14 times more likely </a:t>
            </a:r>
            <a:r>
              <a:rPr lang="en-US" sz="1400" dirty="0">
                <a:solidFill>
                  <a:prstClr val="black"/>
                </a:solidFill>
                <a:ea typeface="+mn-lt"/>
                <a:cs typeface="+mn-lt"/>
              </a:rPr>
              <a:t>than men</a:t>
            </a:r>
            <a:r>
              <a:rPr lang="en-US" sz="1400" dirty="0">
                <a:solidFill>
                  <a:prstClr val="black"/>
                </a:solidFill>
                <a:cs typeface="Segoe UI"/>
              </a:rPr>
              <a:t> to die during climate disasters, facing higher health risks and economic hardships. Heat stress impacts the birth outcomes of pregnant women</a:t>
            </a:r>
          </a:p>
        </p:txBody>
      </p:sp>
      <p:sp>
        <p:nvSpPr>
          <p:cNvPr id="3" name="TextBox 2">
            <a:extLst>
              <a:ext uri="{FF2B5EF4-FFF2-40B4-BE49-F238E27FC236}">
                <a16:creationId xmlns:a16="http://schemas.microsoft.com/office/drawing/2014/main" id="{0E51FA72-D283-A40D-5083-4704DA46E413}"/>
              </a:ext>
            </a:extLst>
          </p:cNvPr>
          <p:cNvSpPr txBox="1"/>
          <p:nvPr/>
        </p:nvSpPr>
        <p:spPr>
          <a:xfrm>
            <a:off x="8410771" y="3574596"/>
            <a:ext cx="3134015" cy="869212"/>
          </a:xfrm>
          <a:prstGeom prst="rect">
            <a:avLst/>
          </a:prstGeom>
          <a:noFill/>
        </p:spPr>
        <p:txBody>
          <a:bodyPr wrap="square" lIns="91440" tIns="45720" rIns="91440" bIns="45720" anchor="t">
            <a:spAutoFit/>
          </a:bodyPr>
          <a:lstStyle/>
          <a:p>
            <a:pPr defTabSz="933450">
              <a:lnSpc>
                <a:spcPct val="90000"/>
              </a:lnSpc>
              <a:spcBef>
                <a:spcPct val="0"/>
              </a:spcBef>
              <a:spcAft>
                <a:spcPct val="35000"/>
              </a:spcAft>
              <a:defRPr/>
            </a:pPr>
            <a:r>
              <a:rPr lang="en-US" sz="1400">
                <a:solidFill>
                  <a:prstClr val="black"/>
                </a:solidFill>
                <a:cs typeface="Segoe UI"/>
              </a:rPr>
              <a:t>Face increased environmental hazards, disrupted school-to-work transition, job loss, and susceptibility to working in vulnerable sectors </a:t>
            </a:r>
          </a:p>
        </p:txBody>
      </p:sp>
      <p:sp>
        <p:nvSpPr>
          <p:cNvPr id="5" name="TextBox 4">
            <a:extLst>
              <a:ext uri="{FF2B5EF4-FFF2-40B4-BE49-F238E27FC236}">
                <a16:creationId xmlns:a16="http://schemas.microsoft.com/office/drawing/2014/main" id="{D45865A5-3186-BB52-C7F8-2E7E77382C25}"/>
              </a:ext>
            </a:extLst>
          </p:cNvPr>
          <p:cNvSpPr txBox="1"/>
          <p:nvPr/>
        </p:nvSpPr>
        <p:spPr>
          <a:xfrm>
            <a:off x="679547" y="3236909"/>
            <a:ext cx="2793232" cy="869212"/>
          </a:xfrm>
          <a:prstGeom prst="rect">
            <a:avLst/>
          </a:prstGeom>
          <a:noFill/>
        </p:spPr>
        <p:txBody>
          <a:bodyPr wrap="square" lIns="91440" tIns="45720" rIns="91440" bIns="45720" anchor="t">
            <a:spAutoFit/>
          </a:bodyPr>
          <a:lstStyle/>
          <a:p>
            <a:pPr algn="r" defTabSz="933450">
              <a:lnSpc>
                <a:spcPct val="90000"/>
              </a:lnSpc>
              <a:spcBef>
                <a:spcPct val="0"/>
              </a:spcBef>
              <a:spcAft>
                <a:spcPct val="35000"/>
              </a:spcAft>
              <a:defRPr/>
            </a:pPr>
            <a:r>
              <a:rPr lang="en-US" sz="1400">
                <a:solidFill>
                  <a:prstClr val="black"/>
                </a:solidFill>
                <a:cs typeface="Segoe UI"/>
              </a:rPr>
              <a:t>Highly susceptible to heat-related illness and mortality during extreme heat events, and have rising healthcare needs</a:t>
            </a:r>
          </a:p>
        </p:txBody>
      </p:sp>
      <p:sp>
        <p:nvSpPr>
          <p:cNvPr id="7" name="TextBox 6">
            <a:extLst>
              <a:ext uri="{FF2B5EF4-FFF2-40B4-BE49-F238E27FC236}">
                <a16:creationId xmlns:a16="http://schemas.microsoft.com/office/drawing/2014/main" id="{56A161E9-FFA3-B858-89FA-C66A56948A2E}"/>
              </a:ext>
            </a:extLst>
          </p:cNvPr>
          <p:cNvSpPr txBox="1"/>
          <p:nvPr/>
        </p:nvSpPr>
        <p:spPr>
          <a:xfrm>
            <a:off x="6431922" y="1937670"/>
            <a:ext cx="4293579" cy="675313"/>
          </a:xfrm>
          <a:prstGeom prst="rect">
            <a:avLst/>
          </a:prstGeom>
          <a:noFill/>
        </p:spPr>
        <p:txBody>
          <a:bodyPr wrap="square" lIns="91440" tIns="45720" rIns="91440" bIns="45720" anchor="t">
            <a:spAutoFit/>
          </a:bodyPr>
          <a:lstStyle/>
          <a:p>
            <a:pPr defTabSz="933450">
              <a:lnSpc>
                <a:spcPct val="90000"/>
              </a:lnSpc>
              <a:spcBef>
                <a:spcPct val="0"/>
              </a:spcBef>
              <a:spcAft>
                <a:spcPct val="35000"/>
              </a:spcAft>
              <a:defRPr/>
            </a:pPr>
            <a:r>
              <a:rPr lang="en-US" sz="1400">
                <a:solidFill>
                  <a:prstClr val="black"/>
                </a:solidFill>
                <a:cs typeface="Segoe UI"/>
              </a:rPr>
              <a:t>Highly sensitive to extreme weather events, nutrition deprivation, and education disruption, that impact their long-term development and future income </a:t>
            </a:r>
          </a:p>
        </p:txBody>
      </p:sp>
      <p:sp>
        <p:nvSpPr>
          <p:cNvPr id="8" name="TextBox 7">
            <a:extLst>
              <a:ext uri="{FF2B5EF4-FFF2-40B4-BE49-F238E27FC236}">
                <a16:creationId xmlns:a16="http://schemas.microsoft.com/office/drawing/2014/main" id="{A893FE8B-D306-2D7B-0467-3F16F43FC996}"/>
              </a:ext>
            </a:extLst>
          </p:cNvPr>
          <p:cNvSpPr txBox="1"/>
          <p:nvPr/>
        </p:nvSpPr>
        <p:spPr>
          <a:xfrm>
            <a:off x="8360136" y="3273546"/>
            <a:ext cx="2557806" cy="369332"/>
          </a:xfrm>
          <a:prstGeom prst="rect">
            <a:avLst/>
          </a:prstGeom>
          <a:noFill/>
        </p:spPr>
        <p:txBody>
          <a:bodyPr wrap="square">
            <a:spAutoFit/>
          </a:bodyPr>
          <a:lstStyle/>
          <a:p>
            <a:pPr defTabSz="933450">
              <a:lnSpc>
                <a:spcPct val="90000"/>
              </a:lnSpc>
              <a:spcBef>
                <a:spcPct val="0"/>
              </a:spcBef>
              <a:spcAft>
                <a:spcPct val="35000"/>
              </a:spcAft>
              <a:defRPr/>
            </a:pPr>
            <a:r>
              <a:rPr lang="en-US" sz="2000" b="1">
                <a:solidFill>
                  <a:schemeClr val="accent4">
                    <a:lumMod val="50000"/>
                  </a:schemeClr>
                </a:solidFill>
                <a:effectLst>
                  <a:outerShdw blurRad="38100" dist="38100" dir="2700000" algn="tl">
                    <a:srgbClr val="000000">
                      <a:alpha val="43137"/>
                    </a:srgbClr>
                  </a:outerShdw>
                </a:effectLst>
                <a:latin typeface="Segoe UI"/>
              </a:rPr>
              <a:t>Youth</a:t>
            </a:r>
          </a:p>
        </p:txBody>
      </p:sp>
      <p:sp>
        <p:nvSpPr>
          <p:cNvPr id="9" name="TextBox 8">
            <a:extLst>
              <a:ext uri="{FF2B5EF4-FFF2-40B4-BE49-F238E27FC236}">
                <a16:creationId xmlns:a16="http://schemas.microsoft.com/office/drawing/2014/main" id="{DBA17C25-0EC8-B9E4-5988-AEA7A8D9CDF5}"/>
              </a:ext>
            </a:extLst>
          </p:cNvPr>
          <p:cNvSpPr txBox="1"/>
          <p:nvPr/>
        </p:nvSpPr>
        <p:spPr>
          <a:xfrm>
            <a:off x="7458493" y="5425120"/>
            <a:ext cx="2557806" cy="369332"/>
          </a:xfrm>
          <a:prstGeom prst="rect">
            <a:avLst/>
          </a:prstGeom>
          <a:noFill/>
        </p:spPr>
        <p:txBody>
          <a:bodyPr wrap="square">
            <a:spAutoFit/>
          </a:bodyPr>
          <a:lstStyle/>
          <a:p>
            <a:pPr marR="0" lvl="0" indent="0" defTabSz="933450" fontAlgn="auto">
              <a:lnSpc>
                <a:spcPct val="90000"/>
              </a:lnSpc>
              <a:spcBef>
                <a:spcPct val="0"/>
              </a:spcBef>
              <a:spcAft>
                <a:spcPct val="35000"/>
              </a:spcAft>
              <a:buClrTx/>
              <a:buSzTx/>
              <a:buFontTx/>
              <a:buNone/>
              <a:tabLst/>
              <a:defRPr/>
            </a:pPr>
            <a:r>
              <a:rPr lang="en-US" sz="2000" b="1">
                <a:solidFill>
                  <a:schemeClr val="accent4">
                    <a:lumMod val="50000"/>
                  </a:schemeClr>
                </a:solidFill>
                <a:effectLst>
                  <a:outerShdw blurRad="38100" dist="38100" dir="2700000" algn="tl">
                    <a:srgbClr val="000000">
                      <a:alpha val="43137"/>
                    </a:srgbClr>
                  </a:outerShdw>
                </a:effectLst>
                <a:latin typeface="Segoe UI"/>
              </a:rPr>
              <a:t>Women</a:t>
            </a:r>
          </a:p>
        </p:txBody>
      </p:sp>
      <p:sp>
        <p:nvSpPr>
          <p:cNvPr id="10" name="TextBox 9">
            <a:extLst>
              <a:ext uri="{FF2B5EF4-FFF2-40B4-BE49-F238E27FC236}">
                <a16:creationId xmlns:a16="http://schemas.microsoft.com/office/drawing/2014/main" id="{0C8C6738-8402-8D8F-9F28-8B9E5D1308D9}"/>
              </a:ext>
            </a:extLst>
          </p:cNvPr>
          <p:cNvSpPr txBox="1"/>
          <p:nvPr/>
        </p:nvSpPr>
        <p:spPr>
          <a:xfrm>
            <a:off x="405594" y="5069840"/>
            <a:ext cx="3530435" cy="646331"/>
          </a:xfrm>
          <a:prstGeom prst="rect">
            <a:avLst/>
          </a:prstGeom>
          <a:noFill/>
        </p:spPr>
        <p:txBody>
          <a:bodyPr wrap="square">
            <a:spAutoFit/>
          </a:bodyPr>
          <a:lstStyle/>
          <a:p>
            <a:pPr algn="r" defTabSz="933450">
              <a:lnSpc>
                <a:spcPct val="90000"/>
              </a:lnSpc>
              <a:spcBef>
                <a:spcPct val="0"/>
              </a:spcBef>
              <a:spcAft>
                <a:spcPct val="35000"/>
              </a:spcAft>
              <a:defRPr/>
            </a:pPr>
            <a:r>
              <a:rPr lang="en-US" sz="2000" b="1">
                <a:solidFill>
                  <a:schemeClr val="accent4">
                    <a:lumMod val="50000"/>
                  </a:schemeClr>
                </a:solidFill>
                <a:effectLst>
                  <a:outerShdw blurRad="38100" dist="38100" dir="2700000" algn="tl">
                    <a:srgbClr val="000000">
                      <a:alpha val="43137"/>
                    </a:srgbClr>
                  </a:outerShdw>
                </a:effectLst>
                <a:latin typeface="Segoe UI"/>
              </a:rPr>
              <a:t>People with disabilities and adverse health conditions</a:t>
            </a:r>
          </a:p>
        </p:txBody>
      </p:sp>
      <p:sp>
        <p:nvSpPr>
          <p:cNvPr id="11" name="TextBox 10">
            <a:extLst>
              <a:ext uri="{FF2B5EF4-FFF2-40B4-BE49-F238E27FC236}">
                <a16:creationId xmlns:a16="http://schemas.microsoft.com/office/drawing/2014/main" id="{3A216503-3EA3-5CCE-BB23-9F2AFFB55E7D}"/>
              </a:ext>
            </a:extLst>
          </p:cNvPr>
          <p:cNvSpPr txBox="1"/>
          <p:nvPr/>
        </p:nvSpPr>
        <p:spPr>
          <a:xfrm>
            <a:off x="865547" y="2904214"/>
            <a:ext cx="2557806" cy="369332"/>
          </a:xfrm>
          <a:prstGeom prst="rect">
            <a:avLst/>
          </a:prstGeom>
          <a:noFill/>
        </p:spPr>
        <p:txBody>
          <a:bodyPr wrap="square">
            <a:spAutoFit/>
          </a:bodyPr>
          <a:lstStyle/>
          <a:p>
            <a:pPr marL="0" marR="0" lvl="0" indent="0" algn="r" defTabSz="933450" rtl="0" eaLnBrk="1" fontAlgn="auto" latinLnBrk="0" hangingPunct="1">
              <a:lnSpc>
                <a:spcPct val="90000"/>
              </a:lnSpc>
              <a:spcBef>
                <a:spcPct val="0"/>
              </a:spcBef>
              <a:spcAft>
                <a:spcPct val="35000"/>
              </a:spcAft>
              <a:buClrTx/>
              <a:buSzTx/>
              <a:buFontTx/>
              <a:buNone/>
              <a:tabLst/>
              <a:defRPr/>
            </a:pPr>
            <a:r>
              <a:rPr lang="en-US" sz="2000" b="1">
                <a:solidFill>
                  <a:schemeClr val="accent4">
                    <a:lumMod val="50000"/>
                  </a:schemeClr>
                </a:solidFill>
                <a:effectLst>
                  <a:outerShdw blurRad="38100" dist="38100" dir="2700000" algn="tl">
                    <a:srgbClr val="000000">
                      <a:alpha val="43137"/>
                    </a:srgbClr>
                  </a:outerShdw>
                </a:effectLst>
                <a:latin typeface="Segoe UI"/>
              </a:rPr>
              <a:t>Older Persons</a:t>
            </a:r>
          </a:p>
        </p:txBody>
      </p:sp>
      <p:sp>
        <p:nvSpPr>
          <p:cNvPr id="12" name="TextBox 11">
            <a:extLst>
              <a:ext uri="{FF2B5EF4-FFF2-40B4-BE49-F238E27FC236}">
                <a16:creationId xmlns:a16="http://schemas.microsoft.com/office/drawing/2014/main" id="{5407B4E1-E578-CD4C-1288-B4F57406B0A3}"/>
              </a:ext>
            </a:extLst>
          </p:cNvPr>
          <p:cNvSpPr txBox="1"/>
          <p:nvPr/>
        </p:nvSpPr>
        <p:spPr>
          <a:xfrm>
            <a:off x="6277718" y="1624747"/>
            <a:ext cx="1477411" cy="369332"/>
          </a:xfrm>
          <a:prstGeom prst="rect">
            <a:avLst/>
          </a:prstGeom>
          <a:noFill/>
        </p:spPr>
        <p:txBody>
          <a:bodyPr wrap="square">
            <a:sp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lang="en-US" sz="2000" b="1">
                <a:solidFill>
                  <a:schemeClr val="accent4">
                    <a:lumMod val="50000"/>
                  </a:schemeClr>
                </a:solidFill>
                <a:effectLst>
                  <a:outerShdw blurRad="38100" dist="38100" dir="2700000" algn="tl">
                    <a:srgbClr val="000000">
                      <a:alpha val="43137"/>
                    </a:srgbClr>
                  </a:outerShdw>
                </a:effectLst>
                <a:latin typeface="Segoe UI"/>
              </a:rPr>
              <a:t>Children</a:t>
            </a:r>
          </a:p>
        </p:txBody>
      </p:sp>
      <p:sp>
        <p:nvSpPr>
          <p:cNvPr id="13" name="Oval 12">
            <a:extLst>
              <a:ext uri="{FF2B5EF4-FFF2-40B4-BE49-F238E27FC236}">
                <a16:creationId xmlns:a16="http://schemas.microsoft.com/office/drawing/2014/main" id="{C9CED03E-54F1-0EC9-46D3-FA76C8A2401F}"/>
              </a:ext>
            </a:extLst>
          </p:cNvPr>
          <p:cNvSpPr/>
          <p:nvPr/>
        </p:nvSpPr>
        <p:spPr>
          <a:xfrm>
            <a:off x="3813562" y="2492169"/>
            <a:ext cx="4019854" cy="3713551"/>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Youth Icon Png">
            <a:extLst>
              <a:ext uri="{FF2B5EF4-FFF2-40B4-BE49-F238E27FC236}">
                <a16:creationId xmlns:a16="http://schemas.microsoft.com/office/drawing/2014/main" id="{0EB6E33F-096C-D6DB-47B3-D56E967300BB}"/>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9903" t="30252" r="29733" b="16646"/>
          <a:stretch/>
        </p:blipFill>
        <p:spPr bwMode="auto">
          <a:xfrm>
            <a:off x="7297446" y="3470700"/>
            <a:ext cx="1113325" cy="8323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ender Neutral Bathroom Stock Illustrations – 306 Gender Neutral Bathroom  Stock Illustrations, Vectors &amp; Clipart - Dreamstime">
            <a:extLst>
              <a:ext uri="{FF2B5EF4-FFF2-40B4-BE49-F238E27FC236}">
                <a16:creationId xmlns:a16="http://schemas.microsoft.com/office/drawing/2014/main" id="{D556AA6E-120B-62FD-AC2E-5AD42F737C8B}"/>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4201" t="2494" r="34122" b="20352"/>
          <a:stretch/>
        </p:blipFill>
        <p:spPr bwMode="auto">
          <a:xfrm>
            <a:off x="6839856" y="5090556"/>
            <a:ext cx="735665" cy="10298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anheiro neutro | Centro Paula Souza">
            <a:extLst>
              <a:ext uri="{FF2B5EF4-FFF2-40B4-BE49-F238E27FC236}">
                <a16:creationId xmlns:a16="http://schemas.microsoft.com/office/drawing/2014/main" id="{EF612A2F-60E8-7233-E8FF-B10F99DC4049}"/>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9356" t="18515" r="6664" b="11030"/>
          <a:stretch/>
        </p:blipFill>
        <p:spPr bwMode="auto">
          <a:xfrm>
            <a:off x="6550394" y="5328918"/>
            <a:ext cx="414771" cy="734506"/>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Woman with baby">
            <a:extLst>
              <a:ext uri="{FF2B5EF4-FFF2-40B4-BE49-F238E27FC236}">
                <a16:creationId xmlns:a16="http://schemas.microsoft.com/office/drawing/2014/main" id="{3C1905DF-30B7-F2C7-CECE-A7F2FE388E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75702" y="5328918"/>
            <a:ext cx="685844" cy="676979"/>
          </a:xfrm>
          <a:prstGeom prst="rect">
            <a:avLst/>
          </a:prstGeom>
        </p:spPr>
      </p:pic>
      <p:grpSp>
        <p:nvGrpSpPr>
          <p:cNvPr id="18" name="Group 17">
            <a:extLst>
              <a:ext uri="{FF2B5EF4-FFF2-40B4-BE49-F238E27FC236}">
                <a16:creationId xmlns:a16="http://schemas.microsoft.com/office/drawing/2014/main" id="{22800BFD-83B2-9A18-8E37-0ED7FC4461B8}"/>
              </a:ext>
            </a:extLst>
          </p:cNvPr>
          <p:cNvGrpSpPr/>
          <p:nvPr/>
        </p:nvGrpSpPr>
        <p:grpSpPr>
          <a:xfrm>
            <a:off x="3423354" y="2951605"/>
            <a:ext cx="1680706" cy="937946"/>
            <a:chOff x="5033374" y="1521014"/>
            <a:chExt cx="3186179" cy="1598997"/>
          </a:xfrm>
        </p:grpSpPr>
        <p:pic>
          <p:nvPicPr>
            <p:cNvPr id="19" name="Picture 18">
              <a:extLst>
                <a:ext uri="{FF2B5EF4-FFF2-40B4-BE49-F238E27FC236}">
                  <a16:creationId xmlns:a16="http://schemas.microsoft.com/office/drawing/2014/main" id="{F9A1BC06-18E0-CD28-6D1B-7E522EF03108}"/>
                </a:ext>
              </a:extLst>
            </p:cNvPr>
            <p:cNvPicPr>
              <a:picLocks noChangeAspect="1"/>
            </p:cNvPicPr>
            <p:nvPr/>
          </p:nvPicPr>
          <p:blipFill rotWithShape="1">
            <a:blip r:embed="rId8">
              <a:clrChange>
                <a:clrFrom>
                  <a:srgbClr val="000000">
                    <a:alpha val="0"/>
                  </a:srgbClr>
                </a:clrFrom>
                <a:clrTo>
                  <a:srgbClr val="000000">
                    <a:alpha val="0"/>
                  </a:srgbClr>
                </a:clrTo>
              </a:clrChange>
              <a:duotone>
                <a:schemeClr val="accent2">
                  <a:shade val="45000"/>
                  <a:satMod val="135000"/>
                </a:schemeClr>
                <a:prstClr val="white"/>
              </a:duotone>
            </a:blip>
            <a:srcRect l="2702" r="1"/>
            <a:stretch/>
          </p:blipFill>
          <p:spPr>
            <a:xfrm>
              <a:off x="7009917" y="1628488"/>
              <a:ext cx="1209636" cy="1336429"/>
            </a:xfrm>
            <a:prstGeom prst="rect">
              <a:avLst/>
            </a:prstGeom>
          </p:spPr>
        </p:pic>
        <p:pic>
          <p:nvPicPr>
            <p:cNvPr id="20" name="Picture 6" descr="Old-Couple Icons - Free SVG &amp; PNG Old-Couple Images - Noun Project">
              <a:extLst>
                <a:ext uri="{FF2B5EF4-FFF2-40B4-BE49-F238E27FC236}">
                  <a16:creationId xmlns:a16="http://schemas.microsoft.com/office/drawing/2014/main" id="{5DC16655-C91B-CF5D-BDBB-1BA8F7BDA501}"/>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8627" y="1521014"/>
              <a:ext cx="1598997" cy="1598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dog-icon - Holiday Cambrian Coast">
              <a:extLst>
                <a:ext uri="{FF2B5EF4-FFF2-40B4-BE49-F238E27FC236}">
                  <a16:creationId xmlns:a16="http://schemas.microsoft.com/office/drawing/2014/main" id="{AFEC0601-E2E8-315A-66F8-161C654DF57C}"/>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33374" y="2341921"/>
              <a:ext cx="535253" cy="6524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262345C9-7E36-AB6F-1BEF-B2ACB05DD25C}"/>
              </a:ext>
            </a:extLst>
          </p:cNvPr>
          <p:cNvGrpSpPr/>
          <p:nvPr/>
        </p:nvGrpSpPr>
        <p:grpSpPr>
          <a:xfrm>
            <a:off x="3701828" y="4853399"/>
            <a:ext cx="1814472" cy="869213"/>
            <a:chOff x="95990" y="1629462"/>
            <a:chExt cx="2004599" cy="941053"/>
          </a:xfrm>
        </p:grpSpPr>
        <p:pic>
          <p:nvPicPr>
            <p:cNvPr id="23" name="Picture 22">
              <a:extLst>
                <a:ext uri="{FF2B5EF4-FFF2-40B4-BE49-F238E27FC236}">
                  <a16:creationId xmlns:a16="http://schemas.microsoft.com/office/drawing/2014/main" id="{2BFB26CF-67EB-9CBB-1A7B-C0A6F5A4DF88}"/>
                </a:ext>
              </a:extLst>
            </p:cNvPr>
            <p:cNvPicPr>
              <a:picLocks noChangeAspect="1"/>
            </p:cNvPicPr>
            <p:nvPr/>
          </p:nvPicPr>
          <p:blipFill>
            <a:blip r:embed="rId11">
              <a:clrChange>
                <a:clrFrom>
                  <a:srgbClr val="FFFFFF"/>
                </a:clrFrom>
                <a:clrTo>
                  <a:srgbClr val="FFFFFF">
                    <a:alpha val="0"/>
                  </a:srgbClr>
                </a:clrTo>
              </a:clrChange>
              <a:duotone>
                <a:schemeClr val="accent2">
                  <a:shade val="45000"/>
                  <a:satMod val="135000"/>
                </a:schemeClr>
                <a:prstClr val="white"/>
              </a:duotone>
            </a:blip>
            <a:stretch>
              <a:fillRect/>
            </a:stretch>
          </p:blipFill>
          <p:spPr>
            <a:xfrm>
              <a:off x="95990" y="1629462"/>
              <a:ext cx="1402232" cy="941053"/>
            </a:xfrm>
            <a:prstGeom prst="rect">
              <a:avLst/>
            </a:prstGeom>
          </p:spPr>
        </p:pic>
        <p:pic>
          <p:nvPicPr>
            <p:cNvPr id="24" name="Picture 2" descr="1,321 Poor Family Icons, Logos, Symbols ...">
              <a:extLst>
                <a:ext uri="{FF2B5EF4-FFF2-40B4-BE49-F238E27FC236}">
                  <a16:creationId xmlns:a16="http://schemas.microsoft.com/office/drawing/2014/main" id="{3EF507C6-2042-176B-DB9F-E00CC18BD046}"/>
                </a:ext>
              </a:extLst>
            </p:cNvPr>
            <p:cNvPicPr>
              <a:picLocks noChangeAspect="1" noChangeArrowheads="1"/>
            </p:cNvPicPr>
            <p:nvPr/>
          </p:nvPicPr>
          <p:blipFill>
            <a:blip r:embed="rId12">
              <a:clrChange>
                <a:clrFrom>
                  <a:srgbClr val="F5F5F5"/>
                </a:clrFrom>
                <a:clrTo>
                  <a:srgbClr val="F5F5F5">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278428" y="1769852"/>
              <a:ext cx="822161" cy="693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BBA892E-9452-2E65-0315-28E9A7209BF9}"/>
              </a:ext>
            </a:extLst>
          </p:cNvPr>
          <p:cNvGrpSpPr/>
          <p:nvPr/>
        </p:nvGrpSpPr>
        <p:grpSpPr>
          <a:xfrm>
            <a:off x="5184655" y="1667176"/>
            <a:ext cx="1277668" cy="1095488"/>
            <a:chOff x="5272725" y="1779875"/>
            <a:chExt cx="1277668" cy="1095488"/>
          </a:xfrm>
        </p:grpSpPr>
        <p:pic>
          <p:nvPicPr>
            <p:cNvPr id="26" name="Graphic 25" descr="Child with balloon">
              <a:extLst>
                <a:ext uri="{FF2B5EF4-FFF2-40B4-BE49-F238E27FC236}">
                  <a16:creationId xmlns:a16="http://schemas.microsoft.com/office/drawing/2014/main" id="{C6F8C4F3-DB8A-6B87-5EDA-42686AA93F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18027" y="1779875"/>
              <a:ext cx="1232366" cy="1040165"/>
            </a:xfrm>
            <a:prstGeom prst="rect">
              <a:avLst/>
            </a:prstGeom>
          </p:spPr>
        </p:pic>
        <p:pic>
          <p:nvPicPr>
            <p:cNvPr id="27" name="Picture 4" descr="Children Icons - Free SVG &amp; PNG Children Images - Noun Project">
              <a:extLst>
                <a:ext uri="{FF2B5EF4-FFF2-40B4-BE49-F238E27FC236}">
                  <a16:creationId xmlns:a16="http://schemas.microsoft.com/office/drawing/2014/main" id="{F013D904-F58B-CD40-5105-98038D584E48}"/>
                </a:ext>
              </a:extLst>
            </p:cNvPr>
            <p:cNvPicPr>
              <a:picLocks noChangeAspect="1" noChangeArrowheads="1"/>
            </p:cNvPicPr>
            <p:nvPr/>
          </p:nvPicPr>
          <p:blipFill rotWithShape="1">
            <a:blip r:embed="rId15">
              <a:duotone>
                <a:schemeClr val="accent2">
                  <a:shade val="45000"/>
                  <a:satMod val="135000"/>
                </a:schemeClr>
                <a:prstClr val="white"/>
              </a:duotone>
              <a:extLst>
                <a:ext uri="{28A0092B-C50C-407E-A947-70E740481C1C}">
                  <a14:useLocalDpi xmlns:a14="http://schemas.microsoft.com/office/drawing/2010/main" val="0"/>
                </a:ext>
              </a:extLst>
            </a:blip>
            <a:srcRect t="22452" r="50000" b="16951"/>
            <a:stretch/>
          </p:blipFill>
          <p:spPr bwMode="auto">
            <a:xfrm>
              <a:off x="5272725" y="2220458"/>
              <a:ext cx="519754" cy="629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hildren Kids icon PNG and SVG Vector Free Download">
              <a:extLst>
                <a:ext uri="{FF2B5EF4-FFF2-40B4-BE49-F238E27FC236}">
                  <a16:creationId xmlns:a16="http://schemas.microsoft.com/office/drawing/2014/main" id="{3DBA5F7C-EF04-4C8F-EC0E-07E45E67CF5F}"/>
                </a:ext>
              </a:extLst>
            </p:cNvPr>
            <p:cNvPicPr>
              <a:picLocks noChangeAspect="1" noChangeArrowheads="1"/>
            </p:cNvPicPr>
            <p:nvPr/>
          </p:nvPicPr>
          <p:blipFill rotWithShape="1">
            <a:blip r:embed="rId1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9882"/>
            <a:stretch/>
          </p:blipFill>
          <p:spPr bwMode="auto">
            <a:xfrm>
              <a:off x="5960786" y="2289480"/>
              <a:ext cx="438737" cy="5858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527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9972C-6856-E085-4417-9FFFD428AA3D}"/>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1310211B-B57B-A71F-ADB9-B91C254153B6}"/>
              </a:ext>
            </a:extLst>
          </p:cNvPr>
          <p:cNvSpPr>
            <a:spLocks noGrp="1"/>
          </p:cNvSpPr>
          <p:nvPr>
            <p:ph type="title" idx="4294967295"/>
          </p:nvPr>
        </p:nvSpPr>
        <p:spPr>
          <a:xfrm>
            <a:off x="439948" y="0"/>
            <a:ext cx="10903240" cy="914400"/>
          </a:xfrm>
        </p:spPr>
        <p:txBody>
          <a:bodyPr tIns="91440" bIns="91440" anchor="ctr" anchorCtr="0">
            <a:normAutofit fontScale="90000"/>
          </a:bodyPr>
          <a:lstStyle/>
          <a:p>
            <a:r>
              <a:rPr lang="en-US" sz="2800" b="1" dirty="0">
                <a:solidFill>
                  <a:srgbClr val="0070C0"/>
                </a:solidFill>
                <a:latin typeface="Arial" panose="020B0604020202020204" pitchFamily="34" charset="0"/>
                <a:cs typeface="Arial" panose="020B0604020202020204" pitchFamily="34" charset="0"/>
              </a:rPr>
              <a:t>Investing in education, health, social protection, and social development will be crucial to protect human capital</a:t>
            </a:r>
          </a:p>
        </p:txBody>
      </p:sp>
      <p:sp>
        <p:nvSpPr>
          <p:cNvPr id="29" name="Rectangle 28">
            <a:extLst>
              <a:ext uri="{FF2B5EF4-FFF2-40B4-BE49-F238E27FC236}">
                <a16:creationId xmlns:a16="http://schemas.microsoft.com/office/drawing/2014/main" id="{7BACBC68-6589-8839-5271-7B1A5C32978F}"/>
              </a:ext>
            </a:extLst>
          </p:cNvPr>
          <p:cNvSpPr>
            <a:spLocks/>
          </p:cNvSpPr>
          <p:nvPr/>
        </p:nvSpPr>
        <p:spPr>
          <a:xfrm>
            <a:off x="2972791" y="1331804"/>
            <a:ext cx="8280680" cy="12003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2C19F05-84EB-5E70-FCE1-72167D184709}"/>
              </a:ext>
            </a:extLst>
          </p:cNvPr>
          <p:cNvSpPr>
            <a:spLocks/>
          </p:cNvSpPr>
          <p:nvPr/>
        </p:nvSpPr>
        <p:spPr>
          <a:xfrm>
            <a:off x="2971947" y="2562815"/>
            <a:ext cx="8280680" cy="129284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E4B8C2-FA13-5898-9C75-A9C4D9C9DE31}"/>
              </a:ext>
            </a:extLst>
          </p:cNvPr>
          <p:cNvSpPr>
            <a:spLocks/>
          </p:cNvSpPr>
          <p:nvPr/>
        </p:nvSpPr>
        <p:spPr>
          <a:xfrm>
            <a:off x="2990023" y="3909205"/>
            <a:ext cx="8262603" cy="1327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F26769-21B6-173A-6715-A4B8F3F14B81}"/>
              </a:ext>
            </a:extLst>
          </p:cNvPr>
          <p:cNvSpPr/>
          <p:nvPr/>
        </p:nvSpPr>
        <p:spPr>
          <a:xfrm>
            <a:off x="2991282" y="5308960"/>
            <a:ext cx="8262603" cy="129284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7F2E827D-2962-E6A5-6522-801FC7C9D4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38496" y="1511638"/>
            <a:ext cx="526129" cy="842281"/>
          </a:xfrm>
          <a:prstGeom prst="rect">
            <a:avLst/>
          </a:prstGeom>
        </p:spPr>
      </p:pic>
      <p:pic>
        <p:nvPicPr>
          <p:cNvPr id="35" name="Picture 34">
            <a:extLst>
              <a:ext uri="{FF2B5EF4-FFF2-40B4-BE49-F238E27FC236}">
                <a16:creationId xmlns:a16="http://schemas.microsoft.com/office/drawing/2014/main" id="{8E121AF4-98C8-9387-1263-65F48BCFE8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67284" y="2752410"/>
            <a:ext cx="457873" cy="820986"/>
          </a:xfrm>
          <a:prstGeom prst="rect">
            <a:avLst/>
          </a:prstGeom>
        </p:spPr>
      </p:pic>
      <p:pic>
        <p:nvPicPr>
          <p:cNvPr id="37" name="Picture 36">
            <a:extLst>
              <a:ext uri="{FF2B5EF4-FFF2-40B4-BE49-F238E27FC236}">
                <a16:creationId xmlns:a16="http://schemas.microsoft.com/office/drawing/2014/main" id="{75CED7AC-87D8-6B1C-488C-56838F344A2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75927" y="5608738"/>
            <a:ext cx="460692" cy="820524"/>
          </a:xfrm>
          <a:prstGeom prst="rect">
            <a:avLst/>
          </a:prstGeom>
        </p:spPr>
      </p:pic>
      <p:pic>
        <p:nvPicPr>
          <p:cNvPr id="39" name="Picture 38">
            <a:extLst>
              <a:ext uri="{FF2B5EF4-FFF2-40B4-BE49-F238E27FC236}">
                <a16:creationId xmlns:a16="http://schemas.microsoft.com/office/drawing/2014/main" id="{DCBA2134-C5AA-C588-3CF6-459BDB84EBD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88476" y="4254222"/>
            <a:ext cx="431704" cy="807756"/>
          </a:xfrm>
          <a:prstGeom prst="rect">
            <a:avLst/>
          </a:prstGeom>
        </p:spPr>
      </p:pic>
      <p:sp>
        <p:nvSpPr>
          <p:cNvPr id="41" name="TextBox 40">
            <a:extLst>
              <a:ext uri="{FF2B5EF4-FFF2-40B4-BE49-F238E27FC236}">
                <a16:creationId xmlns:a16="http://schemas.microsoft.com/office/drawing/2014/main" id="{E852BA05-CABE-8AE6-ADAF-24751AB2A421}"/>
              </a:ext>
            </a:extLst>
          </p:cNvPr>
          <p:cNvSpPr txBox="1"/>
          <p:nvPr/>
        </p:nvSpPr>
        <p:spPr>
          <a:xfrm>
            <a:off x="4020179" y="1397336"/>
            <a:ext cx="6820863" cy="1169551"/>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tx2">
                    <a:lumMod val="90000"/>
                    <a:lumOff val="10000"/>
                  </a:schemeClr>
                </a:solidFill>
              </a:rPr>
              <a:t>green  social infrastructure investments</a:t>
            </a:r>
          </a:p>
          <a:p>
            <a:pPr marL="111125" indent="-111125">
              <a:buFont typeface="Arial" panose="020B0604020202020204" pitchFamily="34" charset="0"/>
              <a:buChar char="•"/>
            </a:pPr>
            <a:r>
              <a:rPr lang="en-US" sz="1400" dirty="0">
                <a:solidFill>
                  <a:schemeClr val="tx2">
                    <a:lumMod val="90000"/>
                    <a:lumOff val="10000"/>
                  </a:schemeClr>
                </a:solidFill>
              </a:rPr>
              <a:t>climate resilient-education and green skills programs</a:t>
            </a:r>
          </a:p>
          <a:p>
            <a:pPr marL="111125" indent="-111125">
              <a:buFont typeface="Arial" panose="020B0604020202020204" pitchFamily="34" charset="0"/>
              <a:buChar char="•"/>
            </a:pPr>
            <a:r>
              <a:rPr lang="en-US" sz="1400" dirty="0">
                <a:solidFill>
                  <a:schemeClr val="tx2">
                    <a:lumMod val="90000"/>
                    <a:lumOff val="10000"/>
                  </a:schemeClr>
                </a:solidFill>
              </a:rPr>
              <a:t>climate and health initiative</a:t>
            </a:r>
          </a:p>
          <a:p>
            <a:pPr marL="111125" indent="-111125">
              <a:buFont typeface="Arial" panose="020B0604020202020204" pitchFamily="34" charset="0"/>
              <a:buChar char="•"/>
            </a:pPr>
            <a:r>
              <a:rPr lang="en-US" sz="1400" dirty="0">
                <a:solidFill>
                  <a:schemeClr val="tx2">
                    <a:lumMod val="90000"/>
                    <a:lumOff val="10000"/>
                  </a:schemeClr>
                </a:solidFill>
              </a:rPr>
              <a:t>climate adaptation and low-carbon technologies</a:t>
            </a:r>
          </a:p>
          <a:p>
            <a:pPr marL="111125" indent="-111125">
              <a:buFont typeface="Arial" panose="020B0604020202020204" pitchFamily="34" charset="0"/>
              <a:buChar char="•"/>
            </a:pPr>
            <a:r>
              <a:rPr lang="en-US" sz="1400" dirty="0">
                <a:solidFill>
                  <a:schemeClr val="tx2">
                    <a:lumMod val="90000"/>
                    <a:lumOff val="10000"/>
                  </a:schemeClr>
                </a:solidFill>
              </a:rPr>
              <a:t>social protection strengthening for climate resilience and just transition</a:t>
            </a:r>
          </a:p>
        </p:txBody>
      </p:sp>
      <p:sp>
        <p:nvSpPr>
          <p:cNvPr id="42" name="TextBox 41">
            <a:extLst>
              <a:ext uri="{FF2B5EF4-FFF2-40B4-BE49-F238E27FC236}">
                <a16:creationId xmlns:a16="http://schemas.microsoft.com/office/drawing/2014/main" id="{7C71D42E-F1FE-DDC9-9FA5-45F26A87F45F}"/>
              </a:ext>
            </a:extLst>
          </p:cNvPr>
          <p:cNvSpPr txBox="1"/>
          <p:nvPr/>
        </p:nvSpPr>
        <p:spPr>
          <a:xfrm>
            <a:off x="4020180" y="2689641"/>
            <a:ext cx="7323008" cy="1169551"/>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tx2">
                    <a:lumMod val="90000"/>
                    <a:lumOff val="10000"/>
                  </a:schemeClr>
                </a:solidFill>
              </a:rPr>
              <a:t>advanced diagnostics, pharmaceutical manufacturing, and climate-resilient education facilities</a:t>
            </a:r>
          </a:p>
          <a:p>
            <a:pPr marL="111125" indent="-111125">
              <a:buFont typeface="Arial" panose="020B0604020202020204" pitchFamily="34" charset="0"/>
              <a:buChar char="•"/>
            </a:pPr>
            <a:r>
              <a:rPr lang="en-US" sz="1400" dirty="0">
                <a:solidFill>
                  <a:schemeClr val="tx2">
                    <a:lumMod val="90000"/>
                    <a:lumOff val="10000"/>
                  </a:schemeClr>
                </a:solidFill>
              </a:rPr>
              <a:t>sustainability-linked financing, social bonds, blended financing, and PPPs for social sector investments</a:t>
            </a:r>
          </a:p>
          <a:p>
            <a:pPr marL="111125" indent="-111125">
              <a:buFont typeface="Arial" panose="020B0604020202020204" pitchFamily="34" charset="0"/>
              <a:buChar char="•"/>
            </a:pPr>
            <a:r>
              <a:rPr lang="en-US" sz="1400" dirty="0">
                <a:solidFill>
                  <a:schemeClr val="tx2">
                    <a:lumMod val="90000"/>
                    <a:lumOff val="10000"/>
                  </a:schemeClr>
                </a:solidFill>
              </a:rPr>
              <a:t>targeting new markets, frontier economies, SIDS, and helping Asian cities invest beyond their home markets</a:t>
            </a:r>
          </a:p>
        </p:txBody>
      </p:sp>
      <p:sp>
        <p:nvSpPr>
          <p:cNvPr id="43" name="TextBox 42">
            <a:extLst>
              <a:ext uri="{FF2B5EF4-FFF2-40B4-BE49-F238E27FC236}">
                <a16:creationId xmlns:a16="http://schemas.microsoft.com/office/drawing/2014/main" id="{2E1F5CC9-1FBE-A97C-6509-552172A008BA}"/>
              </a:ext>
            </a:extLst>
          </p:cNvPr>
          <p:cNvSpPr txBox="1"/>
          <p:nvPr/>
        </p:nvSpPr>
        <p:spPr>
          <a:xfrm>
            <a:off x="4020179" y="4033214"/>
            <a:ext cx="7094131" cy="1169551"/>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tx2">
                    <a:lumMod val="90000"/>
                    <a:lumOff val="10000"/>
                  </a:schemeClr>
                </a:solidFill>
              </a:rPr>
              <a:t>reforming higher education for green economy, skills and R&amp;D, while integrating digital EdTech solutions</a:t>
            </a:r>
          </a:p>
          <a:p>
            <a:pPr marL="111125" indent="-111125">
              <a:buFont typeface="Arial" panose="020B0604020202020204" pitchFamily="34" charset="0"/>
              <a:buChar char="•"/>
            </a:pPr>
            <a:r>
              <a:rPr lang="en-US" sz="1400" dirty="0">
                <a:solidFill>
                  <a:schemeClr val="tx2">
                    <a:lumMod val="90000"/>
                    <a:lumOff val="10000"/>
                  </a:schemeClr>
                </a:solidFill>
              </a:rPr>
              <a:t>strengthening health systems through universal access, climate-health diagnostics, and integrated digital health solutions</a:t>
            </a:r>
          </a:p>
          <a:p>
            <a:pPr marL="111125" indent="-111125">
              <a:buFont typeface="Arial" panose="020B0604020202020204" pitchFamily="34" charset="0"/>
              <a:buChar char="•"/>
            </a:pPr>
            <a:r>
              <a:rPr lang="en-US" sz="1400" dirty="0">
                <a:solidFill>
                  <a:schemeClr val="tx2">
                    <a:lumMod val="90000"/>
                    <a:lumOff val="10000"/>
                  </a:schemeClr>
                </a:solidFill>
              </a:rPr>
              <a:t>embracing digital transformation in social protection systems</a:t>
            </a:r>
          </a:p>
        </p:txBody>
      </p:sp>
      <p:sp>
        <p:nvSpPr>
          <p:cNvPr id="44" name="TextBox 43">
            <a:extLst>
              <a:ext uri="{FF2B5EF4-FFF2-40B4-BE49-F238E27FC236}">
                <a16:creationId xmlns:a16="http://schemas.microsoft.com/office/drawing/2014/main" id="{4FAF8912-5B81-0F8B-AF6F-AB7011C35C22}"/>
              </a:ext>
            </a:extLst>
          </p:cNvPr>
          <p:cNvSpPr txBox="1"/>
          <p:nvPr/>
        </p:nvSpPr>
        <p:spPr>
          <a:xfrm>
            <a:off x="4036619" y="5667259"/>
            <a:ext cx="6407378" cy="738664"/>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tx2">
                    <a:lumMod val="90000"/>
                    <a:lumOff val="10000"/>
                  </a:schemeClr>
                </a:solidFill>
              </a:rPr>
              <a:t>enhancing country-level operations with more field staff</a:t>
            </a:r>
          </a:p>
          <a:p>
            <a:pPr marL="111125" indent="-111125">
              <a:buFont typeface="Arial" panose="020B0604020202020204" pitchFamily="34" charset="0"/>
              <a:buChar char="•"/>
            </a:pPr>
            <a:r>
              <a:rPr lang="en-US" sz="1400" dirty="0">
                <a:solidFill>
                  <a:schemeClr val="tx2">
                    <a:lumMod val="90000"/>
                    <a:lumOff val="10000"/>
                  </a:schemeClr>
                </a:solidFill>
              </a:rPr>
              <a:t>intensifying collaboration with other sectors and departments</a:t>
            </a:r>
          </a:p>
          <a:p>
            <a:pPr marL="111125" indent="-111125">
              <a:buFont typeface="Arial" panose="020B0604020202020204" pitchFamily="34" charset="0"/>
              <a:buChar char="•"/>
            </a:pPr>
            <a:r>
              <a:rPr lang="en-US" sz="1400" dirty="0">
                <a:solidFill>
                  <a:schemeClr val="tx2">
                    <a:lumMod val="90000"/>
                    <a:lumOff val="10000"/>
                  </a:schemeClr>
                </a:solidFill>
              </a:rPr>
              <a:t>piloting a staff-driven mechanism for local staff assignments across SG-HSD teams</a:t>
            </a:r>
          </a:p>
        </p:txBody>
      </p:sp>
      <p:sp>
        <p:nvSpPr>
          <p:cNvPr id="45" name="TextBox 44">
            <a:extLst>
              <a:ext uri="{FF2B5EF4-FFF2-40B4-BE49-F238E27FC236}">
                <a16:creationId xmlns:a16="http://schemas.microsoft.com/office/drawing/2014/main" id="{0AC6B242-D31F-8B57-1B2F-97AB89D925FC}"/>
              </a:ext>
            </a:extLst>
          </p:cNvPr>
          <p:cNvSpPr txBox="1"/>
          <p:nvPr/>
        </p:nvSpPr>
        <p:spPr>
          <a:xfrm>
            <a:off x="2903557" y="1613070"/>
            <a:ext cx="1116622" cy="584775"/>
          </a:xfrm>
          <a:prstGeom prst="rect">
            <a:avLst/>
          </a:prstGeom>
          <a:noFill/>
        </p:spPr>
        <p:txBody>
          <a:bodyPr wrap="square" rtlCol="0">
            <a:spAutoFit/>
          </a:bodyPr>
          <a:lstStyle/>
          <a:p>
            <a:r>
              <a:rPr lang="en-US" sz="1600" b="1" dirty="0">
                <a:solidFill>
                  <a:srgbClr val="92D050"/>
                </a:solidFill>
              </a:rPr>
              <a:t>Climate Change</a:t>
            </a:r>
          </a:p>
        </p:txBody>
      </p:sp>
      <p:sp>
        <p:nvSpPr>
          <p:cNvPr id="46" name="TextBox 45">
            <a:extLst>
              <a:ext uri="{FF2B5EF4-FFF2-40B4-BE49-F238E27FC236}">
                <a16:creationId xmlns:a16="http://schemas.microsoft.com/office/drawing/2014/main" id="{5E90283E-13EA-A4C2-84E7-544B482982A3}"/>
              </a:ext>
            </a:extLst>
          </p:cNvPr>
          <p:cNvSpPr txBox="1"/>
          <p:nvPr/>
        </p:nvSpPr>
        <p:spPr>
          <a:xfrm>
            <a:off x="2903557" y="2840920"/>
            <a:ext cx="1116622" cy="646331"/>
          </a:xfrm>
          <a:prstGeom prst="rect">
            <a:avLst/>
          </a:prstGeom>
          <a:noFill/>
        </p:spPr>
        <p:txBody>
          <a:bodyPr wrap="square" rtlCol="0">
            <a:spAutoFit/>
          </a:bodyPr>
          <a:lstStyle/>
          <a:p>
            <a:r>
              <a:rPr lang="en-US" sz="1200" b="1" dirty="0">
                <a:solidFill>
                  <a:srgbClr val="FF6600"/>
                </a:solidFill>
              </a:rPr>
              <a:t>Private </a:t>
            </a:r>
          </a:p>
          <a:p>
            <a:r>
              <a:rPr lang="en-US" sz="1200" b="1" dirty="0">
                <a:solidFill>
                  <a:srgbClr val="FF6600"/>
                </a:solidFill>
              </a:rPr>
              <a:t>Sector Development</a:t>
            </a:r>
          </a:p>
        </p:txBody>
      </p:sp>
      <p:sp>
        <p:nvSpPr>
          <p:cNvPr id="47" name="TextBox 46">
            <a:extLst>
              <a:ext uri="{FF2B5EF4-FFF2-40B4-BE49-F238E27FC236}">
                <a16:creationId xmlns:a16="http://schemas.microsoft.com/office/drawing/2014/main" id="{27D9E122-7541-52BD-ADD5-78A7AB51743F}"/>
              </a:ext>
            </a:extLst>
          </p:cNvPr>
          <p:cNvSpPr txBox="1"/>
          <p:nvPr/>
        </p:nvSpPr>
        <p:spPr>
          <a:xfrm>
            <a:off x="2903557" y="4448712"/>
            <a:ext cx="1116622" cy="338554"/>
          </a:xfrm>
          <a:prstGeom prst="rect">
            <a:avLst/>
          </a:prstGeom>
          <a:noFill/>
        </p:spPr>
        <p:txBody>
          <a:bodyPr wrap="square" rtlCol="0">
            <a:spAutoFit/>
          </a:bodyPr>
          <a:lstStyle/>
          <a:p>
            <a:r>
              <a:rPr lang="en-US" sz="1600" b="1" dirty="0">
                <a:solidFill>
                  <a:srgbClr val="FFC000"/>
                </a:solidFill>
              </a:rPr>
              <a:t>Solutions</a:t>
            </a:r>
          </a:p>
        </p:txBody>
      </p:sp>
      <p:sp>
        <p:nvSpPr>
          <p:cNvPr id="48" name="TextBox 47">
            <a:extLst>
              <a:ext uri="{FF2B5EF4-FFF2-40B4-BE49-F238E27FC236}">
                <a16:creationId xmlns:a16="http://schemas.microsoft.com/office/drawing/2014/main" id="{1B9A8265-E013-2A8F-9A58-F8413CD9D072}"/>
              </a:ext>
            </a:extLst>
          </p:cNvPr>
          <p:cNvSpPr txBox="1"/>
          <p:nvPr/>
        </p:nvSpPr>
        <p:spPr>
          <a:xfrm>
            <a:off x="2903557" y="5690598"/>
            <a:ext cx="932719" cy="738664"/>
          </a:xfrm>
          <a:prstGeom prst="rect">
            <a:avLst/>
          </a:prstGeom>
          <a:noFill/>
        </p:spPr>
        <p:txBody>
          <a:bodyPr wrap="square" rtlCol="0">
            <a:spAutoFit/>
          </a:bodyPr>
          <a:lstStyle/>
          <a:p>
            <a:r>
              <a:rPr lang="en-US" sz="1400" b="1" dirty="0">
                <a:solidFill>
                  <a:srgbClr val="009FD6"/>
                </a:solidFill>
              </a:rPr>
              <a:t>New ways of working</a:t>
            </a:r>
          </a:p>
        </p:txBody>
      </p:sp>
      <p:sp>
        <p:nvSpPr>
          <p:cNvPr id="49" name="TextBox 48">
            <a:extLst>
              <a:ext uri="{FF2B5EF4-FFF2-40B4-BE49-F238E27FC236}">
                <a16:creationId xmlns:a16="http://schemas.microsoft.com/office/drawing/2014/main" id="{5DCD1A66-82E2-3B12-F10E-9BD4999EC689}"/>
              </a:ext>
            </a:extLst>
          </p:cNvPr>
          <p:cNvSpPr txBox="1"/>
          <p:nvPr/>
        </p:nvSpPr>
        <p:spPr>
          <a:xfrm>
            <a:off x="380301" y="1660106"/>
            <a:ext cx="2224030" cy="4524315"/>
          </a:xfrm>
          <a:prstGeom prst="rect">
            <a:avLst/>
          </a:prstGeom>
          <a:noFill/>
        </p:spPr>
        <p:txBody>
          <a:bodyPr wrap="square" rtlCol="0">
            <a:spAutoFit/>
          </a:bodyPr>
          <a:lstStyle/>
          <a:p>
            <a:r>
              <a:rPr lang="en-US" sz="2400" b="1" dirty="0">
                <a:solidFill>
                  <a:schemeClr val="tx1">
                    <a:lumMod val="50000"/>
                    <a:lumOff val="50000"/>
                  </a:schemeClr>
                </a:solidFill>
              </a:rPr>
              <a:t>ADB recently adopted a New Operating Model that will enable it to do more for and remain relevant to its clients – central to this model are 4 fundamental shifts </a:t>
            </a:r>
          </a:p>
        </p:txBody>
      </p:sp>
    </p:spTree>
    <p:extLst>
      <p:ext uri="{BB962C8B-B14F-4D97-AF65-F5344CB8AC3E}">
        <p14:creationId xmlns:p14="http://schemas.microsoft.com/office/powerpoint/2010/main" val="40404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B0F0F-D8F4-8EDF-5A94-3681109A1C7E}"/>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6DE4EFE9-1FDA-DD24-2A34-1439C7EE7D75}"/>
              </a:ext>
            </a:extLst>
          </p:cNvPr>
          <p:cNvSpPr>
            <a:spLocks noGrp="1"/>
          </p:cNvSpPr>
          <p:nvPr>
            <p:ph type="title" idx="4294967295"/>
          </p:nvPr>
        </p:nvSpPr>
        <p:spPr>
          <a:xfrm>
            <a:off x="439948" y="41564"/>
            <a:ext cx="10903240" cy="914400"/>
          </a:xfrm>
        </p:spPr>
        <p:txBody>
          <a:bodyPr tIns="91440" bIns="91440" anchor="ctr" anchorCtr="0">
            <a:normAutofit fontScale="90000"/>
          </a:bodyPr>
          <a:lstStyle/>
          <a:p>
            <a:r>
              <a:rPr lang="en-US" sz="2800" b="1" dirty="0">
                <a:solidFill>
                  <a:srgbClr val="0070C0"/>
                </a:solidFill>
                <a:latin typeface="Arial" panose="020B0604020202020204" pitchFamily="34" charset="0"/>
                <a:cs typeface="Arial" panose="020B0604020202020204" pitchFamily="34" charset="0"/>
              </a:rPr>
              <a:t>ADB’s solutions shift will enable higher quality investments and integrated operations, especially with the deployment of digital innovations</a:t>
            </a:r>
          </a:p>
        </p:txBody>
      </p:sp>
      <p:sp>
        <p:nvSpPr>
          <p:cNvPr id="2" name="TextBox 1">
            <a:extLst>
              <a:ext uri="{FF2B5EF4-FFF2-40B4-BE49-F238E27FC236}">
                <a16:creationId xmlns:a16="http://schemas.microsoft.com/office/drawing/2014/main" id="{6E1111AE-93E4-EC20-FC7B-7EF1A0A24379}"/>
              </a:ext>
            </a:extLst>
          </p:cNvPr>
          <p:cNvSpPr txBox="1"/>
          <p:nvPr/>
        </p:nvSpPr>
        <p:spPr>
          <a:xfrm>
            <a:off x="152140" y="1714628"/>
            <a:ext cx="4073496" cy="3108543"/>
          </a:xfrm>
          <a:prstGeom prst="rect">
            <a:avLst/>
          </a:prstGeom>
          <a:noFill/>
        </p:spPr>
        <p:txBody>
          <a:bodyPr wrap="square" rtlCol="0">
            <a:spAutoFit/>
          </a:bodyPr>
          <a:lstStyle/>
          <a:p>
            <a:pPr algn="ctr"/>
            <a:r>
              <a:rPr lang="en-US" sz="2800" dirty="0">
                <a:solidFill>
                  <a:schemeClr val="accent1">
                    <a:lumMod val="75000"/>
                  </a:schemeClr>
                </a:solidFill>
                <a:effectLst>
                  <a:outerShdw blurRad="38100" dist="38100" dir="2700000" algn="tl">
                    <a:srgbClr val="000000">
                      <a:alpha val="43137"/>
                    </a:srgbClr>
                  </a:outerShdw>
                </a:effectLst>
                <a:latin typeface="Rockwell Nova" panose="02060503020205020403" pitchFamily="18" charset="0"/>
              </a:rPr>
              <a:t>Integrate and push the frontiers of </a:t>
            </a:r>
            <a:r>
              <a:rPr lang="en-US" sz="2800" dirty="0">
                <a:solidFill>
                  <a:schemeClr val="accent2">
                    <a:lumMod val="75000"/>
                  </a:schemeClr>
                </a:solidFill>
                <a:effectLst>
                  <a:outerShdw blurRad="38100" dist="38100" dir="2700000" algn="tl">
                    <a:srgbClr val="000000">
                      <a:alpha val="43137"/>
                    </a:srgbClr>
                  </a:outerShdw>
                </a:effectLst>
                <a:latin typeface="Rockwell Nova" panose="02060503020205020403" pitchFamily="18" charset="0"/>
              </a:rPr>
              <a:t>digital solutions </a:t>
            </a:r>
            <a:r>
              <a:rPr lang="en-US" sz="2800" dirty="0">
                <a:solidFill>
                  <a:schemeClr val="accent1">
                    <a:lumMod val="75000"/>
                  </a:schemeClr>
                </a:solidFill>
                <a:effectLst>
                  <a:outerShdw blurRad="38100" dist="38100" dir="2700000" algn="tl">
                    <a:srgbClr val="000000">
                      <a:alpha val="43137"/>
                    </a:srgbClr>
                  </a:outerShdw>
                </a:effectLst>
                <a:latin typeface="Rockwell Nova" panose="02060503020205020403" pitchFamily="18" charset="0"/>
              </a:rPr>
              <a:t>across all operations, aligning strongly </a:t>
            </a:r>
            <a:br>
              <a:rPr lang="en-US" sz="2800" dirty="0">
                <a:solidFill>
                  <a:schemeClr val="accent1">
                    <a:lumMod val="75000"/>
                  </a:schemeClr>
                </a:solidFill>
                <a:effectLst>
                  <a:outerShdw blurRad="38100" dist="38100" dir="2700000" algn="tl">
                    <a:srgbClr val="000000">
                      <a:alpha val="43137"/>
                    </a:srgbClr>
                  </a:outerShdw>
                </a:effectLst>
                <a:latin typeface="Rockwell Nova" panose="02060503020205020403" pitchFamily="18" charset="0"/>
              </a:rPr>
            </a:br>
            <a:r>
              <a:rPr lang="en-US" sz="2800" dirty="0">
                <a:solidFill>
                  <a:schemeClr val="accent1">
                    <a:lumMod val="75000"/>
                  </a:schemeClr>
                </a:solidFill>
                <a:effectLst>
                  <a:outerShdw blurRad="38100" dist="38100" dir="2700000" algn="tl">
                    <a:srgbClr val="000000">
                      <a:alpha val="43137"/>
                    </a:srgbClr>
                  </a:outerShdw>
                </a:effectLst>
                <a:latin typeface="Rockwell Nova" panose="02060503020205020403" pitchFamily="18" charset="0"/>
              </a:rPr>
              <a:t>with ADB’s Strategy 2030 priorities</a:t>
            </a:r>
          </a:p>
        </p:txBody>
      </p:sp>
      <p:grpSp>
        <p:nvGrpSpPr>
          <p:cNvPr id="3" name="Group 2">
            <a:extLst>
              <a:ext uri="{FF2B5EF4-FFF2-40B4-BE49-F238E27FC236}">
                <a16:creationId xmlns:a16="http://schemas.microsoft.com/office/drawing/2014/main" id="{249B7E1A-6CD9-9EF8-0E80-5BB03A52BD16}"/>
              </a:ext>
            </a:extLst>
          </p:cNvPr>
          <p:cNvGrpSpPr/>
          <p:nvPr/>
        </p:nvGrpSpPr>
        <p:grpSpPr>
          <a:xfrm>
            <a:off x="4602817" y="2725208"/>
            <a:ext cx="2080810" cy="971603"/>
            <a:chOff x="4653421" y="2664371"/>
            <a:chExt cx="2080810" cy="971603"/>
          </a:xfrm>
        </p:grpSpPr>
        <p:sp>
          <p:nvSpPr>
            <p:cNvPr id="4" name="Freeform: Shape 3">
              <a:extLst>
                <a:ext uri="{FF2B5EF4-FFF2-40B4-BE49-F238E27FC236}">
                  <a16:creationId xmlns:a16="http://schemas.microsoft.com/office/drawing/2014/main" id="{4156F75F-4FAF-3C73-BBD6-775193D81E20}"/>
                </a:ext>
              </a:extLst>
            </p:cNvPr>
            <p:cNvSpPr/>
            <p:nvPr/>
          </p:nvSpPr>
          <p:spPr>
            <a:xfrm rot="12841726">
              <a:off x="5310621" y="3147122"/>
              <a:ext cx="539463" cy="488852"/>
            </a:xfrm>
            <a:custGeom>
              <a:avLst/>
              <a:gdLst>
                <a:gd name="connsiteX0" fmla="*/ 369406 w 539463"/>
                <a:gd name="connsiteY0" fmla="*/ 0 h 488852"/>
                <a:gd name="connsiteX1" fmla="*/ 424016 w 539463"/>
                <a:gd name="connsiteY1" fmla="*/ 31046 h 488852"/>
                <a:gd name="connsiteX2" fmla="*/ 530428 w 539463"/>
                <a:gd name="connsiteY2" fmla="*/ 209736 h 488852"/>
                <a:gd name="connsiteX3" fmla="*/ 531833 w 539463"/>
                <a:gd name="connsiteY3" fmla="*/ 271779 h 488852"/>
                <a:gd name="connsiteX4" fmla="*/ 430011 w 539463"/>
                <a:gd name="connsiteY4" fmla="*/ 453414 h 488852"/>
                <a:gd name="connsiteX5" fmla="*/ 376806 w 539463"/>
                <a:gd name="connsiteY5" fmla="*/ 485907 h 488852"/>
                <a:gd name="connsiteX6" fmla="*/ 170072 w 539463"/>
                <a:gd name="connsiteY6" fmla="*/ 488852 h 488852"/>
                <a:gd name="connsiteX7" fmla="*/ 115367 w 539463"/>
                <a:gd name="connsiteY7" fmla="*/ 457856 h 488852"/>
                <a:gd name="connsiteX8" fmla="*/ 9050 w 539463"/>
                <a:gd name="connsiteY8" fmla="*/ 279166 h 488852"/>
                <a:gd name="connsiteX9" fmla="*/ 7551 w 539463"/>
                <a:gd name="connsiteY9" fmla="*/ 217123 h 488852"/>
                <a:gd name="connsiteX10" fmla="*/ 109466 w 539463"/>
                <a:gd name="connsiteY10" fmla="*/ 35438 h 488852"/>
                <a:gd name="connsiteX11" fmla="*/ 162672 w 539463"/>
                <a:gd name="connsiteY11" fmla="*/ 2945 h 488852"/>
                <a:gd name="connsiteX12" fmla="*/ 369406 w 539463"/>
                <a:gd name="connsiteY12" fmla="*/ 0 h 4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463" h="488852">
                  <a:moveTo>
                    <a:pt x="369406" y="0"/>
                  </a:moveTo>
                  <a:cubicBezTo>
                    <a:pt x="391606" y="0"/>
                    <a:pt x="412214" y="11829"/>
                    <a:pt x="424016" y="31046"/>
                  </a:cubicBezTo>
                  <a:lnTo>
                    <a:pt x="530428" y="209736"/>
                  </a:lnTo>
                  <a:cubicBezTo>
                    <a:pt x="542230" y="228953"/>
                    <a:pt x="542230" y="252562"/>
                    <a:pt x="531833" y="271779"/>
                  </a:cubicBezTo>
                  <a:lnTo>
                    <a:pt x="430011" y="453414"/>
                  </a:lnTo>
                  <a:cubicBezTo>
                    <a:pt x="419614" y="474078"/>
                    <a:pt x="398912" y="485907"/>
                    <a:pt x="376806" y="485907"/>
                  </a:cubicBezTo>
                  <a:lnTo>
                    <a:pt x="170072" y="488852"/>
                  </a:lnTo>
                  <a:cubicBezTo>
                    <a:pt x="147871" y="488852"/>
                    <a:pt x="127170" y="477073"/>
                    <a:pt x="115367" y="457856"/>
                  </a:cubicBezTo>
                  <a:lnTo>
                    <a:pt x="9050" y="279166"/>
                  </a:lnTo>
                  <a:cubicBezTo>
                    <a:pt x="-2753" y="259949"/>
                    <a:pt x="-2753" y="236340"/>
                    <a:pt x="7551" y="217123"/>
                  </a:cubicBezTo>
                  <a:lnTo>
                    <a:pt x="109466" y="35438"/>
                  </a:lnTo>
                  <a:cubicBezTo>
                    <a:pt x="119863" y="14774"/>
                    <a:pt x="140471" y="2945"/>
                    <a:pt x="162672" y="2945"/>
                  </a:cubicBezTo>
                  <a:lnTo>
                    <a:pt x="369406" y="0"/>
                  </a:lnTo>
                  <a:close/>
                </a:path>
              </a:pathLst>
            </a:custGeom>
            <a:solidFill>
              <a:srgbClr val="0D7E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DB48E620-D819-A483-4625-655D1102726A}"/>
                </a:ext>
              </a:extLst>
            </p:cNvPr>
            <p:cNvSpPr/>
            <p:nvPr/>
          </p:nvSpPr>
          <p:spPr>
            <a:xfrm rot="12841726">
              <a:off x="5873349" y="3276296"/>
              <a:ext cx="371456" cy="335269"/>
            </a:xfrm>
            <a:custGeom>
              <a:avLst/>
              <a:gdLst>
                <a:gd name="connsiteX0" fmla="*/ 255092 w 371456"/>
                <a:gd name="connsiteY0" fmla="*/ 0 h 335269"/>
                <a:gd name="connsiteX1" fmla="*/ 292092 w 371456"/>
                <a:gd name="connsiteY1" fmla="*/ 20714 h 335269"/>
                <a:gd name="connsiteX2" fmla="*/ 365906 w 371456"/>
                <a:gd name="connsiteY2" fmla="*/ 143302 h 335269"/>
                <a:gd name="connsiteX3" fmla="*/ 365906 w 371456"/>
                <a:gd name="connsiteY3" fmla="*/ 186128 h 335269"/>
                <a:gd name="connsiteX4" fmla="*/ 296495 w 371456"/>
                <a:gd name="connsiteY4" fmla="*/ 311660 h 335269"/>
                <a:gd name="connsiteX5" fmla="*/ 259588 w 371456"/>
                <a:gd name="connsiteY5" fmla="*/ 333822 h 335269"/>
                <a:gd name="connsiteX6" fmla="*/ 116270 w 371456"/>
                <a:gd name="connsiteY6" fmla="*/ 335269 h 335269"/>
                <a:gd name="connsiteX7" fmla="*/ 79363 w 371456"/>
                <a:gd name="connsiteY7" fmla="*/ 314605 h 335269"/>
                <a:gd name="connsiteX8" fmla="*/ 5550 w 371456"/>
                <a:gd name="connsiteY8" fmla="*/ 192017 h 335269"/>
                <a:gd name="connsiteX9" fmla="*/ 5550 w 371456"/>
                <a:gd name="connsiteY9" fmla="*/ 149192 h 335269"/>
                <a:gd name="connsiteX10" fmla="*/ 74961 w 371456"/>
                <a:gd name="connsiteY10" fmla="*/ 23659 h 335269"/>
                <a:gd name="connsiteX11" fmla="*/ 111867 w 371456"/>
                <a:gd name="connsiteY11" fmla="*/ 1498 h 335269"/>
                <a:gd name="connsiteX12" fmla="*/ 255092 w 371456"/>
                <a:gd name="connsiteY12" fmla="*/ 0 h 33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456" h="335269">
                  <a:moveTo>
                    <a:pt x="255092" y="0"/>
                  </a:moveTo>
                  <a:cubicBezTo>
                    <a:pt x="271391" y="0"/>
                    <a:pt x="286097" y="7388"/>
                    <a:pt x="292092" y="20714"/>
                  </a:cubicBezTo>
                  <a:lnTo>
                    <a:pt x="365906" y="143302"/>
                  </a:lnTo>
                  <a:cubicBezTo>
                    <a:pt x="373306" y="156579"/>
                    <a:pt x="373306" y="172801"/>
                    <a:pt x="365906" y="186128"/>
                  </a:cubicBezTo>
                  <a:lnTo>
                    <a:pt x="296495" y="311660"/>
                  </a:lnTo>
                  <a:cubicBezTo>
                    <a:pt x="289095" y="324937"/>
                    <a:pt x="274295" y="333822"/>
                    <a:pt x="259588" y="333822"/>
                  </a:cubicBezTo>
                  <a:lnTo>
                    <a:pt x="116270" y="335269"/>
                  </a:lnTo>
                  <a:cubicBezTo>
                    <a:pt x="101563" y="335269"/>
                    <a:pt x="86763" y="327882"/>
                    <a:pt x="79363" y="314605"/>
                  </a:cubicBezTo>
                  <a:lnTo>
                    <a:pt x="5550" y="192017"/>
                  </a:lnTo>
                  <a:cubicBezTo>
                    <a:pt x="-1850" y="178740"/>
                    <a:pt x="-1850" y="162469"/>
                    <a:pt x="5550" y="149192"/>
                  </a:cubicBezTo>
                  <a:lnTo>
                    <a:pt x="74961" y="23659"/>
                  </a:lnTo>
                  <a:cubicBezTo>
                    <a:pt x="82361" y="10382"/>
                    <a:pt x="97067" y="1498"/>
                    <a:pt x="111867" y="1498"/>
                  </a:cubicBezTo>
                  <a:lnTo>
                    <a:pt x="255092" y="0"/>
                  </a:lnTo>
                  <a:close/>
                </a:path>
              </a:pathLst>
            </a:custGeom>
            <a:solidFill>
              <a:srgbClr val="3AB6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9E3AC23-78C5-AF47-4334-6396188375A6}"/>
                </a:ext>
              </a:extLst>
            </p:cNvPr>
            <p:cNvSpPr/>
            <p:nvPr/>
          </p:nvSpPr>
          <p:spPr>
            <a:xfrm rot="12841726">
              <a:off x="6284721" y="3312173"/>
              <a:ext cx="251838" cy="230400"/>
            </a:xfrm>
            <a:custGeom>
              <a:avLst/>
              <a:gdLst>
                <a:gd name="connsiteX0" fmla="*/ 173130 w 251838"/>
                <a:gd name="connsiteY0" fmla="*/ 0 h 230400"/>
                <a:gd name="connsiteX1" fmla="*/ 198234 w 251838"/>
                <a:gd name="connsiteY1" fmla="*/ 14774 h 230400"/>
                <a:gd name="connsiteX2" fmla="*/ 248536 w 251838"/>
                <a:gd name="connsiteY2" fmla="*/ 98978 h 230400"/>
                <a:gd name="connsiteX3" fmla="*/ 248536 w 251838"/>
                <a:gd name="connsiteY3" fmla="*/ 128527 h 230400"/>
                <a:gd name="connsiteX4" fmla="*/ 201232 w 251838"/>
                <a:gd name="connsiteY4" fmla="*/ 214178 h 230400"/>
                <a:gd name="connsiteX5" fmla="*/ 176128 w 251838"/>
                <a:gd name="connsiteY5" fmla="*/ 228953 h 230400"/>
                <a:gd name="connsiteX6" fmla="*/ 78615 w 251838"/>
                <a:gd name="connsiteY6" fmla="*/ 230400 h 230400"/>
                <a:gd name="connsiteX7" fmla="*/ 53511 w 251838"/>
                <a:gd name="connsiteY7" fmla="*/ 215626 h 230400"/>
                <a:gd name="connsiteX8" fmla="*/ 3303 w 251838"/>
                <a:gd name="connsiteY8" fmla="*/ 131472 h 230400"/>
                <a:gd name="connsiteX9" fmla="*/ 3303 w 251838"/>
                <a:gd name="connsiteY9" fmla="*/ 101923 h 230400"/>
                <a:gd name="connsiteX10" fmla="*/ 50607 w 251838"/>
                <a:gd name="connsiteY10" fmla="*/ 16271 h 230400"/>
                <a:gd name="connsiteX11" fmla="*/ 75711 w 251838"/>
                <a:gd name="connsiteY11" fmla="*/ 1497 h 230400"/>
                <a:gd name="connsiteX12" fmla="*/ 173130 w 251838"/>
                <a:gd name="connsiteY12" fmla="*/ 0 h 2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838" h="230400">
                  <a:moveTo>
                    <a:pt x="173130" y="0"/>
                  </a:moveTo>
                  <a:cubicBezTo>
                    <a:pt x="183528" y="0"/>
                    <a:pt x="192333" y="5939"/>
                    <a:pt x="198234" y="14774"/>
                  </a:cubicBezTo>
                  <a:lnTo>
                    <a:pt x="248536" y="98978"/>
                  </a:lnTo>
                  <a:cubicBezTo>
                    <a:pt x="252939" y="107813"/>
                    <a:pt x="252939" y="119642"/>
                    <a:pt x="248536" y="128527"/>
                  </a:cubicBezTo>
                  <a:lnTo>
                    <a:pt x="201232" y="214178"/>
                  </a:lnTo>
                  <a:cubicBezTo>
                    <a:pt x="196829" y="223013"/>
                    <a:pt x="186432" y="228953"/>
                    <a:pt x="176128" y="228953"/>
                  </a:cubicBezTo>
                  <a:lnTo>
                    <a:pt x="78615" y="230400"/>
                  </a:lnTo>
                  <a:cubicBezTo>
                    <a:pt x="68311" y="230400"/>
                    <a:pt x="59413" y="224510"/>
                    <a:pt x="53511" y="215626"/>
                  </a:cubicBezTo>
                  <a:lnTo>
                    <a:pt x="3303" y="131472"/>
                  </a:lnTo>
                  <a:cubicBezTo>
                    <a:pt x="-1100" y="122587"/>
                    <a:pt x="-1100" y="110758"/>
                    <a:pt x="3303" y="101923"/>
                  </a:cubicBezTo>
                  <a:lnTo>
                    <a:pt x="50607" y="16271"/>
                  </a:lnTo>
                  <a:cubicBezTo>
                    <a:pt x="55010" y="7387"/>
                    <a:pt x="65314" y="1497"/>
                    <a:pt x="75711" y="1497"/>
                  </a:cubicBezTo>
                  <a:lnTo>
                    <a:pt x="173130" y="0"/>
                  </a:lnTo>
                  <a:close/>
                </a:path>
              </a:pathLst>
            </a:custGeom>
            <a:solidFill>
              <a:srgbClr val="9DDB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111493FA-3E4D-9BB4-0617-3007129A316E}"/>
                </a:ext>
              </a:extLst>
            </p:cNvPr>
            <p:cNvSpPr/>
            <p:nvPr/>
          </p:nvSpPr>
          <p:spPr>
            <a:xfrm rot="12841726">
              <a:off x="6576207" y="3281193"/>
              <a:ext cx="158024" cy="143251"/>
            </a:xfrm>
            <a:custGeom>
              <a:avLst/>
              <a:gdLst>
                <a:gd name="connsiteX0" fmla="*/ 108566 w 158024"/>
                <a:gd name="connsiteY0" fmla="*/ 0 h 143251"/>
                <a:gd name="connsiteX1" fmla="*/ 124771 w 158024"/>
                <a:gd name="connsiteY1" fmla="*/ 8834 h 143251"/>
                <a:gd name="connsiteX2" fmla="*/ 155777 w 158024"/>
                <a:gd name="connsiteY2" fmla="*/ 62042 h 143251"/>
                <a:gd name="connsiteX3" fmla="*/ 155777 w 158024"/>
                <a:gd name="connsiteY3" fmla="*/ 79761 h 143251"/>
                <a:gd name="connsiteX4" fmla="*/ 126270 w 158024"/>
                <a:gd name="connsiteY4" fmla="*/ 132919 h 143251"/>
                <a:gd name="connsiteX5" fmla="*/ 110065 w 158024"/>
                <a:gd name="connsiteY5" fmla="*/ 141754 h 143251"/>
                <a:gd name="connsiteX6" fmla="*/ 49459 w 158024"/>
                <a:gd name="connsiteY6" fmla="*/ 143251 h 143251"/>
                <a:gd name="connsiteX7" fmla="*/ 33254 w 158024"/>
                <a:gd name="connsiteY7" fmla="*/ 134367 h 143251"/>
                <a:gd name="connsiteX8" fmla="*/ 2248 w 158024"/>
                <a:gd name="connsiteY8" fmla="*/ 81209 h 143251"/>
                <a:gd name="connsiteX9" fmla="*/ 2248 w 158024"/>
                <a:gd name="connsiteY9" fmla="*/ 63489 h 143251"/>
                <a:gd name="connsiteX10" fmla="*/ 31755 w 158024"/>
                <a:gd name="connsiteY10" fmla="*/ 10332 h 143251"/>
                <a:gd name="connsiteX11" fmla="*/ 47960 w 158024"/>
                <a:gd name="connsiteY11" fmla="*/ 1447 h 143251"/>
                <a:gd name="connsiteX12" fmla="*/ 108566 w 158024"/>
                <a:gd name="connsiteY12" fmla="*/ 0 h 1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024" h="143251">
                  <a:moveTo>
                    <a:pt x="108566" y="0"/>
                  </a:moveTo>
                  <a:cubicBezTo>
                    <a:pt x="114467" y="0"/>
                    <a:pt x="120369" y="2944"/>
                    <a:pt x="124771" y="8834"/>
                  </a:cubicBezTo>
                  <a:lnTo>
                    <a:pt x="155777" y="62042"/>
                  </a:lnTo>
                  <a:cubicBezTo>
                    <a:pt x="158774" y="66434"/>
                    <a:pt x="158774" y="73822"/>
                    <a:pt x="155777" y="79761"/>
                  </a:cubicBezTo>
                  <a:lnTo>
                    <a:pt x="126270" y="132919"/>
                  </a:lnTo>
                  <a:cubicBezTo>
                    <a:pt x="121867" y="138809"/>
                    <a:pt x="115966" y="141754"/>
                    <a:pt x="110065" y="141754"/>
                  </a:cubicBezTo>
                  <a:lnTo>
                    <a:pt x="49459" y="143251"/>
                  </a:lnTo>
                  <a:cubicBezTo>
                    <a:pt x="42059" y="143251"/>
                    <a:pt x="36157" y="140306"/>
                    <a:pt x="33254" y="134367"/>
                  </a:cubicBezTo>
                  <a:lnTo>
                    <a:pt x="2248" y="81209"/>
                  </a:lnTo>
                  <a:cubicBezTo>
                    <a:pt x="-749" y="76816"/>
                    <a:pt x="-749" y="69429"/>
                    <a:pt x="2248" y="63489"/>
                  </a:cubicBezTo>
                  <a:lnTo>
                    <a:pt x="31755" y="10332"/>
                  </a:lnTo>
                  <a:cubicBezTo>
                    <a:pt x="36157" y="4442"/>
                    <a:pt x="42059" y="1447"/>
                    <a:pt x="47960" y="1447"/>
                  </a:cubicBezTo>
                  <a:lnTo>
                    <a:pt x="108566" y="0"/>
                  </a:lnTo>
                  <a:close/>
                </a:path>
              </a:pathLst>
            </a:custGeom>
            <a:solidFill>
              <a:srgbClr val="D8F0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744CBBC-1090-CCA0-D05F-B0273D5728C5}"/>
                </a:ext>
              </a:extLst>
            </p:cNvPr>
            <p:cNvSpPr/>
            <p:nvPr/>
          </p:nvSpPr>
          <p:spPr>
            <a:xfrm rot="12841726">
              <a:off x="4653421" y="2664371"/>
              <a:ext cx="770570" cy="694185"/>
            </a:xfrm>
            <a:custGeom>
              <a:avLst/>
              <a:gdLst>
                <a:gd name="connsiteX0" fmla="*/ 529300 w 770570"/>
                <a:gd name="connsiteY0" fmla="*/ 89 h 694185"/>
                <a:gd name="connsiteX1" fmla="*/ 606111 w 770570"/>
                <a:gd name="connsiteY1" fmla="*/ 42915 h 694185"/>
                <a:gd name="connsiteX2" fmla="*/ 758234 w 770570"/>
                <a:gd name="connsiteY2" fmla="*/ 296924 h 694185"/>
                <a:gd name="connsiteX3" fmla="*/ 759640 w 770570"/>
                <a:gd name="connsiteY3" fmla="*/ 385521 h 694185"/>
                <a:gd name="connsiteX4" fmla="*/ 614916 w 770570"/>
                <a:gd name="connsiteY4" fmla="*/ 643973 h 694185"/>
                <a:gd name="connsiteX5" fmla="*/ 538105 w 770570"/>
                <a:gd name="connsiteY5" fmla="*/ 689793 h 694185"/>
                <a:gd name="connsiteX6" fmla="*/ 241259 w 770570"/>
                <a:gd name="connsiteY6" fmla="*/ 694185 h 694185"/>
                <a:gd name="connsiteX7" fmla="*/ 164448 w 770570"/>
                <a:gd name="connsiteY7" fmla="*/ 651360 h 694185"/>
                <a:gd name="connsiteX8" fmla="*/ 12418 w 770570"/>
                <a:gd name="connsiteY8" fmla="*/ 397350 h 694185"/>
                <a:gd name="connsiteX9" fmla="*/ 10920 w 770570"/>
                <a:gd name="connsiteY9" fmla="*/ 308754 h 694185"/>
                <a:gd name="connsiteX10" fmla="*/ 155643 w 770570"/>
                <a:gd name="connsiteY10" fmla="*/ 50302 h 694185"/>
                <a:gd name="connsiteX11" fmla="*/ 232454 w 770570"/>
                <a:gd name="connsiteY11" fmla="*/ 4481 h 694185"/>
                <a:gd name="connsiteX12" fmla="*/ 529300 w 770570"/>
                <a:gd name="connsiteY12" fmla="*/ 89 h 69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570" h="694185">
                  <a:moveTo>
                    <a:pt x="529300" y="89"/>
                  </a:moveTo>
                  <a:cubicBezTo>
                    <a:pt x="560306" y="-1408"/>
                    <a:pt x="589812" y="16311"/>
                    <a:pt x="606111" y="42915"/>
                  </a:cubicBezTo>
                  <a:lnTo>
                    <a:pt x="758234" y="296924"/>
                  </a:lnTo>
                  <a:cubicBezTo>
                    <a:pt x="774440" y="323528"/>
                    <a:pt x="774440" y="357469"/>
                    <a:pt x="759640" y="385521"/>
                  </a:cubicBezTo>
                  <a:lnTo>
                    <a:pt x="614916" y="643973"/>
                  </a:lnTo>
                  <a:cubicBezTo>
                    <a:pt x="600210" y="672074"/>
                    <a:pt x="570610" y="688296"/>
                    <a:pt x="538105" y="689793"/>
                  </a:cubicBezTo>
                  <a:lnTo>
                    <a:pt x="241259" y="694185"/>
                  </a:lnTo>
                  <a:cubicBezTo>
                    <a:pt x="210254" y="694185"/>
                    <a:pt x="180747" y="677964"/>
                    <a:pt x="164448" y="651360"/>
                  </a:cubicBezTo>
                  <a:lnTo>
                    <a:pt x="12418" y="397350"/>
                  </a:lnTo>
                  <a:cubicBezTo>
                    <a:pt x="-3880" y="370746"/>
                    <a:pt x="-3880" y="336805"/>
                    <a:pt x="10920" y="308754"/>
                  </a:cubicBezTo>
                  <a:lnTo>
                    <a:pt x="155643" y="50302"/>
                  </a:lnTo>
                  <a:cubicBezTo>
                    <a:pt x="170443" y="22201"/>
                    <a:pt x="199950" y="5979"/>
                    <a:pt x="232454" y="4481"/>
                  </a:cubicBezTo>
                  <a:lnTo>
                    <a:pt x="529300" y="89"/>
                  </a:lnTo>
                  <a:close/>
                </a:path>
              </a:pathLst>
            </a:custGeom>
            <a:solidFill>
              <a:srgbClr val="0639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4" descr="Premium Vector | Health icon on transparent background">
              <a:extLst>
                <a:ext uri="{FF2B5EF4-FFF2-40B4-BE49-F238E27FC236}">
                  <a16:creationId xmlns:a16="http://schemas.microsoft.com/office/drawing/2014/main" id="{59397E70-5F6B-4FB4-4645-69093105949C}"/>
                </a:ext>
              </a:extLst>
            </p:cNvPr>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801979" y="2777571"/>
              <a:ext cx="467173" cy="4671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735500EF-F286-7184-2699-F8CB51DF163C}"/>
              </a:ext>
            </a:extLst>
          </p:cNvPr>
          <p:cNvGrpSpPr/>
          <p:nvPr/>
        </p:nvGrpSpPr>
        <p:grpSpPr>
          <a:xfrm rot="6151286">
            <a:off x="4829213" y="3428457"/>
            <a:ext cx="975507" cy="2094219"/>
            <a:chOff x="6622956" y="1458633"/>
            <a:chExt cx="975507" cy="2094219"/>
          </a:xfrm>
        </p:grpSpPr>
        <p:sp>
          <p:nvSpPr>
            <p:cNvPr id="12" name="Freeform: Shape 11">
              <a:extLst>
                <a:ext uri="{FF2B5EF4-FFF2-40B4-BE49-F238E27FC236}">
                  <a16:creationId xmlns:a16="http://schemas.microsoft.com/office/drawing/2014/main" id="{8C339CF9-7196-35D4-5486-C4209310217B}"/>
                </a:ext>
              </a:extLst>
            </p:cNvPr>
            <p:cNvSpPr/>
            <p:nvPr/>
          </p:nvSpPr>
          <p:spPr>
            <a:xfrm>
              <a:off x="7135265" y="1458633"/>
              <a:ext cx="158028" cy="141748"/>
            </a:xfrm>
            <a:custGeom>
              <a:avLst/>
              <a:gdLst>
                <a:gd name="connsiteX0" fmla="*/ 108524 w 158028"/>
                <a:gd name="connsiteY0" fmla="*/ 0 h 141748"/>
                <a:gd name="connsiteX1" fmla="*/ 124802 w 158028"/>
                <a:gd name="connsiteY1" fmla="*/ 8823 h 141748"/>
                <a:gd name="connsiteX2" fmla="*/ 155811 w 158028"/>
                <a:gd name="connsiteY2" fmla="*/ 60597 h 141748"/>
                <a:gd name="connsiteX3" fmla="*/ 155811 w 158028"/>
                <a:gd name="connsiteY3" fmla="*/ 78242 h 141748"/>
                <a:gd name="connsiteX4" fmla="*/ 126257 w 158028"/>
                <a:gd name="connsiteY4" fmla="*/ 131470 h 141748"/>
                <a:gd name="connsiteX5" fmla="*/ 110024 w 158028"/>
                <a:gd name="connsiteY5" fmla="*/ 140293 h 141748"/>
                <a:gd name="connsiteX6" fmla="*/ 49459 w 158028"/>
                <a:gd name="connsiteY6" fmla="*/ 141748 h 141748"/>
                <a:gd name="connsiteX7" fmla="*/ 33227 w 158028"/>
                <a:gd name="connsiteY7" fmla="*/ 132925 h 141748"/>
                <a:gd name="connsiteX8" fmla="*/ 2217 w 158028"/>
                <a:gd name="connsiteY8" fmla="*/ 81248 h 141748"/>
                <a:gd name="connsiteX9" fmla="*/ 2217 w 158028"/>
                <a:gd name="connsiteY9" fmla="*/ 63505 h 141748"/>
                <a:gd name="connsiteX10" fmla="*/ 31726 w 158028"/>
                <a:gd name="connsiteY10" fmla="*/ 10374 h 141748"/>
                <a:gd name="connsiteX11" fmla="*/ 48004 w 158028"/>
                <a:gd name="connsiteY11" fmla="*/ 1454 h 141748"/>
                <a:gd name="connsiteX12" fmla="*/ 108524 w 158028"/>
                <a:gd name="connsiteY12" fmla="*/ 0 h 14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028" h="141748">
                  <a:moveTo>
                    <a:pt x="108524" y="0"/>
                  </a:moveTo>
                  <a:cubicBezTo>
                    <a:pt x="115935" y="0"/>
                    <a:pt x="121846" y="2909"/>
                    <a:pt x="124802" y="8823"/>
                  </a:cubicBezTo>
                  <a:lnTo>
                    <a:pt x="155811" y="60597"/>
                  </a:lnTo>
                  <a:cubicBezTo>
                    <a:pt x="158767" y="64960"/>
                    <a:pt x="158767" y="72328"/>
                    <a:pt x="155811" y="78242"/>
                  </a:cubicBezTo>
                  <a:lnTo>
                    <a:pt x="126257" y="131470"/>
                  </a:lnTo>
                  <a:cubicBezTo>
                    <a:pt x="123301" y="137385"/>
                    <a:pt x="117390" y="140293"/>
                    <a:pt x="110024" y="140293"/>
                  </a:cubicBezTo>
                  <a:lnTo>
                    <a:pt x="49459" y="141748"/>
                  </a:lnTo>
                  <a:cubicBezTo>
                    <a:pt x="42093" y="141748"/>
                    <a:pt x="36182" y="138839"/>
                    <a:pt x="33227" y="132925"/>
                  </a:cubicBezTo>
                  <a:lnTo>
                    <a:pt x="2217" y="81248"/>
                  </a:lnTo>
                  <a:cubicBezTo>
                    <a:pt x="-739" y="76788"/>
                    <a:pt x="-739" y="69420"/>
                    <a:pt x="2217" y="63505"/>
                  </a:cubicBezTo>
                  <a:lnTo>
                    <a:pt x="31726" y="10374"/>
                  </a:lnTo>
                  <a:cubicBezTo>
                    <a:pt x="36182" y="4460"/>
                    <a:pt x="42093" y="1454"/>
                    <a:pt x="48004" y="1454"/>
                  </a:cubicBezTo>
                  <a:lnTo>
                    <a:pt x="108524"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AE1F667-2F32-8702-4738-93329FBD61BF}"/>
                </a:ext>
              </a:extLst>
            </p:cNvPr>
            <p:cNvSpPr/>
            <p:nvPr/>
          </p:nvSpPr>
          <p:spPr>
            <a:xfrm>
              <a:off x="7181416" y="1650604"/>
              <a:ext cx="251820" cy="230461"/>
            </a:xfrm>
            <a:custGeom>
              <a:avLst/>
              <a:gdLst>
                <a:gd name="connsiteX0" fmla="*/ 173181 w 251820"/>
                <a:gd name="connsiteY0" fmla="*/ 0 h 230461"/>
                <a:gd name="connsiteX1" fmla="*/ 198280 w 251820"/>
                <a:gd name="connsiteY1" fmla="*/ 14834 h 230461"/>
                <a:gd name="connsiteX2" fmla="*/ 248478 w 251820"/>
                <a:gd name="connsiteY2" fmla="*/ 98991 h 230461"/>
                <a:gd name="connsiteX3" fmla="*/ 248478 w 251820"/>
                <a:gd name="connsiteY3" fmla="*/ 128562 h 230461"/>
                <a:gd name="connsiteX4" fmla="*/ 201235 w 251820"/>
                <a:gd name="connsiteY4" fmla="*/ 214173 h 230461"/>
                <a:gd name="connsiteX5" fmla="*/ 176136 w 251820"/>
                <a:gd name="connsiteY5" fmla="*/ 228910 h 230461"/>
                <a:gd name="connsiteX6" fmla="*/ 78651 w 251820"/>
                <a:gd name="connsiteY6" fmla="*/ 230461 h 230461"/>
                <a:gd name="connsiteX7" fmla="*/ 53552 w 251820"/>
                <a:gd name="connsiteY7" fmla="*/ 215627 h 230461"/>
                <a:gd name="connsiteX8" fmla="*/ 3308 w 251820"/>
                <a:gd name="connsiteY8" fmla="*/ 131471 h 230461"/>
                <a:gd name="connsiteX9" fmla="*/ 3308 w 251820"/>
                <a:gd name="connsiteY9" fmla="*/ 101899 h 230461"/>
                <a:gd name="connsiteX10" fmla="*/ 50596 w 251820"/>
                <a:gd name="connsiteY10" fmla="*/ 16289 h 230461"/>
                <a:gd name="connsiteX11" fmla="*/ 75695 w 251820"/>
                <a:gd name="connsiteY11" fmla="*/ 1454 h 230461"/>
                <a:gd name="connsiteX12" fmla="*/ 173181 w 251820"/>
                <a:gd name="connsiteY12" fmla="*/ 0 h 23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820" h="230461">
                  <a:moveTo>
                    <a:pt x="173181" y="0"/>
                  </a:moveTo>
                  <a:cubicBezTo>
                    <a:pt x="183502" y="0"/>
                    <a:pt x="192369" y="5914"/>
                    <a:pt x="198280" y="14834"/>
                  </a:cubicBezTo>
                  <a:lnTo>
                    <a:pt x="248478" y="98991"/>
                  </a:lnTo>
                  <a:cubicBezTo>
                    <a:pt x="252934" y="107814"/>
                    <a:pt x="252934" y="119642"/>
                    <a:pt x="248478" y="128562"/>
                  </a:cubicBezTo>
                  <a:lnTo>
                    <a:pt x="201235" y="214173"/>
                  </a:lnTo>
                  <a:cubicBezTo>
                    <a:pt x="195324" y="224547"/>
                    <a:pt x="186458" y="230461"/>
                    <a:pt x="176136" y="228910"/>
                  </a:cubicBezTo>
                  <a:lnTo>
                    <a:pt x="78651" y="230461"/>
                  </a:lnTo>
                  <a:cubicBezTo>
                    <a:pt x="68329" y="230461"/>
                    <a:pt x="59463" y="224547"/>
                    <a:pt x="53552" y="215627"/>
                  </a:cubicBezTo>
                  <a:lnTo>
                    <a:pt x="3308" y="131471"/>
                  </a:lnTo>
                  <a:cubicBezTo>
                    <a:pt x="-1102" y="122648"/>
                    <a:pt x="-1102" y="110819"/>
                    <a:pt x="3308" y="101899"/>
                  </a:cubicBezTo>
                  <a:lnTo>
                    <a:pt x="50596" y="16289"/>
                  </a:lnTo>
                  <a:cubicBezTo>
                    <a:pt x="55007" y="7369"/>
                    <a:pt x="65374" y="1454"/>
                    <a:pt x="75695" y="1454"/>
                  </a:cubicBezTo>
                  <a:lnTo>
                    <a:pt x="173181"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2F22294-7315-9110-3F84-58DA4D8175DB}"/>
                </a:ext>
              </a:extLst>
            </p:cNvPr>
            <p:cNvSpPr/>
            <p:nvPr/>
          </p:nvSpPr>
          <p:spPr>
            <a:xfrm>
              <a:off x="7161478" y="1950484"/>
              <a:ext cx="371426" cy="335172"/>
            </a:xfrm>
            <a:custGeom>
              <a:avLst/>
              <a:gdLst>
                <a:gd name="connsiteX0" fmla="*/ 255139 w 371426"/>
                <a:gd name="connsiteY0" fmla="*/ 0 h 335172"/>
                <a:gd name="connsiteX1" fmla="*/ 292060 w 371426"/>
                <a:gd name="connsiteY1" fmla="*/ 20651 h 335172"/>
                <a:gd name="connsiteX2" fmla="*/ 365902 w 371426"/>
                <a:gd name="connsiteY2" fmla="*/ 143202 h 335172"/>
                <a:gd name="connsiteX3" fmla="*/ 365902 w 371426"/>
                <a:gd name="connsiteY3" fmla="*/ 186056 h 335172"/>
                <a:gd name="connsiteX4" fmla="*/ 296470 w 371426"/>
                <a:gd name="connsiteY4" fmla="*/ 311612 h 335172"/>
                <a:gd name="connsiteX5" fmla="*/ 259549 w 371426"/>
                <a:gd name="connsiteY5" fmla="*/ 333717 h 335172"/>
                <a:gd name="connsiteX6" fmla="*/ 116321 w 371426"/>
                <a:gd name="connsiteY6" fmla="*/ 335172 h 335172"/>
                <a:gd name="connsiteX7" fmla="*/ 79401 w 371426"/>
                <a:gd name="connsiteY7" fmla="*/ 314520 h 335172"/>
                <a:gd name="connsiteX8" fmla="*/ 5559 w 371426"/>
                <a:gd name="connsiteY8" fmla="*/ 191970 h 335172"/>
                <a:gd name="connsiteX9" fmla="*/ 5559 w 371426"/>
                <a:gd name="connsiteY9" fmla="*/ 149116 h 335172"/>
                <a:gd name="connsiteX10" fmla="*/ 74945 w 371426"/>
                <a:gd name="connsiteY10" fmla="*/ 23560 h 335172"/>
                <a:gd name="connsiteX11" fmla="*/ 111866 w 371426"/>
                <a:gd name="connsiteY11" fmla="*/ 1454 h 335172"/>
                <a:gd name="connsiteX12" fmla="*/ 255139 w 371426"/>
                <a:gd name="connsiteY12" fmla="*/ 0 h 33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426" h="335172">
                  <a:moveTo>
                    <a:pt x="255139" y="0"/>
                  </a:moveTo>
                  <a:cubicBezTo>
                    <a:pt x="269916" y="0"/>
                    <a:pt x="284648" y="7368"/>
                    <a:pt x="292060" y="20651"/>
                  </a:cubicBezTo>
                  <a:lnTo>
                    <a:pt x="365902" y="143202"/>
                  </a:lnTo>
                  <a:cubicBezTo>
                    <a:pt x="373268" y="156484"/>
                    <a:pt x="373268" y="172773"/>
                    <a:pt x="365902" y="186056"/>
                  </a:cubicBezTo>
                  <a:lnTo>
                    <a:pt x="296470" y="311612"/>
                  </a:lnTo>
                  <a:cubicBezTo>
                    <a:pt x="289104" y="324895"/>
                    <a:pt x="274327" y="333717"/>
                    <a:pt x="259549" y="333717"/>
                  </a:cubicBezTo>
                  <a:lnTo>
                    <a:pt x="116321" y="335172"/>
                  </a:lnTo>
                  <a:cubicBezTo>
                    <a:pt x="101544" y="335172"/>
                    <a:pt x="86767" y="327803"/>
                    <a:pt x="79401" y="314520"/>
                  </a:cubicBezTo>
                  <a:lnTo>
                    <a:pt x="5559" y="191970"/>
                  </a:lnTo>
                  <a:cubicBezTo>
                    <a:pt x="-1853" y="178687"/>
                    <a:pt x="-1853" y="162399"/>
                    <a:pt x="5559" y="149116"/>
                  </a:cubicBezTo>
                  <a:lnTo>
                    <a:pt x="74945" y="23560"/>
                  </a:lnTo>
                  <a:cubicBezTo>
                    <a:pt x="82356" y="10277"/>
                    <a:pt x="97088" y="1454"/>
                    <a:pt x="111866" y="1454"/>
                  </a:cubicBezTo>
                  <a:lnTo>
                    <a:pt x="255139"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752F4849-9B0E-A55C-9A8B-4A16DA39D5B3}"/>
                </a:ext>
              </a:extLst>
            </p:cNvPr>
            <p:cNvSpPr/>
            <p:nvPr/>
          </p:nvSpPr>
          <p:spPr>
            <a:xfrm>
              <a:off x="7060487" y="2353622"/>
              <a:ext cx="537976" cy="488845"/>
            </a:xfrm>
            <a:custGeom>
              <a:avLst/>
              <a:gdLst>
                <a:gd name="connsiteX0" fmla="*/ 367952 w 537976"/>
                <a:gd name="connsiteY0" fmla="*/ 0 h 488845"/>
                <a:gd name="connsiteX1" fmla="*/ 422606 w 537976"/>
                <a:gd name="connsiteY1" fmla="*/ 31025 h 488845"/>
                <a:gd name="connsiteX2" fmla="*/ 528913 w 537976"/>
                <a:gd name="connsiteY2" fmla="*/ 209713 h 488845"/>
                <a:gd name="connsiteX3" fmla="*/ 530413 w 537976"/>
                <a:gd name="connsiteY3" fmla="*/ 271764 h 488845"/>
                <a:gd name="connsiteX4" fmla="*/ 429972 w 537976"/>
                <a:gd name="connsiteY4" fmla="*/ 453360 h 488845"/>
                <a:gd name="connsiteX5" fmla="*/ 376818 w 537976"/>
                <a:gd name="connsiteY5" fmla="*/ 485936 h 488845"/>
                <a:gd name="connsiteX6" fmla="*/ 170025 w 537976"/>
                <a:gd name="connsiteY6" fmla="*/ 488845 h 488845"/>
                <a:gd name="connsiteX7" fmla="*/ 115371 w 537976"/>
                <a:gd name="connsiteY7" fmla="*/ 457819 h 488845"/>
                <a:gd name="connsiteX8" fmla="*/ 9064 w 537976"/>
                <a:gd name="connsiteY8" fmla="*/ 279132 h 488845"/>
                <a:gd name="connsiteX9" fmla="*/ 7563 w 537976"/>
                <a:gd name="connsiteY9" fmla="*/ 217081 h 488845"/>
                <a:gd name="connsiteX10" fmla="*/ 108005 w 537976"/>
                <a:gd name="connsiteY10" fmla="*/ 35485 h 488845"/>
                <a:gd name="connsiteX11" fmla="*/ 161158 w 537976"/>
                <a:gd name="connsiteY11" fmla="*/ 2909 h 488845"/>
                <a:gd name="connsiteX12" fmla="*/ 367952 w 537976"/>
                <a:gd name="connsiteY12" fmla="*/ 0 h 48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976" h="488845">
                  <a:moveTo>
                    <a:pt x="367952" y="0"/>
                  </a:moveTo>
                  <a:cubicBezTo>
                    <a:pt x="390095" y="0"/>
                    <a:pt x="410784" y="11828"/>
                    <a:pt x="422606" y="31025"/>
                  </a:cubicBezTo>
                  <a:lnTo>
                    <a:pt x="528913" y="209713"/>
                  </a:lnTo>
                  <a:cubicBezTo>
                    <a:pt x="540735" y="228910"/>
                    <a:pt x="540735" y="252567"/>
                    <a:pt x="530413" y="271764"/>
                  </a:cubicBezTo>
                  <a:lnTo>
                    <a:pt x="429972" y="453360"/>
                  </a:lnTo>
                  <a:cubicBezTo>
                    <a:pt x="419650" y="472654"/>
                    <a:pt x="398962" y="485936"/>
                    <a:pt x="376818" y="485936"/>
                  </a:cubicBezTo>
                  <a:lnTo>
                    <a:pt x="170025" y="488845"/>
                  </a:lnTo>
                  <a:cubicBezTo>
                    <a:pt x="147881" y="488845"/>
                    <a:pt x="127193" y="477016"/>
                    <a:pt x="115371" y="457819"/>
                  </a:cubicBezTo>
                  <a:lnTo>
                    <a:pt x="9064" y="279132"/>
                  </a:lnTo>
                  <a:cubicBezTo>
                    <a:pt x="-2758" y="259935"/>
                    <a:pt x="-2758" y="236278"/>
                    <a:pt x="7563" y="217081"/>
                  </a:cubicBezTo>
                  <a:lnTo>
                    <a:pt x="108005" y="35485"/>
                  </a:lnTo>
                  <a:cubicBezTo>
                    <a:pt x="118326" y="14737"/>
                    <a:pt x="139015" y="2909"/>
                    <a:pt x="161158" y="2909"/>
                  </a:cubicBezTo>
                  <a:lnTo>
                    <a:pt x="36795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4B068DF-F711-9CA3-CBA8-6C79CF401B52}"/>
                </a:ext>
              </a:extLst>
            </p:cNvPr>
            <p:cNvSpPr/>
            <p:nvPr/>
          </p:nvSpPr>
          <p:spPr>
            <a:xfrm>
              <a:off x="6622956" y="2858754"/>
              <a:ext cx="770597" cy="694098"/>
            </a:xfrm>
            <a:custGeom>
              <a:avLst/>
              <a:gdLst>
                <a:gd name="connsiteX0" fmla="*/ 529303 w 770597"/>
                <a:gd name="connsiteY0" fmla="*/ 0 h 694098"/>
                <a:gd name="connsiteX1" fmla="*/ 606101 w 770597"/>
                <a:gd name="connsiteY1" fmla="*/ 42757 h 694098"/>
                <a:gd name="connsiteX2" fmla="*/ 758195 w 770597"/>
                <a:gd name="connsiteY2" fmla="*/ 296778 h 694098"/>
                <a:gd name="connsiteX3" fmla="*/ 759695 w 770597"/>
                <a:gd name="connsiteY3" fmla="*/ 385395 h 694098"/>
                <a:gd name="connsiteX4" fmla="*/ 614967 w 770597"/>
                <a:gd name="connsiteY4" fmla="*/ 643876 h 694098"/>
                <a:gd name="connsiteX5" fmla="*/ 538170 w 770597"/>
                <a:gd name="connsiteY5" fmla="*/ 689638 h 694098"/>
                <a:gd name="connsiteX6" fmla="*/ 241301 w 770597"/>
                <a:gd name="connsiteY6" fmla="*/ 694098 h 694098"/>
                <a:gd name="connsiteX7" fmla="*/ 164504 w 770597"/>
                <a:gd name="connsiteY7" fmla="*/ 651244 h 694098"/>
                <a:gd name="connsiteX8" fmla="*/ 12364 w 770597"/>
                <a:gd name="connsiteY8" fmla="*/ 397223 h 694098"/>
                <a:gd name="connsiteX9" fmla="*/ 10909 w 770597"/>
                <a:gd name="connsiteY9" fmla="*/ 308607 h 694098"/>
                <a:gd name="connsiteX10" fmla="*/ 155637 w 770597"/>
                <a:gd name="connsiteY10" fmla="*/ 50223 h 694098"/>
                <a:gd name="connsiteX11" fmla="*/ 232435 w 770597"/>
                <a:gd name="connsiteY11" fmla="*/ 4363 h 694098"/>
                <a:gd name="connsiteX12" fmla="*/ 529303 w 770597"/>
                <a:gd name="connsiteY12" fmla="*/ 0 h 69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597" h="694098">
                  <a:moveTo>
                    <a:pt x="529303" y="0"/>
                  </a:moveTo>
                  <a:cubicBezTo>
                    <a:pt x="560313" y="0"/>
                    <a:pt x="589868" y="16192"/>
                    <a:pt x="606101" y="42757"/>
                  </a:cubicBezTo>
                  <a:lnTo>
                    <a:pt x="758195" y="296778"/>
                  </a:lnTo>
                  <a:cubicBezTo>
                    <a:pt x="774473" y="323441"/>
                    <a:pt x="774473" y="357375"/>
                    <a:pt x="759695" y="385395"/>
                  </a:cubicBezTo>
                  <a:lnTo>
                    <a:pt x="614967" y="643876"/>
                  </a:lnTo>
                  <a:cubicBezTo>
                    <a:pt x="598689" y="671993"/>
                    <a:pt x="570635" y="689638"/>
                    <a:pt x="538170" y="689638"/>
                  </a:cubicBezTo>
                  <a:lnTo>
                    <a:pt x="241301" y="694098"/>
                  </a:lnTo>
                  <a:cubicBezTo>
                    <a:pt x="210291" y="694098"/>
                    <a:pt x="180736" y="677810"/>
                    <a:pt x="164504" y="651244"/>
                  </a:cubicBezTo>
                  <a:lnTo>
                    <a:pt x="12364" y="397223"/>
                  </a:lnTo>
                  <a:cubicBezTo>
                    <a:pt x="-3869" y="370658"/>
                    <a:pt x="-3869" y="336724"/>
                    <a:pt x="10909" y="308607"/>
                  </a:cubicBezTo>
                  <a:lnTo>
                    <a:pt x="155637" y="50223"/>
                  </a:lnTo>
                  <a:cubicBezTo>
                    <a:pt x="170415" y="22106"/>
                    <a:pt x="199924" y="5915"/>
                    <a:pt x="232435" y="4363"/>
                  </a:cubicBezTo>
                  <a:lnTo>
                    <a:pt x="529303"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0" descr="Social Care Icon PNG Images, Vectors Free Download - Pngtree">
            <a:extLst>
              <a:ext uri="{FF2B5EF4-FFF2-40B4-BE49-F238E27FC236}">
                <a16:creationId xmlns:a16="http://schemas.microsoft.com/office/drawing/2014/main" id="{8B0F11D7-CCB7-45C8-DD5D-E72BD07CCA96}"/>
              </a:ext>
            </a:extLst>
          </p:cNvPr>
          <p:cNvPicPr>
            <a:picLocks noChangeAspect="1" noChangeArrowheads="1"/>
          </p:cNvPicPr>
          <p:nvPr/>
        </p:nvPicPr>
        <p:blipFill rotWithShape="1">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1964" t="2427" r="11270" b="22577"/>
          <a:stretch/>
        </p:blipFill>
        <p:spPr bwMode="auto">
          <a:xfrm>
            <a:off x="4332345" y="3886721"/>
            <a:ext cx="656740" cy="6416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523B881-1730-9E0D-C4E5-FBC2EF783308}"/>
              </a:ext>
            </a:extLst>
          </p:cNvPr>
          <p:cNvSpPr txBox="1"/>
          <p:nvPr/>
        </p:nvSpPr>
        <p:spPr>
          <a:xfrm>
            <a:off x="6917155" y="1080577"/>
            <a:ext cx="2926080" cy="461665"/>
          </a:xfrm>
          <a:prstGeom prst="rect">
            <a:avLst/>
          </a:prstGeom>
          <a:noFill/>
        </p:spPr>
        <p:txBody>
          <a:bodyPr wrap="square" lIns="0" rIns="0" rtlCol="0" anchor="b">
            <a:spAutoFit/>
          </a:bodyPr>
          <a:lstStyle/>
          <a:p>
            <a:r>
              <a:rPr lang="en-US" sz="2400" b="1" noProof="1">
                <a:solidFill>
                  <a:schemeClr val="accent6"/>
                </a:solidFill>
                <a:effectLst>
                  <a:outerShdw blurRad="38100" dist="38100" dir="2700000" algn="tl">
                    <a:srgbClr val="000000">
                      <a:alpha val="43137"/>
                    </a:srgbClr>
                  </a:outerShdw>
                </a:effectLst>
              </a:rPr>
              <a:t>Education</a:t>
            </a:r>
          </a:p>
        </p:txBody>
      </p:sp>
      <p:sp>
        <p:nvSpPr>
          <p:cNvPr id="19" name="TextBox 18">
            <a:extLst>
              <a:ext uri="{FF2B5EF4-FFF2-40B4-BE49-F238E27FC236}">
                <a16:creationId xmlns:a16="http://schemas.microsoft.com/office/drawing/2014/main" id="{7E17263E-93BC-2F21-AC3C-F36DFFDF5A34}"/>
              </a:ext>
            </a:extLst>
          </p:cNvPr>
          <p:cNvSpPr txBox="1"/>
          <p:nvPr/>
        </p:nvSpPr>
        <p:spPr>
          <a:xfrm>
            <a:off x="6935973" y="1448783"/>
            <a:ext cx="4288035" cy="830997"/>
          </a:xfrm>
          <a:prstGeom prst="rect">
            <a:avLst/>
          </a:prstGeom>
          <a:noFill/>
        </p:spPr>
        <p:txBody>
          <a:bodyPr wrap="square" lIns="0" rIns="0" rtlCol="0" anchor="t">
            <a:spAutoFit/>
          </a:bodyPr>
          <a:lstStyle/>
          <a:p>
            <a:r>
              <a:rPr lang="en-US" sz="1600" noProof="1">
                <a:solidFill>
                  <a:schemeClr val="accent1">
                    <a:lumMod val="50000"/>
                  </a:schemeClr>
                </a:solidFill>
              </a:rPr>
              <a:t>EdTech, AI, 4IR tech for skills, open learning, online learning, eTextbooks, digital libraries, educational apps and games</a:t>
            </a:r>
          </a:p>
        </p:txBody>
      </p:sp>
      <p:sp>
        <p:nvSpPr>
          <p:cNvPr id="20" name="TextBox 19">
            <a:extLst>
              <a:ext uri="{FF2B5EF4-FFF2-40B4-BE49-F238E27FC236}">
                <a16:creationId xmlns:a16="http://schemas.microsoft.com/office/drawing/2014/main" id="{6801CEEE-E6A7-770A-0A83-1EDC7144212A}"/>
              </a:ext>
            </a:extLst>
          </p:cNvPr>
          <p:cNvSpPr txBox="1"/>
          <p:nvPr/>
        </p:nvSpPr>
        <p:spPr>
          <a:xfrm>
            <a:off x="6917155" y="2909736"/>
            <a:ext cx="2926080" cy="461665"/>
          </a:xfrm>
          <a:prstGeom prst="rect">
            <a:avLst/>
          </a:prstGeom>
          <a:noFill/>
        </p:spPr>
        <p:txBody>
          <a:bodyPr wrap="square" lIns="0" rIns="0" rtlCol="0" anchor="b">
            <a:spAutoFit/>
          </a:bodyPr>
          <a:lstStyle/>
          <a:p>
            <a:r>
              <a:rPr lang="en-US" sz="2400" b="1" noProof="1">
                <a:solidFill>
                  <a:schemeClr val="accent1">
                    <a:lumMod val="75000"/>
                  </a:schemeClr>
                </a:solidFill>
                <a:effectLst>
                  <a:outerShdw blurRad="38100" dist="38100" dir="2700000" algn="tl">
                    <a:srgbClr val="000000">
                      <a:alpha val="43137"/>
                    </a:srgbClr>
                  </a:outerShdw>
                </a:effectLst>
              </a:rPr>
              <a:t>Health</a:t>
            </a:r>
          </a:p>
        </p:txBody>
      </p:sp>
      <p:sp>
        <p:nvSpPr>
          <p:cNvPr id="21" name="TextBox 20">
            <a:extLst>
              <a:ext uri="{FF2B5EF4-FFF2-40B4-BE49-F238E27FC236}">
                <a16:creationId xmlns:a16="http://schemas.microsoft.com/office/drawing/2014/main" id="{F98D5531-C6F7-2B9F-A8C4-116092E2C89C}"/>
              </a:ext>
            </a:extLst>
          </p:cNvPr>
          <p:cNvSpPr txBox="1"/>
          <p:nvPr/>
        </p:nvSpPr>
        <p:spPr>
          <a:xfrm>
            <a:off x="6917154" y="3261904"/>
            <a:ext cx="5040383" cy="830997"/>
          </a:xfrm>
          <a:prstGeom prst="rect">
            <a:avLst/>
          </a:prstGeom>
          <a:noFill/>
        </p:spPr>
        <p:txBody>
          <a:bodyPr wrap="square" lIns="0" rIns="0" rtlCol="0" anchor="t">
            <a:spAutoFit/>
          </a:bodyPr>
          <a:lstStyle/>
          <a:p>
            <a:r>
              <a:rPr lang="en-US" sz="1600" noProof="1">
                <a:solidFill>
                  <a:schemeClr val="accent1">
                    <a:lumMod val="50000"/>
                  </a:schemeClr>
                </a:solidFill>
              </a:rPr>
              <a:t>AI-assisted health solutions, e-health, telemedicine, telehealth, electronic health records, new diagnotics equipment (AI and machine learning), mobile health apps</a:t>
            </a:r>
          </a:p>
        </p:txBody>
      </p:sp>
      <p:sp>
        <p:nvSpPr>
          <p:cNvPr id="22" name="TextBox 21">
            <a:extLst>
              <a:ext uri="{FF2B5EF4-FFF2-40B4-BE49-F238E27FC236}">
                <a16:creationId xmlns:a16="http://schemas.microsoft.com/office/drawing/2014/main" id="{B5DFC635-FB61-61BC-8982-739D48335B26}"/>
              </a:ext>
            </a:extLst>
          </p:cNvPr>
          <p:cNvSpPr txBox="1"/>
          <p:nvPr/>
        </p:nvSpPr>
        <p:spPr>
          <a:xfrm>
            <a:off x="6898336" y="4607615"/>
            <a:ext cx="2926080" cy="461665"/>
          </a:xfrm>
          <a:prstGeom prst="rect">
            <a:avLst/>
          </a:prstGeom>
          <a:noFill/>
        </p:spPr>
        <p:txBody>
          <a:bodyPr wrap="square" lIns="0" rIns="0" rtlCol="0" anchor="b">
            <a:spAutoFit/>
          </a:bodyPr>
          <a:lstStyle/>
          <a:p>
            <a:r>
              <a:rPr lang="en-US" sz="2400" b="1" noProof="1">
                <a:solidFill>
                  <a:schemeClr val="accent2">
                    <a:lumMod val="75000"/>
                  </a:schemeClr>
                </a:solidFill>
                <a:effectLst>
                  <a:outerShdw blurRad="38100" dist="38100" dir="2700000" algn="tl">
                    <a:srgbClr val="000000">
                      <a:alpha val="43137"/>
                    </a:srgbClr>
                  </a:outerShdw>
                </a:effectLst>
              </a:rPr>
              <a:t>Social protection</a:t>
            </a:r>
          </a:p>
        </p:txBody>
      </p:sp>
      <p:sp>
        <p:nvSpPr>
          <p:cNvPr id="23" name="TextBox 22">
            <a:extLst>
              <a:ext uri="{FF2B5EF4-FFF2-40B4-BE49-F238E27FC236}">
                <a16:creationId xmlns:a16="http://schemas.microsoft.com/office/drawing/2014/main" id="{A360AEED-217D-8D79-4128-7A157398FB62}"/>
              </a:ext>
            </a:extLst>
          </p:cNvPr>
          <p:cNvSpPr txBox="1"/>
          <p:nvPr/>
        </p:nvSpPr>
        <p:spPr>
          <a:xfrm>
            <a:off x="6917155" y="4975821"/>
            <a:ext cx="4778286" cy="1569660"/>
          </a:xfrm>
          <a:prstGeom prst="rect">
            <a:avLst/>
          </a:prstGeom>
          <a:noFill/>
        </p:spPr>
        <p:txBody>
          <a:bodyPr wrap="square" lIns="0" tIns="45720" rIns="0" bIns="45720" rtlCol="0" anchor="t">
            <a:spAutoFit/>
          </a:bodyPr>
          <a:lstStyle/>
          <a:p>
            <a:r>
              <a:rPr lang="en-US" sz="1600" noProof="1">
                <a:solidFill>
                  <a:schemeClr val="accent1">
                    <a:lumMod val="50000"/>
                  </a:schemeClr>
                </a:solidFill>
              </a:rPr>
              <a:t>Modernized  pension and social assistance databases, digital delivery systems including payment systems, smart/unique IDs, digitally-enabled assistive technologies for people with disabilities and digitization of disabiliy assessment systems, community support digital platforms</a:t>
            </a:r>
          </a:p>
        </p:txBody>
      </p:sp>
      <p:grpSp>
        <p:nvGrpSpPr>
          <p:cNvPr id="24" name="Group 23">
            <a:extLst>
              <a:ext uri="{FF2B5EF4-FFF2-40B4-BE49-F238E27FC236}">
                <a16:creationId xmlns:a16="http://schemas.microsoft.com/office/drawing/2014/main" id="{8BAD9162-A2AA-0E56-A3A0-708366F8346F}"/>
              </a:ext>
            </a:extLst>
          </p:cNvPr>
          <p:cNvGrpSpPr/>
          <p:nvPr/>
        </p:nvGrpSpPr>
        <p:grpSpPr>
          <a:xfrm>
            <a:off x="4505262" y="1615814"/>
            <a:ext cx="1915635" cy="739154"/>
            <a:chOff x="4505262" y="1615814"/>
            <a:chExt cx="1915635" cy="739154"/>
          </a:xfrm>
        </p:grpSpPr>
        <p:sp>
          <p:nvSpPr>
            <p:cNvPr id="25" name="Freeform: Shape 24">
              <a:extLst>
                <a:ext uri="{FF2B5EF4-FFF2-40B4-BE49-F238E27FC236}">
                  <a16:creationId xmlns:a16="http://schemas.microsoft.com/office/drawing/2014/main" id="{BDA5A995-7A2C-F269-6570-D3CE41EC2309}"/>
                </a:ext>
              </a:extLst>
            </p:cNvPr>
            <p:cNvSpPr/>
            <p:nvPr/>
          </p:nvSpPr>
          <p:spPr>
            <a:xfrm rot="18398353" flipH="1" flipV="1">
              <a:off x="6080962" y="1724781"/>
              <a:ext cx="217029" cy="218376"/>
            </a:xfrm>
            <a:custGeom>
              <a:avLst/>
              <a:gdLst>
                <a:gd name="connsiteX0" fmla="*/ 78226 w 254039"/>
                <a:gd name="connsiteY0" fmla="*/ 0 h 230368"/>
                <a:gd name="connsiteX1" fmla="*/ 175731 w 254039"/>
                <a:gd name="connsiteY1" fmla="*/ 0 h 230368"/>
                <a:gd name="connsiteX2" fmla="*/ 200880 w 254039"/>
                <a:gd name="connsiteY2" fmla="*/ 14802 h 230368"/>
                <a:gd name="connsiteX3" fmla="*/ 249590 w 254039"/>
                <a:gd name="connsiteY3" fmla="*/ 100450 h 230368"/>
                <a:gd name="connsiteX4" fmla="*/ 249590 w 254039"/>
                <a:gd name="connsiteY4" fmla="*/ 129986 h 230368"/>
                <a:gd name="connsiteX5" fmla="*/ 200880 w 254039"/>
                <a:gd name="connsiteY5" fmla="*/ 215633 h 230368"/>
                <a:gd name="connsiteX6" fmla="*/ 175731 w 254039"/>
                <a:gd name="connsiteY6" fmla="*/ 230368 h 230368"/>
                <a:gd name="connsiteX7" fmla="*/ 78226 w 254039"/>
                <a:gd name="connsiteY7" fmla="*/ 230368 h 230368"/>
                <a:gd name="connsiteX8" fmla="*/ 53160 w 254039"/>
                <a:gd name="connsiteY8" fmla="*/ 215633 h 230368"/>
                <a:gd name="connsiteX9" fmla="*/ 4449 w 254039"/>
                <a:gd name="connsiteY9" fmla="*/ 129986 h 230368"/>
                <a:gd name="connsiteX10" fmla="*/ 4449 w 254039"/>
                <a:gd name="connsiteY10" fmla="*/ 100450 h 230368"/>
                <a:gd name="connsiteX11" fmla="*/ 53160 w 254039"/>
                <a:gd name="connsiteY11" fmla="*/ 14802 h 230368"/>
                <a:gd name="connsiteX12" fmla="*/ 78226 w 254039"/>
                <a:gd name="connsiteY12" fmla="*/ 0 h 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039" h="230368">
                  <a:moveTo>
                    <a:pt x="78226" y="0"/>
                  </a:moveTo>
                  <a:lnTo>
                    <a:pt x="175731" y="0"/>
                  </a:lnTo>
                  <a:cubicBezTo>
                    <a:pt x="186091" y="0"/>
                    <a:pt x="194947" y="5921"/>
                    <a:pt x="200880" y="14802"/>
                  </a:cubicBezTo>
                  <a:lnTo>
                    <a:pt x="249590" y="100450"/>
                  </a:lnTo>
                  <a:cubicBezTo>
                    <a:pt x="255523" y="109263"/>
                    <a:pt x="255523" y="121105"/>
                    <a:pt x="249590" y="129986"/>
                  </a:cubicBezTo>
                  <a:lnTo>
                    <a:pt x="200880" y="215633"/>
                  </a:lnTo>
                  <a:cubicBezTo>
                    <a:pt x="196451" y="224514"/>
                    <a:pt x="186091" y="230368"/>
                    <a:pt x="175731" y="230368"/>
                  </a:cubicBezTo>
                  <a:lnTo>
                    <a:pt x="78226" y="230368"/>
                  </a:lnTo>
                  <a:cubicBezTo>
                    <a:pt x="67949" y="230368"/>
                    <a:pt x="59092" y="224514"/>
                    <a:pt x="53160" y="215633"/>
                  </a:cubicBezTo>
                  <a:lnTo>
                    <a:pt x="4449" y="129986"/>
                  </a:lnTo>
                  <a:cubicBezTo>
                    <a:pt x="-1483" y="121105"/>
                    <a:pt x="-1483" y="109263"/>
                    <a:pt x="4449" y="100450"/>
                  </a:cubicBezTo>
                  <a:lnTo>
                    <a:pt x="53160" y="14802"/>
                  </a:lnTo>
                  <a:cubicBezTo>
                    <a:pt x="57588" y="5921"/>
                    <a:pt x="67949" y="0"/>
                    <a:pt x="7822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F2A2E57-9F19-573C-23FE-854EF093EED0}"/>
                </a:ext>
              </a:extLst>
            </p:cNvPr>
            <p:cNvSpPr/>
            <p:nvPr/>
          </p:nvSpPr>
          <p:spPr>
            <a:xfrm rot="18398353" flipH="1" flipV="1">
              <a:off x="6285111" y="1617219"/>
              <a:ext cx="137192" cy="134381"/>
            </a:xfrm>
            <a:custGeom>
              <a:avLst/>
              <a:gdLst>
                <a:gd name="connsiteX0" fmla="*/ 49484 w 160587"/>
                <a:gd name="connsiteY0" fmla="*/ 0 h 141760"/>
                <a:gd name="connsiteX1" fmla="*/ 110059 w 160587"/>
                <a:gd name="connsiteY1" fmla="*/ 0 h 141760"/>
                <a:gd name="connsiteX2" fmla="*/ 126268 w 160587"/>
                <a:gd name="connsiteY2" fmla="*/ 8881 h 141760"/>
                <a:gd name="connsiteX3" fmla="*/ 157266 w 160587"/>
                <a:gd name="connsiteY3" fmla="*/ 62033 h 141760"/>
                <a:gd name="connsiteX4" fmla="*/ 157266 w 160587"/>
                <a:gd name="connsiteY4" fmla="*/ 79727 h 141760"/>
                <a:gd name="connsiteX5" fmla="*/ 126268 w 160587"/>
                <a:gd name="connsiteY5" fmla="*/ 132946 h 141760"/>
                <a:gd name="connsiteX6" fmla="*/ 110059 w 160587"/>
                <a:gd name="connsiteY6" fmla="*/ 141760 h 141760"/>
                <a:gd name="connsiteX7" fmla="*/ 49484 w 160587"/>
                <a:gd name="connsiteY7" fmla="*/ 141760 h 141760"/>
                <a:gd name="connsiteX8" fmla="*/ 33275 w 160587"/>
                <a:gd name="connsiteY8" fmla="*/ 132946 h 141760"/>
                <a:gd name="connsiteX9" fmla="*/ 2194 w 160587"/>
                <a:gd name="connsiteY9" fmla="*/ 79727 h 141760"/>
                <a:gd name="connsiteX10" fmla="*/ 2194 w 160587"/>
                <a:gd name="connsiteY10" fmla="*/ 62033 h 141760"/>
                <a:gd name="connsiteX11" fmla="*/ 33275 w 160587"/>
                <a:gd name="connsiteY11" fmla="*/ 8881 h 141760"/>
                <a:gd name="connsiteX12" fmla="*/ 49484 w 160587"/>
                <a:gd name="connsiteY12" fmla="*/ 0 h 14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587" h="141760">
                  <a:moveTo>
                    <a:pt x="49484" y="0"/>
                  </a:moveTo>
                  <a:lnTo>
                    <a:pt x="110059" y="0"/>
                  </a:lnTo>
                  <a:cubicBezTo>
                    <a:pt x="117412" y="0"/>
                    <a:pt x="123344" y="2961"/>
                    <a:pt x="126268" y="8881"/>
                  </a:cubicBezTo>
                  <a:lnTo>
                    <a:pt x="157266" y="62033"/>
                  </a:lnTo>
                  <a:cubicBezTo>
                    <a:pt x="161694" y="67953"/>
                    <a:pt x="161694" y="73874"/>
                    <a:pt x="157266" y="79727"/>
                  </a:cubicBezTo>
                  <a:lnTo>
                    <a:pt x="126268" y="132946"/>
                  </a:lnTo>
                  <a:cubicBezTo>
                    <a:pt x="123344" y="138799"/>
                    <a:pt x="115908" y="141760"/>
                    <a:pt x="110059" y="141760"/>
                  </a:cubicBezTo>
                  <a:lnTo>
                    <a:pt x="49484" y="141760"/>
                  </a:lnTo>
                  <a:cubicBezTo>
                    <a:pt x="42131" y="141760"/>
                    <a:pt x="36199" y="138799"/>
                    <a:pt x="33275" y="132946"/>
                  </a:cubicBezTo>
                  <a:lnTo>
                    <a:pt x="2194" y="79727"/>
                  </a:lnTo>
                  <a:cubicBezTo>
                    <a:pt x="-731" y="75287"/>
                    <a:pt x="-731" y="67953"/>
                    <a:pt x="2194" y="62033"/>
                  </a:cubicBezTo>
                  <a:lnTo>
                    <a:pt x="33275" y="8881"/>
                  </a:lnTo>
                  <a:cubicBezTo>
                    <a:pt x="36199" y="2961"/>
                    <a:pt x="43552" y="0"/>
                    <a:pt x="49484" y="0"/>
                  </a:cubicBezTo>
                  <a:close/>
                </a:path>
              </a:pathLst>
            </a:custGeom>
            <a:solidFill>
              <a:srgbClr val="E7F7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0D1B590-59A0-7F51-2F87-61C87488A541}"/>
                </a:ext>
              </a:extLst>
            </p:cNvPr>
            <p:cNvSpPr/>
            <p:nvPr/>
          </p:nvSpPr>
          <p:spPr>
            <a:xfrm rot="18398353" flipH="1" flipV="1">
              <a:off x="5752214" y="1814699"/>
              <a:ext cx="318566" cy="317805"/>
            </a:xfrm>
            <a:custGeom>
              <a:avLst/>
              <a:gdLst>
                <a:gd name="connsiteX0" fmla="*/ 114800 w 372891"/>
                <a:gd name="connsiteY0" fmla="*/ 0 h 335257"/>
                <a:gd name="connsiteX1" fmla="*/ 258091 w 372891"/>
                <a:gd name="connsiteY1" fmla="*/ 0 h 335257"/>
                <a:gd name="connsiteX2" fmla="*/ 295021 w 372891"/>
                <a:gd name="connsiteY2" fmla="*/ 22135 h 335257"/>
                <a:gd name="connsiteX3" fmla="*/ 367377 w 372891"/>
                <a:gd name="connsiteY3" fmla="*/ 146200 h 335257"/>
                <a:gd name="connsiteX4" fmla="*/ 367377 w 372891"/>
                <a:gd name="connsiteY4" fmla="*/ 189057 h 335257"/>
                <a:gd name="connsiteX5" fmla="*/ 295021 w 372891"/>
                <a:gd name="connsiteY5" fmla="*/ 313122 h 335257"/>
                <a:gd name="connsiteX6" fmla="*/ 258091 w 372891"/>
                <a:gd name="connsiteY6" fmla="*/ 335257 h 335257"/>
                <a:gd name="connsiteX7" fmla="*/ 114800 w 372891"/>
                <a:gd name="connsiteY7" fmla="*/ 335257 h 335257"/>
                <a:gd name="connsiteX8" fmla="*/ 77870 w 372891"/>
                <a:gd name="connsiteY8" fmla="*/ 313122 h 335257"/>
                <a:gd name="connsiteX9" fmla="*/ 5514 w 372891"/>
                <a:gd name="connsiteY9" fmla="*/ 189057 h 335257"/>
                <a:gd name="connsiteX10" fmla="*/ 5514 w 372891"/>
                <a:gd name="connsiteY10" fmla="*/ 146200 h 335257"/>
                <a:gd name="connsiteX11" fmla="*/ 77870 w 372891"/>
                <a:gd name="connsiteY11" fmla="*/ 22135 h 335257"/>
                <a:gd name="connsiteX12" fmla="*/ 114800 w 372891"/>
                <a:gd name="connsiteY12" fmla="*/ 0 h 33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891" h="335257">
                  <a:moveTo>
                    <a:pt x="114800" y="0"/>
                  </a:moveTo>
                  <a:lnTo>
                    <a:pt x="258091" y="0"/>
                  </a:lnTo>
                  <a:cubicBezTo>
                    <a:pt x="272797" y="0"/>
                    <a:pt x="287585" y="8881"/>
                    <a:pt x="295021" y="22135"/>
                  </a:cubicBezTo>
                  <a:lnTo>
                    <a:pt x="367377" y="146200"/>
                  </a:lnTo>
                  <a:cubicBezTo>
                    <a:pt x="374730" y="159521"/>
                    <a:pt x="374730" y="175736"/>
                    <a:pt x="367377" y="189057"/>
                  </a:cubicBezTo>
                  <a:lnTo>
                    <a:pt x="295021" y="313122"/>
                  </a:lnTo>
                  <a:cubicBezTo>
                    <a:pt x="287585" y="326376"/>
                    <a:pt x="272797" y="335257"/>
                    <a:pt x="258091" y="335257"/>
                  </a:cubicBezTo>
                  <a:lnTo>
                    <a:pt x="114800" y="335257"/>
                  </a:lnTo>
                  <a:cubicBezTo>
                    <a:pt x="100011" y="335257"/>
                    <a:pt x="85306" y="326376"/>
                    <a:pt x="77870" y="313122"/>
                  </a:cubicBezTo>
                  <a:lnTo>
                    <a:pt x="5514" y="189057"/>
                  </a:lnTo>
                  <a:cubicBezTo>
                    <a:pt x="-1838" y="175736"/>
                    <a:pt x="-1838" y="159521"/>
                    <a:pt x="5514" y="146200"/>
                  </a:cubicBezTo>
                  <a:lnTo>
                    <a:pt x="77870" y="22135"/>
                  </a:lnTo>
                  <a:cubicBezTo>
                    <a:pt x="85306" y="8881"/>
                    <a:pt x="100011" y="0"/>
                    <a:pt x="11480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6DEEE6ED-B368-EBB8-0F07-8A1F87B8B6BD}"/>
                </a:ext>
              </a:extLst>
            </p:cNvPr>
            <p:cNvSpPr/>
            <p:nvPr/>
          </p:nvSpPr>
          <p:spPr>
            <a:xfrm rot="18398353" flipH="1" flipV="1">
              <a:off x="5272171" y="1877680"/>
              <a:ext cx="459594" cy="459202"/>
            </a:xfrm>
            <a:custGeom>
              <a:avLst/>
              <a:gdLst>
                <a:gd name="connsiteX0" fmla="*/ 165412 w 537969"/>
                <a:gd name="connsiteY0" fmla="*/ 0 h 484418"/>
                <a:gd name="connsiteX1" fmla="*/ 373623 w 537969"/>
                <a:gd name="connsiteY1" fmla="*/ 0 h 484418"/>
                <a:gd name="connsiteX2" fmla="*/ 426846 w 537969"/>
                <a:gd name="connsiteY2" fmla="*/ 31016 h 484418"/>
                <a:gd name="connsiteX3" fmla="*/ 530199 w 537969"/>
                <a:gd name="connsiteY3" fmla="*/ 211193 h 484418"/>
                <a:gd name="connsiteX4" fmla="*/ 530199 w 537969"/>
                <a:gd name="connsiteY4" fmla="*/ 273225 h 484418"/>
                <a:gd name="connsiteX5" fmla="*/ 426846 w 537969"/>
                <a:gd name="connsiteY5" fmla="*/ 453402 h 484418"/>
                <a:gd name="connsiteX6" fmla="*/ 373623 w 537969"/>
                <a:gd name="connsiteY6" fmla="*/ 484418 h 484418"/>
                <a:gd name="connsiteX7" fmla="*/ 165412 w 537969"/>
                <a:gd name="connsiteY7" fmla="*/ 484418 h 484418"/>
                <a:gd name="connsiteX8" fmla="*/ 112273 w 537969"/>
                <a:gd name="connsiteY8" fmla="*/ 453402 h 484418"/>
                <a:gd name="connsiteX9" fmla="*/ 8836 w 537969"/>
                <a:gd name="connsiteY9" fmla="*/ 273225 h 484418"/>
                <a:gd name="connsiteX10" fmla="*/ 8836 w 537969"/>
                <a:gd name="connsiteY10" fmla="*/ 211193 h 484418"/>
                <a:gd name="connsiteX11" fmla="*/ 112273 w 537969"/>
                <a:gd name="connsiteY11" fmla="*/ 31016 h 484418"/>
                <a:gd name="connsiteX12" fmla="*/ 165412 w 537969"/>
                <a:gd name="connsiteY12" fmla="*/ 0 h 48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969" h="484418">
                  <a:moveTo>
                    <a:pt x="165412" y="0"/>
                  </a:moveTo>
                  <a:lnTo>
                    <a:pt x="373623" y="0"/>
                  </a:lnTo>
                  <a:cubicBezTo>
                    <a:pt x="395764" y="0"/>
                    <a:pt x="414981" y="11774"/>
                    <a:pt x="426846" y="31016"/>
                  </a:cubicBezTo>
                  <a:lnTo>
                    <a:pt x="530199" y="211193"/>
                  </a:lnTo>
                  <a:cubicBezTo>
                    <a:pt x="540560" y="230368"/>
                    <a:pt x="540560" y="253983"/>
                    <a:pt x="530199" y="273225"/>
                  </a:cubicBezTo>
                  <a:lnTo>
                    <a:pt x="426846" y="453402"/>
                  </a:lnTo>
                  <a:cubicBezTo>
                    <a:pt x="416485" y="472577"/>
                    <a:pt x="395764" y="484418"/>
                    <a:pt x="373623" y="484418"/>
                  </a:cubicBezTo>
                  <a:lnTo>
                    <a:pt x="165412" y="484418"/>
                  </a:lnTo>
                  <a:cubicBezTo>
                    <a:pt x="143271" y="484418"/>
                    <a:pt x="124054" y="472577"/>
                    <a:pt x="112273" y="453402"/>
                  </a:cubicBezTo>
                  <a:lnTo>
                    <a:pt x="8836" y="273225"/>
                  </a:lnTo>
                  <a:cubicBezTo>
                    <a:pt x="-2945" y="253983"/>
                    <a:pt x="-2945" y="230368"/>
                    <a:pt x="8836" y="211193"/>
                  </a:cubicBezTo>
                  <a:lnTo>
                    <a:pt x="112273" y="31016"/>
                  </a:lnTo>
                  <a:cubicBezTo>
                    <a:pt x="122550" y="11774"/>
                    <a:pt x="143271" y="0"/>
                    <a:pt x="16541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4B92F96E-73B7-6D35-D0B8-15B520E49B03}"/>
                </a:ext>
              </a:extLst>
            </p:cNvPr>
            <p:cNvSpPr/>
            <p:nvPr/>
          </p:nvSpPr>
          <p:spPr>
            <a:xfrm rot="18398353" flipH="1" flipV="1">
              <a:off x="4542098" y="1698385"/>
              <a:ext cx="657976" cy="655190"/>
            </a:xfrm>
            <a:custGeom>
              <a:avLst/>
              <a:gdLst>
                <a:gd name="connsiteX0" fmla="*/ 236661 w 770181"/>
                <a:gd name="connsiteY0" fmla="*/ 0 h 691170"/>
                <a:gd name="connsiteX1" fmla="*/ 533521 w 770181"/>
                <a:gd name="connsiteY1" fmla="*/ 0 h 691170"/>
                <a:gd name="connsiteX2" fmla="*/ 610305 w 770181"/>
                <a:gd name="connsiteY2" fmla="*/ 44270 h 691170"/>
                <a:gd name="connsiteX3" fmla="*/ 758025 w 770181"/>
                <a:gd name="connsiteY3" fmla="*/ 301281 h 691170"/>
                <a:gd name="connsiteX4" fmla="*/ 758025 w 770181"/>
                <a:gd name="connsiteY4" fmla="*/ 389889 h 691170"/>
                <a:gd name="connsiteX5" fmla="*/ 610305 w 770181"/>
                <a:gd name="connsiteY5" fmla="*/ 646832 h 691170"/>
                <a:gd name="connsiteX6" fmla="*/ 533521 w 770181"/>
                <a:gd name="connsiteY6" fmla="*/ 691170 h 691170"/>
                <a:gd name="connsiteX7" fmla="*/ 236661 w 770181"/>
                <a:gd name="connsiteY7" fmla="*/ 691170 h 691170"/>
                <a:gd name="connsiteX8" fmla="*/ 159877 w 770181"/>
                <a:gd name="connsiteY8" fmla="*/ 646832 h 691170"/>
                <a:gd name="connsiteX9" fmla="*/ 12157 w 770181"/>
                <a:gd name="connsiteY9" fmla="*/ 389889 h 691170"/>
                <a:gd name="connsiteX10" fmla="*/ 12157 w 770181"/>
                <a:gd name="connsiteY10" fmla="*/ 301281 h 691170"/>
                <a:gd name="connsiteX11" fmla="*/ 159877 w 770181"/>
                <a:gd name="connsiteY11" fmla="*/ 44270 h 691170"/>
                <a:gd name="connsiteX12" fmla="*/ 236661 w 770181"/>
                <a:gd name="connsiteY12" fmla="*/ 0 h 69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81" h="691170">
                  <a:moveTo>
                    <a:pt x="236661" y="0"/>
                  </a:moveTo>
                  <a:lnTo>
                    <a:pt x="533521" y="0"/>
                  </a:lnTo>
                  <a:cubicBezTo>
                    <a:pt x="564519" y="0"/>
                    <a:pt x="594096" y="16214"/>
                    <a:pt x="610305" y="44270"/>
                  </a:cubicBezTo>
                  <a:lnTo>
                    <a:pt x="758025" y="301281"/>
                  </a:lnTo>
                  <a:cubicBezTo>
                    <a:pt x="774234" y="329337"/>
                    <a:pt x="774234" y="363313"/>
                    <a:pt x="758025" y="389889"/>
                  </a:cubicBezTo>
                  <a:lnTo>
                    <a:pt x="610305" y="646832"/>
                  </a:lnTo>
                  <a:cubicBezTo>
                    <a:pt x="594096" y="674956"/>
                    <a:pt x="564519" y="691170"/>
                    <a:pt x="533521" y="691170"/>
                  </a:cubicBezTo>
                  <a:lnTo>
                    <a:pt x="236661" y="691170"/>
                  </a:lnTo>
                  <a:cubicBezTo>
                    <a:pt x="205663" y="691170"/>
                    <a:pt x="176086" y="674956"/>
                    <a:pt x="159877" y="646832"/>
                  </a:cubicBezTo>
                  <a:lnTo>
                    <a:pt x="12157" y="389889"/>
                  </a:lnTo>
                  <a:cubicBezTo>
                    <a:pt x="-4052" y="361833"/>
                    <a:pt x="-4052" y="329337"/>
                    <a:pt x="12157" y="301281"/>
                  </a:cubicBezTo>
                  <a:lnTo>
                    <a:pt x="159877" y="44270"/>
                  </a:lnTo>
                  <a:cubicBezTo>
                    <a:pt x="176086" y="16214"/>
                    <a:pt x="205663" y="0"/>
                    <a:pt x="236661"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6" name="Picture 2" descr="Online learning vector icon. Online education icon symbol. School vector  illustration on isolated background 11849062 Vector Art at Vecteezy">
              <a:extLst>
                <a:ext uri="{FF2B5EF4-FFF2-40B4-BE49-F238E27FC236}">
                  <a16:creationId xmlns:a16="http://schemas.microsoft.com/office/drawing/2014/main" id="{7C9E4563-4116-637E-E829-6D492CBACCA1}"/>
                </a:ext>
              </a:extLst>
            </p:cNvPr>
            <p:cNvPicPr>
              <a:picLocks noChangeAspect="1" noChangeArrowheads="1"/>
            </p:cNvPicPr>
            <p:nvPr/>
          </p:nvPicPr>
          <p:blipFill>
            <a:blip r:embed="rId5">
              <a:clrChange>
                <a:clrFrom>
                  <a:srgbClr val="F3F5F4"/>
                </a:clrFrom>
                <a:clrTo>
                  <a:srgbClr val="F3F5F4">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21418817">
              <a:off x="4505262" y="1674980"/>
              <a:ext cx="718812" cy="6196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6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B04A9D-9AA0-907A-BD91-FAFB503C7239}"/>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6D398214-5AA0-0D08-094D-9A6B3756F31C}"/>
              </a:ext>
            </a:extLst>
          </p:cNvPr>
          <p:cNvSpPr>
            <a:spLocks noGrp="1"/>
          </p:cNvSpPr>
          <p:nvPr>
            <p:ph type="title" idx="4294967295"/>
          </p:nvPr>
        </p:nvSpPr>
        <p:spPr>
          <a:xfrm>
            <a:off x="841248" y="334644"/>
            <a:ext cx="10509504" cy="1076914"/>
          </a:xfrm>
        </p:spPr>
        <p:txBody>
          <a:bodyPr vert="horz" lIns="91440" tIns="45720" rIns="91440" bIns="45720" rtlCol="0" anchor="ctr" anchorCtr="0">
            <a:normAutofit/>
          </a:bodyPr>
          <a:lstStyle/>
          <a:p>
            <a:r>
              <a:rPr lang="en-US" sz="3400" b="1" kern="1200">
                <a:solidFill>
                  <a:schemeClr val="tx1"/>
                </a:solidFill>
                <a:latin typeface="+mj-lt"/>
                <a:ea typeface="+mj-ea"/>
                <a:cs typeface="+mj-cs"/>
              </a:rPr>
              <a:t>Increasing investment in digitalization for the health sector is critical and offers many benefits </a:t>
            </a:r>
          </a:p>
        </p:txBody>
      </p:sp>
      <p:sp>
        <p:nvSpPr>
          <p:cNvPr id="26" name="Rectangle 2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extBox 3">
            <a:extLst>
              <a:ext uri="{FF2B5EF4-FFF2-40B4-BE49-F238E27FC236}">
                <a16:creationId xmlns:a16="http://schemas.microsoft.com/office/drawing/2014/main" id="{D04795DE-B33E-B31F-6145-6C2FE915BDD6}"/>
              </a:ext>
            </a:extLst>
          </p:cNvPr>
          <p:cNvGraphicFramePr/>
          <p:nvPr>
            <p:extLst>
              <p:ext uri="{D42A27DB-BD31-4B8C-83A1-F6EECF244321}">
                <p14:modId xmlns:p14="http://schemas.microsoft.com/office/powerpoint/2010/main" val="1367257107"/>
              </p:ext>
            </p:extLst>
          </p:nvPr>
        </p:nvGraphicFramePr>
        <p:xfrm>
          <a:off x="733647" y="1746202"/>
          <a:ext cx="11089758" cy="516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60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8AB1C-9663-CAB4-A431-724B12761B7C}"/>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405CE698-DF4C-85BC-2D81-ED40B0B5CDCF}"/>
              </a:ext>
            </a:extLst>
          </p:cNvPr>
          <p:cNvSpPr>
            <a:spLocks noGrp="1"/>
          </p:cNvSpPr>
          <p:nvPr>
            <p:ph type="title" idx="4294967295"/>
          </p:nvPr>
        </p:nvSpPr>
        <p:spPr>
          <a:xfrm>
            <a:off x="439948" y="0"/>
            <a:ext cx="10903240" cy="914400"/>
          </a:xfrm>
        </p:spPr>
        <p:txBody>
          <a:bodyPr tIns="91440" bIns="91440" anchor="ctr" anchorCtr="0">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DB7"/>
                </a:solidFill>
                <a:effectLst/>
                <a:uLnTx/>
                <a:uFillTx/>
                <a:latin typeface="Arial" panose="020B0604020202020204" pitchFamily="34" charset="0"/>
                <a:ea typeface="+mj-ea"/>
                <a:cs typeface="+mj-cs"/>
              </a:rPr>
              <a:t>Emerging challenges for health systems also link to opportunities for digitalization</a:t>
            </a:r>
          </a:p>
        </p:txBody>
      </p:sp>
      <p:pic>
        <p:nvPicPr>
          <p:cNvPr id="2" name="Picture 1">
            <a:extLst>
              <a:ext uri="{FF2B5EF4-FFF2-40B4-BE49-F238E27FC236}">
                <a16:creationId xmlns:a16="http://schemas.microsoft.com/office/drawing/2014/main" id="{E43D2213-C648-3BB4-A5B4-D112BA289707}"/>
              </a:ext>
            </a:extLst>
          </p:cNvPr>
          <p:cNvPicPr>
            <a:picLocks noChangeAspect="1"/>
          </p:cNvPicPr>
          <p:nvPr/>
        </p:nvPicPr>
        <p:blipFill>
          <a:blip r:embed="rId3"/>
          <a:stretch>
            <a:fillRect/>
          </a:stretch>
        </p:blipFill>
        <p:spPr>
          <a:xfrm>
            <a:off x="4927221" y="2621470"/>
            <a:ext cx="1972740" cy="1972740"/>
          </a:xfrm>
          <a:prstGeom prst="rect">
            <a:avLst/>
          </a:prstGeom>
        </p:spPr>
      </p:pic>
      <p:sp>
        <p:nvSpPr>
          <p:cNvPr id="3" name="TextBox 2">
            <a:extLst>
              <a:ext uri="{FF2B5EF4-FFF2-40B4-BE49-F238E27FC236}">
                <a16:creationId xmlns:a16="http://schemas.microsoft.com/office/drawing/2014/main" id="{5CCE2FF8-9AD2-10FA-9716-A8C0341B6F6C}"/>
              </a:ext>
            </a:extLst>
          </p:cNvPr>
          <p:cNvSpPr txBox="1"/>
          <p:nvPr/>
        </p:nvSpPr>
        <p:spPr>
          <a:xfrm>
            <a:off x="6541164" y="3719188"/>
            <a:ext cx="2439513" cy="2248614"/>
          </a:xfrm>
          <a:prstGeom prst="roundRect">
            <a:avLst>
              <a:gd name="adj" fmla="val 5580"/>
            </a:avLst>
          </a:prstGeom>
          <a:solidFill>
            <a:schemeClr val="bg1">
              <a:lumMod val="85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Challenges: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Health worker shortage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Rising health needs overwhelming existing systems</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Limited access to quality &amp; convenient health services</a:t>
            </a:r>
          </a:p>
        </p:txBody>
      </p:sp>
      <p:sp>
        <p:nvSpPr>
          <p:cNvPr id="5" name="TextBox 4">
            <a:extLst>
              <a:ext uri="{FF2B5EF4-FFF2-40B4-BE49-F238E27FC236}">
                <a16:creationId xmlns:a16="http://schemas.microsoft.com/office/drawing/2014/main" id="{63C785CB-27DA-C12F-1E48-8B5946621FC6}"/>
              </a:ext>
            </a:extLst>
          </p:cNvPr>
          <p:cNvSpPr txBox="1"/>
          <p:nvPr/>
        </p:nvSpPr>
        <p:spPr>
          <a:xfrm>
            <a:off x="9069890" y="3728443"/>
            <a:ext cx="2423634" cy="2227481"/>
          </a:xfrm>
          <a:prstGeom prst="roundRect">
            <a:avLst>
              <a:gd name="adj" fmla="val 4759"/>
            </a:avLst>
          </a:prstGeom>
          <a:solidFill>
            <a:schemeClr val="bg1">
              <a:lumMod val="85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Opportunities: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Digitize health service delivery</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Integrate information systems</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Automation</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Digital payments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EB0010D-CACC-FD5B-D8E7-6E38269CCAB6}"/>
              </a:ext>
            </a:extLst>
          </p:cNvPr>
          <p:cNvSpPr txBox="1"/>
          <p:nvPr/>
        </p:nvSpPr>
        <p:spPr>
          <a:xfrm>
            <a:off x="6557041" y="1598775"/>
            <a:ext cx="2423636" cy="1888639"/>
          </a:xfrm>
          <a:prstGeom prst="roundRect">
            <a:avLst>
              <a:gd name="adj" fmla="val 6545"/>
            </a:avLst>
          </a:prstGeom>
          <a:solidFill>
            <a:srgbClr val="B7E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Challenges: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Youth bulge in some DMCs, rapid aging in others</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Increasing burden of NCDs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Demand for elderly  care services</a:t>
            </a:r>
          </a:p>
        </p:txBody>
      </p:sp>
      <p:sp>
        <p:nvSpPr>
          <p:cNvPr id="8" name="TextBox 7">
            <a:extLst>
              <a:ext uri="{FF2B5EF4-FFF2-40B4-BE49-F238E27FC236}">
                <a16:creationId xmlns:a16="http://schemas.microsoft.com/office/drawing/2014/main" id="{8D0C7FBA-5611-13D5-DED5-54459F12B420}"/>
              </a:ext>
            </a:extLst>
          </p:cNvPr>
          <p:cNvSpPr txBox="1"/>
          <p:nvPr/>
        </p:nvSpPr>
        <p:spPr>
          <a:xfrm>
            <a:off x="9069890" y="1609378"/>
            <a:ext cx="2439513" cy="1876438"/>
          </a:xfrm>
          <a:prstGeom prst="roundRect">
            <a:avLst>
              <a:gd name="adj" fmla="val 5949"/>
            </a:avLst>
          </a:prstGeom>
          <a:solidFill>
            <a:srgbClr val="B7E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Opportunities: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Enhancing reproductive health programs</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Promoting healthy aging</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Links to long-term care and social protection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8589B0E-CDF6-0F15-55D7-EEA306FEBD3A}"/>
              </a:ext>
            </a:extLst>
          </p:cNvPr>
          <p:cNvSpPr txBox="1"/>
          <p:nvPr/>
        </p:nvSpPr>
        <p:spPr>
          <a:xfrm>
            <a:off x="2912882" y="3882871"/>
            <a:ext cx="2379159" cy="1909851"/>
          </a:xfrm>
          <a:prstGeom prst="roundRect">
            <a:avLst>
              <a:gd name="adj" fmla="val 6664"/>
            </a:avLst>
          </a:prstGeom>
          <a:solidFill>
            <a:srgbClr val="CC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Opportunities</a:t>
            </a:r>
            <a:r>
              <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Engage subnational policymakers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Regional cooperation, e.g., CAREC</a:t>
            </a:r>
          </a:p>
        </p:txBody>
      </p:sp>
      <p:sp>
        <p:nvSpPr>
          <p:cNvPr id="10" name="TextBox 9">
            <a:extLst>
              <a:ext uri="{FF2B5EF4-FFF2-40B4-BE49-F238E27FC236}">
                <a16:creationId xmlns:a16="http://schemas.microsoft.com/office/drawing/2014/main" id="{041EFF33-AB31-89DD-8220-32818480064A}"/>
              </a:ext>
            </a:extLst>
          </p:cNvPr>
          <p:cNvSpPr txBox="1"/>
          <p:nvPr/>
        </p:nvSpPr>
        <p:spPr>
          <a:xfrm>
            <a:off x="423982" y="3882871"/>
            <a:ext cx="2407868" cy="1909851"/>
          </a:xfrm>
          <a:prstGeom prst="roundRect">
            <a:avLst>
              <a:gd name="adj" fmla="val 5830"/>
            </a:avLst>
          </a:prstGeom>
          <a:solidFill>
            <a:srgbClr val="CC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Challenges</a:t>
            </a:r>
            <a:r>
              <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Limited central resources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Cross-border risks during health emergencies</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Gaps in information sharing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8B87F1E7-BDA2-32F6-7B26-206DC930D237}"/>
              </a:ext>
            </a:extLst>
          </p:cNvPr>
          <p:cNvSpPr txBox="1"/>
          <p:nvPr/>
        </p:nvSpPr>
        <p:spPr>
          <a:xfrm>
            <a:off x="2856582" y="1561794"/>
            <a:ext cx="2435458" cy="1909851"/>
          </a:xfrm>
          <a:prstGeom prst="roundRect">
            <a:avLst>
              <a:gd name="adj" fmla="val 4517"/>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Opportunities: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Improved primary care, referral, and prevention</a:t>
            </a:r>
            <a:endParaRPr kumimoji="0" 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Collaboration with private sector</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Climate resilient and livable, healthy cities</a:t>
            </a:r>
          </a:p>
        </p:txBody>
      </p:sp>
      <p:sp>
        <p:nvSpPr>
          <p:cNvPr id="12" name="TextBox 11">
            <a:extLst>
              <a:ext uri="{FF2B5EF4-FFF2-40B4-BE49-F238E27FC236}">
                <a16:creationId xmlns:a16="http://schemas.microsoft.com/office/drawing/2014/main" id="{0597429B-45DE-AF60-0D9C-FCC5134F8977}"/>
              </a:ext>
            </a:extLst>
          </p:cNvPr>
          <p:cNvSpPr txBox="1"/>
          <p:nvPr/>
        </p:nvSpPr>
        <p:spPr>
          <a:xfrm>
            <a:off x="423979" y="1560513"/>
            <a:ext cx="2343390" cy="1911132"/>
          </a:xfrm>
          <a:prstGeom prst="roundRect">
            <a:avLst>
              <a:gd name="adj" fmla="val 4887"/>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endParaRPr kumimoji="0" lang="en-US" sz="1400"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Challenges:  </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Air, noise water pollution</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Extreme heat events</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Road traffic injuries</a:t>
            </a:r>
          </a:p>
          <a:p>
            <a:pPr marL="169863"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Limited primary health care access</a:t>
            </a:r>
          </a:p>
        </p:txBody>
      </p:sp>
      <p:sp>
        <p:nvSpPr>
          <p:cNvPr id="13" name="Rectangle: Rounded Corners 12">
            <a:extLst>
              <a:ext uri="{FF2B5EF4-FFF2-40B4-BE49-F238E27FC236}">
                <a16:creationId xmlns:a16="http://schemas.microsoft.com/office/drawing/2014/main" id="{F0A70943-DBFA-7F10-1EC3-B37092DCFAE5}"/>
              </a:ext>
            </a:extLst>
          </p:cNvPr>
          <p:cNvSpPr/>
          <p:nvPr/>
        </p:nvSpPr>
        <p:spPr>
          <a:xfrm>
            <a:off x="423979" y="3640957"/>
            <a:ext cx="4868061" cy="393327"/>
          </a:xfrm>
          <a:prstGeom prst="roundRect">
            <a:avLst/>
          </a:prstGeom>
          <a:solidFill>
            <a:srgbClr val="52A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Decentralization &amp; Regional Cooperation</a:t>
            </a:r>
          </a:p>
        </p:txBody>
      </p:sp>
      <p:sp>
        <p:nvSpPr>
          <p:cNvPr id="14" name="Rectangle: Rounded Corners 13">
            <a:extLst>
              <a:ext uri="{FF2B5EF4-FFF2-40B4-BE49-F238E27FC236}">
                <a16:creationId xmlns:a16="http://schemas.microsoft.com/office/drawing/2014/main" id="{B0386957-3172-8084-0425-AF0A0B35ED47}"/>
              </a:ext>
            </a:extLst>
          </p:cNvPr>
          <p:cNvSpPr/>
          <p:nvPr/>
        </p:nvSpPr>
        <p:spPr>
          <a:xfrm>
            <a:off x="6541164" y="3640957"/>
            <a:ext cx="4952361" cy="393326"/>
          </a:xfrm>
          <a:prstGeom prst="roundRect">
            <a:avLst/>
          </a:prstGeom>
          <a:solidFill>
            <a:schemeClr val="tx1">
              <a:lumMod val="85000"/>
              <a:lumOff val="15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Fully Adapting to Digitization</a:t>
            </a:r>
          </a:p>
        </p:txBody>
      </p:sp>
      <p:sp>
        <p:nvSpPr>
          <p:cNvPr id="15" name="Rectangle: Rounded Corners 14">
            <a:extLst>
              <a:ext uri="{FF2B5EF4-FFF2-40B4-BE49-F238E27FC236}">
                <a16:creationId xmlns:a16="http://schemas.microsoft.com/office/drawing/2014/main" id="{90C88A7D-ADBE-E02B-2CA3-76B33D05376F}"/>
              </a:ext>
            </a:extLst>
          </p:cNvPr>
          <p:cNvSpPr/>
          <p:nvPr/>
        </p:nvSpPr>
        <p:spPr>
          <a:xfrm>
            <a:off x="423979" y="1366941"/>
            <a:ext cx="4868061" cy="434984"/>
          </a:xfrm>
          <a:prstGeom prst="roundRect">
            <a:avLst/>
          </a:prstGeom>
          <a:solidFill>
            <a:srgbClr val="D12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Rapid Urbanization &amp; Climate Change</a:t>
            </a:r>
          </a:p>
        </p:txBody>
      </p:sp>
      <p:sp>
        <p:nvSpPr>
          <p:cNvPr id="16" name="Rectangle: Rounded Corners 15">
            <a:extLst>
              <a:ext uri="{FF2B5EF4-FFF2-40B4-BE49-F238E27FC236}">
                <a16:creationId xmlns:a16="http://schemas.microsoft.com/office/drawing/2014/main" id="{CB66445E-704B-8761-FD33-265F1E5FCAE1}"/>
              </a:ext>
            </a:extLst>
          </p:cNvPr>
          <p:cNvSpPr/>
          <p:nvPr/>
        </p:nvSpPr>
        <p:spPr>
          <a:xfrm>
            <a:off x="6557042" y="1366939"/>
            <a:ext cx="4952362" cy="434985"/>
          </a:xfrm>
          <a:prstGeom prst="roundRect">
            <a:avLst/>
          </a:prstGeom>
          <a:solidFill>
            <a:srgbClr val="00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Demographic Trends</a:t>
            </a:r>
          </a:p>
        </p:txBody>
      </p:sp>
    </p:spTree>
    <p:extLst>
      <p:ext uri="{BB962C8B-B14F-4D97-AF65-F5344CB8AC3E}">
        <p14:creationId xmlns:p14="http://schemas.microsoft.com/office/powerpoint/2010/main" val="160940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F3DD41-C520-F7FA-46E8-A6C2D01CDC3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3">
            <a:extLst>
              <a:ext uri="{FF2B5EF4-FFF2-40B4-BE49-F238E27FC236}">
                <a16:creationId xmlns:a16="http://schemas.microsoft.com/office/drawing/2014/main" id="{B9F654A9-8B6D-12E5-8C73-25FAF3A2EABB}"/>
              </a:ext>
            </a:extLst>
          </p:cNvPr>
          <p:cNvSpPr>
            <a:spLocks noGrp="1"/>
          </p:cNvSpPr>
          <p:nvPr>
            <p:ph type="title" idx="4294967295"/>
          </p:nvPr>
        </p:nvSpPr>
        <p:spPr>
          <a:xfrm>
            <a:off x="1256522" y="591829"/>
            <a:ext cx="3939688" cy="5583126"/>
          </a:xfrm>
        </p:spPr>
        <p:txBody>
          <a:bodyPr vert="horz" lIns="91440" tIns="45720" rIns="91440" bIns="45720" rtlCol="0" anchor="ctr" anchorCtr="0">
            <a:normAutofit/>
          </a:bodyPr>
          <a:lstStyle/>
          <a:p>
            <a:r>
              <a:rPr lang="en-US" b="1" kern="1200">
                <a:solidFill>
                  <a:schemeClr val="tx1"/>
                </a:solidFill>
                <a:latin typeface="+mj-lt"/>
                <a:ea typeface="+mj-ea"/>
                <a:cs typeface="+mj-cs"/>
              </a:rPr>
              <a:t>While Kyrgyzstan has embraced the use of digital systems in health, many gaps still exist and additional support is needed</a:t>
            </a:r>
          </a:p>
        </p:txBody>
      </p:sp>
      <p:cxnSp>
        <p:nvCxnSpPr>
          <p:cNvPr id="14" name="Straight Connector 1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6"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8"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0"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0" name="TextBox 1">
            <a:extLst>
              <a:ext uri="{FF2B5EF4-FFF2-40B4-BE49-F238E27FC236}">
                <a16:creationId xmlns:a16="http://schemas.microsoft.com/office/drawing/2014/main" id="{FAB6A815-0380-0C2A-A10A-43DB0C6B8C16}"/>
              </a:ext>
            </a:extLst>
          </p:cNvPr>
          <p:cNvGraphicFramePr/>
          <p:nvPr>
            <p:extLst>
              <p:ext uri="{D42A27DB-BD31-4B8C-83A1-F6EECF244321}">
                <p14:modId xmlns:p14="http://schemas.microsoft.com/office/powerpoint/2010/main" val="4248951708"/>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31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a:extLst>
            <a:ext uri="{FF2B5EF4-FFF2-40B4-BE49-F238E27FC236}">
              <a16:creationId xmlns:a16="http://schemas.microsoft.com/office/drawing/2014/main" id="{5AA4AF37-797F-2654-8CD3-D07F07E03764}"/>
            </a:ext>
          </a:extLst>
        </p:cNvPr>
        <p:cNvGrpSpPr/>
        <p:nvPr/>
      </p:nvGrpSpPr>
      <p:grpSpPr>
        <a:xfrm>
          <a:off x="0" y="0"/>
          <a:ext cx="0" cy="0"/>
          <a:chOff x="0" y="0"/>
          <a:chExt cx="0" cy="0"/>
        </a:xfrm>
      </p:grpSpPr>
      <p:pic>
        <p:nvPicPr>
          <p:cNvPr id="59" name="Picture 58">
            <a:extLst>
              <a:ext uri="{FF2B5EF4-FFF2-40B4-BE49-F238E27FC236}">
                <a16:creationId xmlns:a16="http://schemas.microsoft.com/office/drawing/2014/main" id="{0F513F51-1279-DCA0-F664-F7179292BB9E}"/>
              </a:ext>
            </a:extLst>
          </p:cNvPr>
          <p:cNvPicPr>
            <a:picLocks noChangeAspect="1"/>
          </p:cNvPicPr>
          <p:nvPr/>
        </p:nvPicPr>
        <p:blipFill>
          <a:blip r:embed="rId2">
            <a:duotone>
              <a:prstClr val="black"/>
              <a:schemeClr val="tx2">
                <a:tint val="45000"/>
                <a:satMod val="400000"/>
              </a:schemeClr>
            </a:duotone>
            <a:alphaModFix amt="25000"/>
          </a:blip>
          <a:srcRect t="15730"/>
          <a:stretch/>
        </p:blipFill>
        <p:spPr>
          <a:xfrm>
            <a:off x="20" y="10"/>
            <a:ext cx="12191980" cy="6857990"/>
          </a:xfrm>
          <a:prstGeom prst="rect">
            <a:avLst/>
          </a:prstGeom>
        </p:spPr>
      </p:pic>
      <p:sp>
        <p:nvSpPr>
          <p:cNvPr id="57" name="Title 1">
            <a:extLst>
              <a:ext uri="{FF2B5EF4-FFF2-40B4-BE49-F238E27FC236}">
                <a16:creationId xmlns:a16="http://schemas.microsoft.com/office/drawing/2014/main" id="{CBE6F1EE-9B3B-3EED-7E81-0901999C276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en-US" sz="4100" b="1" i="0" u="none" strike="noStrike" cap="none" spc="0" normalizeH="0" baseline="0" noProof="0">
                <a:ln>
                  <a:noFill/>
                </a:ln>
                <a:effectLst/>
                <a:uLnTx/>
                <a:uFillTx/>
              </a:rPr>
              <a:t>ADB is supporting several digital health initiatives in Central Asia including in Kyrgyzstan</a:t>
            </a:r>
          </a:p>
        </p:txBody>
      </p:sp>
      <p:sp>
        <p:nvSpPr>
          <p:cNvPr id="2" name="Slide Number Placeholder 1">
            <a:extLst>
              <a:ext uri="{FF2B5EF4-FFF2-40B4-BE49-F238E27FC236}">
                <a16:creationId xmlns:a16="http://schemas.microsoft.com/office/drawing/2014/main" id="{B2CC7216-EF85-8DEF-339E-6B20DCF232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p>
            <a:pPr>
              <a:spcAft>
                <a:spcPts val="600"/>
              </a:spcAft>
              <a:defRPr/>
            </a:pPr>
            <a:fld id="{E8F2D468-1059-1D4E-853A-93FEA05CD4BF}" type="slidenum">
              <a:rPr lang="en-US">
                <a:solidFill>
                  <a:schemeClr val="tx1"/>
                </a:solidFill>
                <a:latin typeface="Calibri" panose="020F0502020204030204"/>
                <a:cs typeface="+mn-cs"/>
              </a:rPr>
              <a:pPr>
                <a:spcAft>
                  <a:spcPts val="600"/>
                </a:spcAft>
                <a:defRPr/>
              </a:pPr>
              <a:t>8</a:t>
            </a:fld>
            <a:endParaRPr lang="en-US">
              <a:solidFill>
                <a:schemeClr val="tx1"/>
              </a:solidFill>
              <a:latin typeface="Calibri" panose="020F0502020204030204"/>
              <a:cs typeface="+mn-cs"/>
            </a:endParaRPr>
          </a:p>
        </p:txBody>
      </p:sp>
      <p:graphicFrame>
        <p:nvGraphicFramePr>
          <p:cNvPr id="5" name="Diagram 4">
            <a:extLst>
              <a:ext uri="{FF2B5EF4-FFF2-40B4-BE49-F238E27FC236}">
                <a16:creationId xmlns:a16="http://schemas.microsoft.com/office/drawing/2014/main" id="{7816E8B7-2869-7C30-7554-FB7BB0B745B1}"/>
              </a:ext>
            </a:extLst>
          </p:cNvPr>
          <p:cNvGraphicFramePr/>
          <p:nvPr>
            <p:extLst>
              <p:ext uri="{D42A27DB-BD31-4B8C-83A1-F6EECF244321}">
                <p14:modId xmlns:p14="http://schemas.microsoft.com/office/powerpoint/2010/main" val="62109058"/>
              </p:ext>
            </p:extLst>
          </p:nvPr>
        </p:nvGraphicFramePr>
        <p:xfrm>
          <a:off x="552893" y="1690688"/>
          <a:ext cx="11036595" cy="4529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4450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Picture 19" descr="A blurry green and white background&#10;&#10;Description automatically generated">
            <a:extLst>
              <a:ext uri="{FF2B5EF4-FFF2-40B4-BE49-F238E27FC236}">
                <a16:creationId xmlns:a16="http://schemas.microsoft.com/office/drawing/2014/main" id="{DC216FAC-DADA-5619-9C29-5167945934EE}"/>
              </a:ext>
            </a:extLst>
          </p:cNvPr>
          <p:cNvPicPr>
            <a:picLocks noChangeAspect="1"/>
          </p:cNvPicPr>
          <p:nvPr/>
        </p:nvPicPr>
        <p:blipFill>
          <a:blip r:embed="rId3">
            <a:duotone>
              <a:prstClr val="black"/>
              <a:srgbClr val="E7E6E6">
                <a:tint val="45000"/>
                <a:satMod val="400000"/>
              </a:srgbClr>
            </a:duotone>
            <a:alphaModFix amt="25000"/>
            <a:extLst>
              <a:ext uri="{BEBA8EAE-BF5A-486C-A8C5-ECC9F3942E4B}">
                <a14:imgProps xmlns:a14="http://schemas.microsoft.com/office/drawing/2010/main">
                  <a14:imgLayer r:embed="rId4">
                    <a14:imgEffect>
                      <a14:colorTemperature colorTemp="7200"/>
                    </a14:imgEffect>
                  </a14:imgLayer>
                </a14:imgProps>
              </a:ext>
            </a:extLst>
          </a:blip>
          <a:srcRect t="4389" b="18819"/>
          <a:stretch/>
        </p:blipFill>
        <p:spPr>
          <a:xfrm>
            <a:off x="20" y="10"/>
            <a:ext cx="12191980" cy="6857990"/>
          </a:xfrm>
          <a:prstGeom prst="rect">
            <a:avLst/>
          </a:prstGeom>
        </p:spPr>
      </p:pic>
      <p:sp>
        <p:nvSpPr>
          <p:cNvPr id="2" name="Title 1">
            <a:extLst>
              <a:ext uri="{FF2B5EF4-FFF2-40B4-BE49-F238E27FC236}">
                <a16:creationId xmlns:a16="http://schemas.microsoft.com/office/drawing/2014/main" id="{D926AE0F-9C71-E32E-045D-E24F65572F42}"/>
              </a:ext>
            </a:extLst>
          </p:cNvPr>
          <p:cNvSpPr>
            <a:spLocks noGrp="1"/>
          </p:cNvSpPr>
          <p:nvPr>
            <p:ph type="title"/>
          </p:nvPr>
        </p:nvSpPr>
        <p:spPr>
          <a:xfrm>
            <a:off x="838200" y="0"/>
            <a:ext cx="10515600" cy="1325563"/>
          </a:xfrm>
        </p:spPr>
        <p:txBody>
          <a:bodyPr>
            <a:normAutofit/>
          </a:bodyPr>
          <a:lstStyle/>
          <a:p>
            <a:r>
              <a:rPr lang="en-US" dirty="0"/>
              <a:t>Going forward</a:t>
            </a:r>
          </a:p>
        </p:txBody>
      </p:sp>
      <p:graphicFrame>
        <p:nvGraphicFramePr>
          <p:cNvPr id="4" name="Content Placeholder 3">
            <a:extLst>
              <a:ext uri="{FF2B5EF4-FFF2-40B4-BE49-F238E27FC236}">
                <a16:creationId xmlns:a16="http://schemas.microsoft.com/office/drawing/2014/main" id="{3AAC4E2D-54D4-1DC6-54A6-7CEC36970411}"/>
              </a:ext>
            </a:extLst>
          </p:cNvPr>
          <p:cNvGraphicFramePr>
            <a:graphicFrameLocks noGrp="1"/>
          </p:cNvGraphicFramePr>
          <p:nvPr>
            <p:ph idx="1"/>
            <p:extLst>
              <p:ext uri="{D42A27DB-BD31-4B8C-83A1-F6EECF244321}">
                <p14:modId xmlns:p14="http://schemas.microsoft.com/office/powerpoint/2010/main" val="924275814"/>
              </p:ext>
            </p:extLst>
          </p:nvPr>
        </p:nvGraphicFramePr>
        <p:xfrm>
          <a:off x="435935" y="1424764"/>
          <a:ext cx="11472530" cy="50398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2509740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8a1c6-771d-4d9c-9571-8703dcb7a2c8">
      <Terms xmlns="http://schemas.microsoft.com/office/infopath/2007/PartnerControls"/>
    </lcf76f155ced4ddcb4097134ff3c332f>
    <SharedWithUsers xmlns="40a2eef1-ec33-4405-b703-eacbc5b271e1">
      <UserInfo>
        <DisplayName>Jae Kyoun Kim</DisplayName>
        <AccountId>7848</AccountId>
        <AccountType/>
      </UserInfo>
      <UserInfo>
        <DisplayName>Saro Tsaturyan</DisplayName>
        <AccountId>7613</AccountId>
        <AccountType/>
      </UserInfo>
      <UserInfo>
        <DisplayName>Akihito Watabe</DisplayName>
        <AccountId>7909</AccountId>
        <AccountType/>
      </UserInfo>
    </SharedWithUsers>
    <TaxCatchAll xmlns="40a2eef1-ec33-4405-b703-eacbc5b271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F66B405F29604D8806A89015DAB3D8" ma:contentTypeVersion="15" ma:contentTypeDescription="Create a new document." ma:contentTypeScope="" ma:versionID="06dce7687badabe729269451277cd91c">
  <xsd:schema xmlns:xsd="http://www.w3.org/2001/XMLSchema" xmlns:xs="http://www.w3.org/2001/XMLSchema" xmlns:p="http://schemas.microsoft.com/office/2006/metadata/properties" xmlns:ns2="dee8a1c6-771d-4d9c-9571-8703dcb7a2c8" xmlns:ns3="40a2eef1-ec33-4405-b703-eacbc5b271e1" targetNamespace="http://schemas.microsoft.com/office/2006/metadata/properties" ma:root="true" ma:fieldsID="0d570fd4c31efda56f0a062a70639101" ns2:_="" ns3:_="">
    <xsd:import namespace="dee8a1c6-771d-4d9c-9571-8703dcb7a2c8"/>
    <xsd:import namespace="40a2eef1-ec33-4405-b703-eacbc5b271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8a1c6-771d-4d9c-9571-8703dcb7a2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a2eef1-ec33-4405-b703-eacbc5b271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2ce5cb6-c2cd-414f-af3e-463aad50b0ad}" ma:internalName="TaxCatchAll" ma:showField="CatchAllData" ma:web="40a2eef1-ec33-4405-b703-eacbc5b271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4D08E-F8F5-45AA-91F8-4EF49EA8A7A8}">
  <ds:schemaRefs>
    <ds:schemaRef ds:uri="http://schemas.microsoft.com/sharepoint/v3/contenttype/forms"/>
  </ds:schemaRefs>
</ds:datastoreItem>
</file>

<file path=customXml/itemProps2.xml><?xml version="1.0" encoding="utf-8"?>
<ds:datastoreItem xmlns:ds="http://schemas.openxmlformats.org/officeDocument/2006/customXml" ds:itemID="{71B79D26-1182-4277-8470-46335488C23E}">
  <ds:schemaRefs>
    <ds:schemaRef ds:uri="http://schemas.microsoft.com/office/2006/metadata/properties"/>
    <ds:schemaRef ds:uri="45bb880f-e21c-456a-bfee-aeebcc95e709"/>
    <ds:schemaRef ds:uri="http://purl.org/dc/terms/"/>
    <ds:schemaRef ds:uri="http://schemas.openxmlformats.org/package/2006/metadata/core-properties"/>
    <ds:schemaRef ds:uri="7ee99070-694b-4410-af45-ab649b64d8b1"/>
    <ds:schemaRef ds:uri="http://purl.org/dc/dcmitype/"/>
    <ds:schemaRef ds:uri="c1fdd505-2570-46c2-bd04-3e0f2d874cf5"/>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A1CB159-0322-4009-AB6A-3976E29740AC}"/>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otalTime>11675</TotalTime>
  <Words>1101</Words>
  <Application>Microsoft Office PowerPoint</Application>
  <PresentationFormat>Widescreen</PresentationFormat>
  <Paragraphs>126</Paragraphs>
  <Slides>9</Slides>
  <Notes>8</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Nunito</vt:lpstr>
      <vt:lpstr>Nunito Sans</vt:lpstr>
      <vt:lpstr>Nunito Sans Black</vt:lpstr>
      <vt:lpstr>Rockwell Nova</vt:lpstr>
      <vt:lpstr>Segoe UI</vt:lpstr>
      <vt:lpstr>1_Office Theme</vt:lpstr>
      <vt:lpstr>Office 2013 - 2022 Theme</vt:lpstr>
      <vt:lpstr>PowerPoint Presentation</vt:lpstr>
      <vt:lpstr>The growing climate and other crises deeply impact  poverty and well-being across the lifecycle</vt:lpstr>
      <vt:lpstr>Investing in education, health, social protection, and social development will be crucial to protect human capital</vt:lpstr>
      <vt:lpstr>ADB’s solutions shift will enable higher quality investments and integrated operations, especially with the deployment of digital innovations</vt:lpstr>
      <vt:lpstr>Increasing investment in digitalization for the health sector is critical and offers many benefits </vt:lpstr>
      <vt:lpstr>Emerging challenges for health systems also link to opportunities for digitalization</vt:lpstr>
      <vt:lpstr>While Kyrgyzstan has embraced the use of digital systems in health, many gaps still exist and additional support is needed</vt:lpstr>
      <vt:lpstr>PowerPoint Presentation</vt:lpstr>
      <vt:lpstr>Going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Report from study visits to: Republic of Korea Republic Indonesia Republic of India</dc:title>
  <dc:creator>Jayathra,Datla</dc:creator>
  <cp:lastModifiedBy>Sofia Shakil</cp:lastModifiedBy>
  <cp:revision>61</cp:revision>
  <dcterms:created xsi:type="dcterms:W3CDTF">2023-11-29T06:02:55Z</dcterms:created>
  <dcterms:modified xsi:type="dcterms:W3CDTF">2024-10-31T08:53:44Z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0x010100D8F66B405F29604D8806A89015DAB3D8</vt:lpwstr>
  </property>
  <property fmtid="{D5CDD505-2E9C-101B-9397-08002B2CF9AE}" pid="3" name="ce5a4fae9a7d4e3d9d782ef76d38f19e">
    <vt:lpwstr>Health|9e7dc09f-b77e-4dc7-8d03-fd21fc74e2a8</vt:lpwstr>
  </property>
  <property fmtid="{D5CDD505-2E9C-101B-9397-08002B2CF9AE}" pid="4" name="h00e4aaaf4624e24a7df7f06faa038c6">
    <vt:lpwstr>English|16ac8743-31bb-43f8-9a73-533a041667d6</vt:lpwstr>
  </property>
  <property fmtid="{D5CDD505-2E9C-101B-9397-08002B2CF9AE}" pid="5" name="MSIP_Label_817d4574-7375-4d17-b29c-6e4c6df0fcb0_Enabled">
    <vt:lpwstr>true</vt:lpwstr>
  </property>
  <property fmtid="{D5CDD505-2E9C-101B-9397-08002B2CF9AE}" pid="6" name="MSIP_Label_817d4574-7375-4d17-b29c-6e4c6df0fcb0_SetDate">
    <vt:lpwstr>2024-04-12T03:17:17Z</vt:lpwstr>
  </property>
  <property fmtid="{D5CDD505-2E9C-101B-9397-08002B2CF9AE}" pid="7" name="MSIP_Label_817d4574-7375-4d17-b29c-6e4c6df0fcb0_Method">
    <vt:lpwstr>Standard</vt:lpwstr>
  </property>
  <property fmtid="{D5CDD505-2E9C-101B-9397-08002B2CF9AE}" pid="8" name="MSIP_Label_817d4574-7375-4d17-b29c-6e4c6df0fcb0_Name">
    <vt:lpwstr>ADB Internal</vt:lpwstr>
  </property>
  <property fmtid="{D5CDD505-2E9C-101B-9397-08002B2CF9AE}" pid="9" name="MSIP_Label_817d4574-7375-4d17-b29c-6e4c6df0fcb0_SiteId">
    <vt:lpwstr>9495d6bb-41c2-4c58-848f-92e52cf3d640</vt:lpwstr>
  </property>
  <property fmtid="{D5CDD505-2E9C-101B-9397-08002B2CF9AE}" pid="10" name="MSIP_Label_817d4574-7375-4d17-b29c-6e4c6df0fcb0_ActionId">
    <vt:lpwstr>cf8016f5-3f3c-4d23-948a-d61cee130c6a</vt:lpwstr>
  </property>
  <property fmtid="{D5CDD505-2E9C-101B-9397-08002B2CF9AE}" pid="11" name="MSIP_Label_817d4574-7375-4d17-b29c-6e4c6df0fcb0_ContentBits">
    <vt:lpwstr>2</vt:lpwstr>
  </property>
  <property fmtid="{D5CDD505-2E9C-101B-9397-08002B2CF9AE}" pid="12" name="ClassificationContentMarkingFooterLocations">
    <vt:lpwstr>2_Office Theme:8\1_Office Theme:8</vt:lpwstr>
  </property>
  <property fmtid="{D5CDD505-2E9C-101B-9397-08002B2CF9AE}" pid="13" name="ClassificationContentMarkingFooterText">
    <vt:lpwstr>INTERNAL. This information is accessible to ADB Management and staff. It may be shared outside ADB with appropriate permission.</vt:lpwstr>
  </property>
  <property fmtid="{D5CDD505-2E9C-101B-9397-08002B2CF9AE}" pid="14" name="k985dbdc596c44d7acaf8184f33920f0">
    <vt:lpwstr/>
  </property>
  <property fmtid="{D5CDD505-2E9C-101B-9397-08002B2CF9AE}" pid="15" name="ADBSector">
    <vt:lpwstr/>
  </property>
  <property fmtid="{D5CDD505-2E9C-101B-9397-08002B2CF9AE}" pid="16" name="Focus Area">
    <vt:lpwstr>5;#Health|9e7dc09f-b77e-4dc7-8d03-fd21fc74e2a8</vt:lpwstr>
  </property>
  <property fmtid="{D5CDD505-2E9C-101B-9397-08002B2CF9AE}" pid="17" name="ADBCountry">
    <vt:lpwstr/>
  </property>
  <property fmtid="{D5CDD505-2E9C-101B-9397-08002B2CF9AE}" pid="18" name="p030e467f78f45b4ae8f7e2c17ea4d82">
    <vt:lpwstr/>
  </property>
  <property fmtid="{D5CDD505-2E9C-101B-9397-08002B2CF9AE}" pid="19" name="ADBProjectDocumentType">
    <vt:lpwstr/>
  </property>
  <property fmtid="{D5CDD505-2E9C-101B-9397-08002B2CF9AE}" pid="20" name="ADBCountryDocumentType">
    <vt:lpwstr/>
  </property>
  <property fmtid="{D5CDD505-2E9C-101B-9397-08002B2CF9AE}" pid="21" name="ADBContentGroup">
    <vt:lpwstr>2;#SDCC|5aaa5968-0b17-43f6-85ce-71d3f4ca97a7</vt:lpwstr>
  </property>
  <property fmtid="{D5CDD505-2E9C-101B-9397-08002B2CF9AE}" pid="22" name="ADBDocumentSecurity">
    <vt:lpwstr/>
  </property>
  <property fmtid="{D5CDD505-2E9C-101B-9397-08002B2CF9AE}" pid="23" name="ADBDepartmentOwner">
    <vt:lpwstr/>
  </property>
  <property fmtid="{D5CDD505-2E9C-101B-9397-08002B2CF9AE}" pid="24" name="a37ff23a602146d4934a49238d370ca5">
    <vt:lpwstr/>
  </property>
  <property fmtid="{D5CDD505-2E9C-101B-9397-08002B2CF9AE}" pid="25" name="d61536b25a8a4fedb48bb564279be82a">
    <vt:lpwstr/>
  </property>
  <property fmtid="{D5CDD505-2E9C-101B-9397-08002B2CF9AE}" pid="26" name="MediaServiceImageTags">
    <vt:lpwstr/>
  </property>
  <property fmtid="{D5CDD505-2E9C-101B-9397-08002B2CF9AE}" pid="27" name="ADBDocumentLanguage">
    <vt:lpwstr>1;#English|16ac8743-31bb-43f8-9a73-533a041667d6</vt:lpwstr>
  </property>
  <property fmtid="{D5CDD505-2E9C-101B-9397-08002B2CF9AE}" pid="28" name="d01a0ce1b141461dbfb235a3ab729a2c">
    <vt:lpwstr/>
  </property>
  <property fmtid="{D5CDD505-2E9C-101B-9397-08002B2CF9AE}" pid="29" name="ADBProject">
    <vt:lpwstr/>
  </property>
  <property fmtid="{D5CDD505-2E9C-101B-9397-08002B2CF9AE}" pid="30" name="de77c5b4d20d4bdeb0b6d09350193e53">
    <vt:lpwstr/>
  </property>
  <property fmtid="{D5CDD505-2E9C-101B-9397-08002B2CF9AE}" pid="31" name="ADBDocumentType">
    <vt:lpwstr/>
  </property>
  <property fmtid="{D5CDD505-2E9C-101B-9397-08002B2CF9AE}" pid="32" name="hca2169e3b0945318411f30479ba40c8">
    <vt:lpwstr/>
  </property>
  <property fmtid="{D5CDD505-2E9C-101B-9397-08002B2CF9AE}" pid="33" name="a0d1b14b197747dfafc19f70ff45d4f6">
    <vt:lpwstr/>
  </property>
  <property fmtid="{D5CDD505-2E9C-101B-9397-08002B2CF9AE}" pid="34" name="TaxCatchAll">
    <vt:lpwstr>5;#Health|9e7dc09f-b77e-4dc7-8d03-fd21fc74e2a8;#2;#SDCC|5aaa5968-0b17-43f6-85ce-71d3f4ca97a7;#1;#English|16ac8743-31bb-43f8-9a73-533a041667d6</vt:lpwstr>
  </property>
</Properties>
</file>