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7" r:id="rId1"/>
  </p:sldMasterIdLst>
  <p:notesMasterIdLst>
    <p:notesMasterId r:id="rId14"/>
  </p:notesMasterIdLst>
  <p:handoutMasterIdLst>
    <p:handoutMasterId r:id="rId15"/>
  </p:handoutMasterIdLst>
  <p:sldIdLst>
    <p:sldId id="759" r:id="rId2"/>
    <p:sldId id="2134805445" r:id="rId3"/>
    <p:sldId id="2134805429" r:id="rId4"/>
    <p:sldId id="2134805408" r:id="rId5"/>
    <p:sldId id="2134805440" r:id="rId6"/>
    <p:sldId id="2134805443" r:id="rId7"/>
    <p:sldId id="2134805413" r:id="rId8"/>
    <p:sldId id="360" r:id="rId9"/>
    <p:sldId id="2134805446" r:id="rId10"/>
    <p:sldId id="2134805424" r:id="rId11"/>
    <p:sldId id="372" r:id="rId12"/>
    <p:sldId id="270" r:id="rId13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15B75"/>
    <a:srgbClr val="A156A8"/>
    <a:srgbClr val="64A2DA"/>
    <a:srgbClr val="225B91"/>
    <a:srgbClr val="1E921E"/>
    <a:srgbClr val="003BB0"/>
    <a:srgbClr val="FABC59"/>
    <a:srgbClr val="BD5999"/>
    <a:srgbClr val="489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2326" autoAdjust="0"/>
  </p:normalViewPr>
  <p:slideViewPr>
    <p:cSldViewPr snapToGrid="0" showGuides="1">
      <p:cViewPr varScale="1">
        <p:scale>
          <a:sx n="63" d="100"/>
          <a:sy n="63" d="100"/>
        </p:scale>
        <p:origin x="11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0;&#1085;&#1080;&#1089;&#1090;&#1088;&#1091;%20&#1050;&#1077;&#1085;&#1076;&#1080;&#1088;&#1073;&#1072;&#1077;&#1074;&#1086;&#1081;_2023-2024\&#1046;&#1050;&#1050;&#1056;_&#1055;&#1083;&#1077;&#1085;&#1072;&#1088;&#1085;&#1086;&#1077;_9-10.10.2024\&#1044;&#1083;&#1103;%20&#1046;&#1050;&#1050;&#1056;%209-10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0;&#1085;&#1080;&#1089;&#1090;&#1088;&#1091;%20&#1050;&#1077;&#1085;&#1076;&#1080;&#1088;&#1073;&#1072;&#1077;&#1074;&#1086;&#1081;_2023-2024\&#1046;&#1050;&#1050;&#1056;_&#1055;&#1083;&#1077;&#1085;&#1072;&#1088;&#1085;&#1086;&#1077;_9-10.10.2024\&#1044;&#1083;&#1103;%20&#1046;&#1050;&#1050;&#1056;%209-10.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90;&#1086;&#1075;&#1086;&#1074;&#1072;&#1103;%20&#1082;&#1086;&#1083;&#1083;&#1077;&#1075;&#1080;&#1103;%20&#1079;&#1072;%202023%20&#1075;&#1086;&#1076;\&#1057;&#1086;&#1074;&#1077;&#1097;&#1072;&#1085;&#1080;&#1077;%20&#1091;%20&#1055;&#1077;&#1088;&#1074;&#1086;&#1075;&#1086;_06.03.24\&#1050;&#1086;&#1087;&#1080;&#1103;%20&#1050;&#1086;&#1087;&#1080;&#1103;%20&#1050;&#1085;&#1080;&#1075;&#1072;%20&#1076;&#1083;&#1103;%20&#1048;&#1090;&#1086;&#1075;%20&#1082;&#1086;&#1083;&#1083;%2029.02.24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0;&#1089;&#1082;%20&#1044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24\&#1060;&#1086;&#1088;&#1091;&#1084;%20&#1087;&#1086;%20&#1048;&#1063;&#1056;_&#1086;&#1089;&#1077;&#1085;&#1100;%202024\&#1044;&#1086;&#1082;&#1083;&#1072;&#1076;&#1099;\&#1044;&#1083;&#1103;%20&#1053;&#1072;&#1094;%20&#1060;&#1086;&#1088;&#1091;&#1084;&#1072;%20&#1085;&#1086;&#1103;&#1073;&#1088;&#1100;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0;&#1085;&#1080;&#1089;&#1090;&#1088;&#1091;%20&#1050;&#1077;&#1085;&#1076;&#1080;&#1088;&#1073;&#1072;&#1077;&#1074;&#1086;&#1081;_2023-2024\&#1046;&#1050;&#1050;&#1056;_&#1055;&#1083;&#1077;&#1085;&#1072;&#1088;&#1085;&#1086;&#1077;_9-10.10.2024\&#1044;&#1083;&#1103;%20&#1046;&#1050;&#1050;&#1056;%209-10.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0;&#1089;&#1082;%20&#1044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24\&#1060;&#1086;&#1088;&#1091;&#1084;%20&#1087;&#1086;%20&#1048;&#1063;&#1056;_&#1086;&#1089;&#1077;&#1085;&#1100;%202024\&#1044;&#1086;&#1082;&#1083;&#1072;&#1076;&#1099;\&#1044;&#1083;&#1103;%20&#1053;&#1072;&#1094;%20&#1060;&#1086;&#1088;&#1091;&#1084;&#1072;%20&#1085;&#1086;&#1103;&#1073;&#1088;&#1100;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0;&#1089;&#1082;%20&#1044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24\&#1060;&#1086;&#1088;&#1091;&#1084;%20&#1087;&#1086;%20&#1048;&#1063;&#1056;_&#1086;&#1089;&#1077;&#1085;&#1100;%202024\&#1044;&#1086;&#1082;&#1083;&#1072;&#1076;&#1099;\&#1044;&#1083;&#1103;%20&#1053;&#1072;&#1094;%20&#1060;&#1086;&#1088;&#1091;&#1084;&#1072;%20&#1085;&#1086;&#1103;&#1073;&#1088;&#1100;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Sheet1!$K$22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060947239231639E-17"/>
                  <c:y val="0.17621922708587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Sheet1!$K$23</c:f>
              <c:numCache>
                <c:formatCode>#,##0</c:formatCode>
                <c:ptCount val="1"/>
                <c:pt idx="0">
                  <c:v>1696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0-43F7-82CE-9325623ECF33}"/>
            </c:ext>
          </c:extLst>
        </c:ser>
        <c:ser>
          <c:idx val="1"/>
          <c:order val="1"/>
          <c:tx>
            <c:strRef>
              <c:f>Sheet1!$L$22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121894478463277E-17"/>
                  <c:y val="0.11637118769821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Sheet1!$L$23</c:f>
              <c:numCache>
                <c:formatCode>General</c:formatCode>
                <c:ptCount val="1"/>
                <c:pt idx="0">
                  <c:v>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0-43F7-82CE-9325623ECF33}"/>
            </c:ext>
          </c:extLst>
        </c:ser>
        <c:ser>
          <c:idx val="2"/>
          <c:order val="2"/>
          <c:tx>
            <c:strRef>
              <c:f>Sheet1!$M$22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121894478463277E-17"/>
                  <c:y val="8.977205908148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Sheet1!$M$23</c:f>
              <c:numCache>
                <c:formatCode>General</c:formatCode>
                <c:ptCount val="1"/>
                <c:pt idx="0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0-43F7-82CE-9325623ECF33}"/>
            </c:ext>
          </c:extLst>
        </c:ser>
        <c:ser>
          <c:idx val="3"/>
          <c:order val="3"/>
          <c:tx>
            <c:strRef>
              <c:f>Sheet1!$N$22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642184123566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Sheet1!$N$23</c:f>
              <c:numCache>
                <c:formatCode>General</c:formatCode>
                <c:ptCount val="1"/>
                <c:pt idx="0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90-43F7-82CE-9325623ECF33}"/>
            </c:ext>
          </c:extLst>
        </c:ser>
        <c:ser>
          <c:idx val="4"/>
          <c:order val="4"/>
          <c:tx>
            <c:strRef>
              <c:f>Sheet1!$O$22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9746732312757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Sheet1!$O$23</c:f>
              <c:numCache>
                <c:formatCode>General</c:formatCode>
                <c:ptCount val="1"/>
                <c:pt idx="0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0-43F7-82CE-9325623ECF33}"/>
            </c:ext>
          </c:extLst>
        </c:ser>
        <c:ser>
          <c:idx val="5"/>
          <c:order val="5"/>
          <c:tx>
            <c:strRef>
              <c:f>Sheet1!$P$22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3788956926554E-17"/>
                  <c:y val="0.18619390031714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Sheet1!$P$23</c:f>
              <c:numCache>
                <c:formatCode>#,##0</c:formatCode>
                <c:ptCount val="1"/>
                <c:pt idx="0">
                  <c:v>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90-43F7-82CE-9325623ECF33}"/>
            </c:ext>
          </c:extLst>
        </c:ser>
        <c:ser>
          <c:idx val="6"/>
          <c:order val="6"/>
          <c:tx>
            <c:strRef>
              <c:f>Sheet1!$Q$22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3788956926554E-17"/>
                  <c:y val="0.169569444931687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Sheet1!$Q$23</c:f>
              <c:numCache>
                <c:formatCode>#,##0</c:formatCode>
                <c:ptCount val="1"/>
                <c:pt idx="0">
                  <c:v>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90-43F7-82CE-9325623ECF33}"/>
            </c:ext>
          </c:extLst>
        </c:ser>
        <c:ser>
          <c:idx val="7"/>
          <c:order val="7"/>
          <c:tx>
            <c:strRef>
              <c:f>Sheet1!$R$22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3788956926554E-17"/>
                  <c:y val="0.1828690092400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Sheet1!$R$23</c:f>
              <c:numCache>
                <c:formatCode>#,##0</c:formatCode>
                <c:ptCount val="1"/>
                <c:pt idx="0">
                  <c:v>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90-43F7-82CE-9325623ECF33}"/>
            </c:ext>
          </c:extLst>
        </c:ser>
        <c:ser>
          <c:idx val="8"/>
          <c:order val="8"/>
          <c:tx>
            <c:strRef>
              <c:f>Sheet1!$S$22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2944989546228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Sheet1!$S$23</c:f>
              <c:numCache>
                <c:formatCode>#,##0</c:formatCode>
                <c:ptCount val="1"/>
                <c:pt idx="0">
                  <c:v>1834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90-43F7-82CE-9325623ECF33}"/>
            </c:ext>
          </c:extLst>
        </c:ser>
        <c:ser>
          <c:idx val="9"/>
          <c:order val="9"/>
          <c:tx>
            <c:strRef>
              <c:f>Sheet1!$T$22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48757791385311E-16"/>
                  <c:y val="0.159594771700412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Sheet1!$T$23</c:f>
              <c:numCache>
                <c:formatCode>#,##0</c:formatCode>
                <c:ptCount val="1"/>
                <c:pt idx="0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90-43F7-82CE-9325623EC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64944"/>
        <c:axId val="147766904"/>
      </c:barChart>
      <c:catAx>
        <c:axId val="1477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7766904"/>
        <c:crosses val="autoZero"/>
        <c:auto val="1"/>
        <c:lblAlgn val="ctr"/>
        <c:lblOffset val="100"/>
        <c:noMultiLvlLbl val="0"/>
      </c:catAx>
      <c:valAx>
        <c:axId val="147766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776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Sheet1!$K$26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64357034748936E-17"/>
                  <c:y val="0.1854557551952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Sheet1!$K$27</c:f>
              <c:numCache>
                <c:formatCode>#,##0</c:formatCode>
                <c:ptCount val="1"/>
                <c:pt idx="0">
                  <c:v>211571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4-4C3A-A943-0BA5F540D76A}"/>
            </c:ext>
          </c:extLst>
        </c:ser>
        <c:ser>
          <c:idx val="1"/>
          <c:order val="1"/>
          <c:tx>
            <c:strRef>
              <c:f>Sheet1!$L$26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3824883569098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Sheet1!$L$27</c:f>
              <c:numCache>
                <c:formatCode>#,##0</c:formatCode>
                <c:ptCount val="1"/>
                <c:pt idx="0">
                  <c:v>46114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4-4C3A-A943-0BA5F540D76A}"/>
            </c:ext>
          </c:extLst>
        </c:ser>
        <c:ser>
          <c:idx val="2"/>
          <c:order val="2"/>
          <c:tx>
            <c:strRef>
              <c:f>Sheet1!$M$26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17760793670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64-4C3A-A943-0BA5F540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Sheet1!$M$27</c:f>
              <c:numCache>
                <c:formatCode>#,##0</c:formatCode>
                <c:ptCount val="1"/>
                <c:pt idx="0">
                  <c:v>45768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4-4C3A-A943-0BA5F540D76A}"/>
            </c:ext>
          </c:extLst>
        </c:ser>
        <c:ser>
          <c:idx val="3"/>
          <c:order val="3"/>
          <c:tx>
            <c:strRef>
              <c:f>Sheet1!$N$26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857428138995743E-17"/>
                  <c:y val="0.14499268133444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Sheet1!$N$27</c:f>
              <c:numCache>
                <c:formatCode>#,##0</c:formatCode>
                <c:ptCount val="1"/>
                <c:pt idx="0">
                  <c:v>54365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4-4C3A-A943-0BA5F540D76A}"/>
            </c:ext>
          </c:extLst>
        </c:ser>
        <c:ser>
          <c:idx val="4"/>
          <c:order val="4"/>
          <c:tx>
            <c:strRef>
              <c:f>Sheet1!$O$26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836460415617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Sheet1!$O$27</c:f>
              <c:numCache>
                <c:formatCode>#,##0</c:formatCode>
                <c:ptCount val="1"/>
                <c:pt idx="0">
                  <c:v>85236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4-4C3A-A943-0BA5F540D76A}"/>
            </c:ext>
          </c:extLst>
        </c:ser>
        <c:ser>
          <c:idx val="5"/>
          <c:order val="5"/>
          <c:tx>
            <c:strRef>
              <c:f>Sheet1!$P$26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0905921494733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Sheet1!$P$27</c:f>
              <c:numCache>
                <c:formatCode>#,##0</c:formatCode>
                <c:ptCount val="1"/>
                <c:pt idx="0">
                  <c:v>161380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64-4C3A-A943-0BA5F540D76A}"/>
            </c:ext>
          </c:extLst>
        </c:ser>
        <c:ser>
          <c:idx val="6"/>
          <c:order val="6"/>
          <c:tx>
            <c:strRef>
              <c:f>Sheet1!$Q$26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857428138995743E-17"/>
                  <c:y val="0.19557152366041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Sheet1!$Q$27</c:f>
              <c:numCache>
                <c:formatCode>#,##0</c:formatCode>
                <c:ptCount val="1"/>
                <c:pt idx="0">
                  <c:v>196123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64-4C3A-A943-0BA5F540D76A}"/>
            </c:ext>
          </c:extLst>
        </c:ser>
        <c:ser>
          <c:idx val="7"/>
          <c:order val="7"/>
          <c:tx>
            <c:strRef>
              <c:f>Sheet1!$R$26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5011026269391E-3"/>
                  <c:y val="0.20905921494733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Sheet1!$R$27</c:f>
              <c:numCache>
                <c:formatCode>#,##0</c:formatCode>
                <c:ptCount val="1"/>
                <c:pt idx="0">
                  <c:v>199813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64-4C3A-A943-0BA5F540D76A}"/>
            </c:ext>
          </c:extLst>
        </c:ser>
        <c:ser>
          <c:idx val="8"/>
          <c:order val="8"/>
          <c:tx>
            <c:strRef>
              <c:f>Sheet1!$S$26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7871190955175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Sheet1!$S$27</c:f>
              <c:numCache>
                <c:formatCode>#,##0</c:formatCode>
                <c:ptCount val="1"/>
                <c:pt idx="0">
                  <c:v>220012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64-4C3A-A943-0BA5F540D76A}"/>
            </c:ext>
          </c:extLst>
        </c:ser>
        <c:ser>
          <c:idx val="9"/>
          <c:order val="9"/>
          <c:tx>
            <c:strRef>
              <c:f>Sheet1!$T$26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40640256704349E-3"/>
                  <c:y val="0.11801729876059268"/>
                </c:manualLayout>
              </c:layout>
              <c:tx>
                <c:rich>
                  <a:bodyPr/>
                  <a:lstStyle/>
                  <a:p>
                    <a:fld id="{9333156E-62E1-4DE7-9FAD-21E1862C2D07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A64-4C3A-A943-0BA5F540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Sheet1!$T$27</c:f>
              <c:numCache>
                <c:formatCode>#,##0</c:formatCode>
                <c:ptCount val="1"/>
                <c:pt idx="0">
                  <c:v>233946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64-4C3A-A943-0BA5F540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65728"/>
        <c:axId val="147764552"/>
      </c:barChart>
      <c:catAx>
        <c:axId val="1477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7764552"/>
        <c:crosses val="autoZero"/>
        <c:auto val="1"/>
        <c:lblAlgn val="ctr"/>
        <c:lblOffset val="100"/>
        <c:noMultiLvlLbl val="0"/>
      </c:catAx>
      <c:valAx>
        <c:axId val="147764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776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ky-KG"/>
              <a:t>Жаңы төрөлгөн балдардын </a:t>
            </a:r>
            <a:r>
              <a:rPr lang="ru-RU"/>
              <a:t>саны (</a:t>
            </a:r>
            <a:r>
              <a:rPr lang="ky-KG"/>
              <a:t>миң</a:t>
            </a:r>
            <a:r>
              <a:rPr lang="ru-RU"/>
              <a:t>)</a:t>
            </a:r>
          </a:p>
        </c:rich>
      </c:tx>
      <c:layout>
        <c:manualLayout>
          <c:xMode val="edge"/>
          <c:yMode val="edge"/>
          <c:x val="0.14435010074887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Sheet1!$N$83</c:f>
              <c:strCache>
                <c:ptCount val="1"/>
                <c:pt idx="0">
                  <c:v>Төрөлгөндөрдүн саны (миң)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9995571212065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74-4CF7-87E4-388BF14B824A}"/>
                </c:ext>
              </c:extLst>
            </c:dLbl>
            <c:dLbl>
              <c:idx val="1"/>
              <c:layout>
                <c:manualLayout>
                  <c:x val="-8.9883802894653342E-17"/>
                  <c:y val="0.28380810752609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4-4CF7-87E4-388BF14B824A}"/>
                </c:ext>
              </c:extLst>
            </c:dLbl>
            <c:dLbl>
              <c:idx val="2"/>
              <c:layout>
                <c:manualLayout>
                  <c:x val="0"/>
                  <c:y val="0.2193062649065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4-4CF7-87E4-388BF14B8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 cmpd="sng">
                <a:solidFill>
                  <a:schemeClr val="accent1">
                    <a:lumMod val="20000"/>
                    <a:lumOff val="80000"/>
                  </a:schemeClr>
                </a:solidFill>
                <a:prstDash val="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Sheet1!$O$82:$Q$82</c:f>
              <c:numCache>
                <c:formatCode>General</c:formatCode>
                <c:ptCount val="3"/>
                <c:pt idx="0">
                  <c:v>2000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Sheet1!$O$83:$Q$83</c:f>
              <c:numCache>
                <c:formatCode>General</c:formatCode>
                <c:ptCount val="3"/>
                <c:pt idx="0">
                  <c:v>96.7</c:v>
                </c:pt>
                <c:pt idx="1">
                  <c:v>173.4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8-44A4-BC0C-229C69633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62264"/>
        <c:axId val="147265400"/>
      </c:barChart>
      <c:catAx>
        <c:axId val="14726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7265400"/>
        <c:crosses val="autoZero"/>
        <c:auto val="1"/>
        <c:lblAlgn val="ctr"/>
        <c:lblOffset val="100"/>
        <c:noMultiLvlLbl val="0"/>
      </c:catAx>
      <c:valAx>
        <c:axId val="147265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262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063396812401756E-2"/>
          <c:y val="7.5648945571747908E-2"/>
          <c:w val="0.90987320637519653"/>
          <c:h val="0.3904265365887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Sheet1!$V$68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26-4F3A-8BEF-50B4A12EA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Sheet1!$W$67</c:f>
              <c:strCache>
                <c:ptCount val="1"/>
                <c:pt idx="0">
                  <c:v>Билим берүү системасын каржылоо млрд. сом менен</c:v>
                </c:pt>
              </c:strCache>
            </c:strRef>
          </c:cat>
          <c:val>
            <c:numRef>
              <c:f>Sheet1!$W$68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5-4423-ACFF-D579BFEF325D}"/>
            </c:ext>
          </c:extLst>
        </c:ser>
        <c:ser>
          <c:idx val="1"/>
          <c:order val="1"/>
          <c:tx>
            <c:strRef>
              <c:f>Sheet1!$V$69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26-4F3A-8BEF-50B4A12EA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Sheet1!$W$67</c:f>
              <c:strCache>
                <c:ptCount val="1"/>
                <c:pt idx="0">
                  <c:v>Билим берүү системасын каржылоо млрд. сом менен</c:v>
                </c:pt>
              </c:strCache>
            </c:strRef>
          </c:cat>
          <c:val>
            <c:numRef>
              <c:f>Sheet1!$W$69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5-4423-ACFF-D579BFEF3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4776"/>
        <c:axId val="236855168"/>
      </c:barChart>
      <c:catAx>
        <c:axId val="236854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5168"/>
        <c:crosses val="autoZero"/>
        <c:auto val="1"/>
        <c:lblAlgn val="ctr"/>
        <c:lblOffset val="100"/>
        <c:noMultiLvlLbl val="0"/>
      </c:catAx>
      <c:valAx>
        <c:axId val="236855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685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>
                <a:solidFill>
                  <a:schemeClr val="bg1"/>
                </a:solidFill>
              </a:rPr>
              <a:t>Окуучулардын саны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45607641971465"/>
          <c:y val="0.1445844587383979"/>
          <c:w val="0.84711392598572299"/>
          <c:h val="0.75341045134295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Sheet1!$J$67</c:f>
              <c:strCache>
                <c:ptCount val="1"/>
                <c:pt idx="0">
                  <c:v>Бардыгы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835597786997403"/>
                  <c:y val="3.852650213813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6-4A45-9590-6CD7A88897F9}"/>
                </c:ext>
              </c:extLst>
            </c:dLbl>
            <c:dLbl>
              <c:idx val="1"/>
              <c:layout>
                <c:manualLayout>
                  <c:x val="-0.23133398284121173"/>
                  <c:y val="4.40302881578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6-4A45-9590-6CD7A88897F9}"/>
                </c:ext>
              </c:extLst>
            </c:dLbl>
            <c:dLbl>
              <c:idx val="2"/>
              <c:layout>
                <c:manualLayout>
                  <c:x val="-0.23565798252048664"/>
                  <c:y val="4.127839514800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6-4A45-9590-6CD7A88897F9}"/>
                </c:ext>
              </c:extLst>
            </c:dLbl>
            <c:dLbl>
              <c:idx val="3"/>
              <c:layout>
                <c:manualLayout>
                  <c:x val="-0.13620598989716201"/>
                  <c:y val="4.953407417760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6-4A45-9590-6CD7A88897F9}"/>
                </c:ext>
              </c:extLst>
            </c:dLbl>
            <c:dLbl>
              <c:idx val="4"/>
              <c:layout>
                <c:manualLayout>
                  <c:x val="-6.0535995509849783E-2"/>
                  <c:y val="4.127839514800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76-4A45-9590-6CD7A88897F9}"/>
                </c:ext>
              </c:extLst>
            </c:dLbl>
            <c:dLbl>
              <c:idx val="5"/>
              <c:layout>
                <c:manualLayout>
                  <c:x val="-1.7295998717099938E-2"/>
                  <c:y val="3.02708231085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6-4A45-9590-6CD7A8889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Sheet1!$K$66:$P$66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Sheet1!$K$67:$P$67</c:f>
              <c:numCache>
                <c:formatCode>#,##0</c:formatCode>
                <c:ptCount val="6"/>
                <c:pt idx="0">
                  <c:v>1018868</c:v>
                </c:pt>
                <c:pt idx="1">
                  <c:v>1091260</c:v>
                </c:pt>
                <c:pt idx="2">
                  <c:v>1357408</c:v>
                </c:pt>
                <c:pt idx="3">
                  <c:v>1407347</c:v>
                </c:pt>
                <c:pt idx="4">
                  <c:v>1447717</c:v>
                </c:pt>
                <c:pt idx="5">
                  <c:v>1490830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6-4A45-9590-6CD7A88897F9}"/>
            </c:ext>
          </c:extLst>
        </c:ser>
        <c:ser>
          <c:idx val="1"/>
          <c:order val="1"/>
          <c:tx>
            <c:strRef>
              <c:f>Sheet1!$J$68</c:f>
              <c:strCache>
                <c:ptCount val="1"/>
                <c:pt idx="0">
                  <c:v>Мамлекеттик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Sheet1!$K$66:$P$66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Sheet1!$K$68:$P$68</c:f>
              <c:numCache>
                <c:formatCode>#,##0</c:formatCode>
                <c:ptCount val="6"/>
                <c:pt idx="0">
                  <c:v>1008139</c:v>
                </c:pt>
                <c:pt idx="1">
                  <c:v>1071795</c:v>
                </c:pt>
                <c:pt idx="2">
                  <c:v>1319524</c:v>
                </c:pt>
                <c:pt idx="3">
                  <c:v>1359397</c:v>
                </c:pt>
                <c:pt idx="4">
                  <c:v>1394848</c:v>
                </c:pt>
                <c:pt idx="5">
                  <c:v>1430637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6-4A45-9590-6CD7A88897F9}"/>
            </c:ext>
          </c:extLst>
        </c:ser>
        <c:ser>
          <c:idx val="2"/>
          <c:order val="2"/>
          <c:tx>
            <c:strRef>
              <c:f>Sheet1!$J$69</c:f>
              <c:strCache>
                <c:ptCount val="1"/>
                <c:pt idx="0">
                  <c:v>Жеке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Sheet1!$K$66:$P$66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Sheet1!$K$69:$P$69</c:f>
              <c:numCache>
                <c:formatCode>#,##0</c:formatCode>
                <c:ptCount val="6"/>
                <c:pt idx="0">
                  <c:v>10729</c:v>
                </c:pt>
                <c:pt idx="1">
                  <c:v>19465</c:v>
                </c:pt>
                <c:pt idx="2" formatCode="0">
                  <c:v>37884</c:v>
                </c:pt>
                <c:pt idx="3">
                  <c:v>47950</c:v>
                </c:pt>
                <c:pt idx="4">
                  <c:v>52869</c:v>
                </c:pt>
                <c:pt idx="5" formatCode="General">
                  <c:v>60193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6-4A45-9590-6CD7A8889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3600"/>
        <c:axId val="236853992"/>
      </c:barChart>
      <c:catAx>
        <c:axId val="23685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3992"/>
        <c:crosses val="autoZero"/>
        <c:auto val="1"/>
        <c:lblAlgn val="ctr"/>
        <c:lblOffset val="100"/>
        <c:noMultiLvlLbl val="0"/>
      </c:catAx>
      <c:valAx>
        <c:axId val="236853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68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Sheet1!$L$152</c:f>
              <c:strCache>
                <c:ptCount val="1"/>
                <c:pt idx="0">
                  <c:v>Окуучулардын үлүшү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5809810445009632E-16"/>
                  <c:y val="-5.18980205753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D-4EA0-9CCA-4EC604631998}"/>
                </c:ext>
              </c:extLst>
            </c:dLbl>
            <c:dLbl>
              <c:idx val="7"/>
              <c:layout>
                <c:manualLayout>
                  <c:x val="-1.5809810445009632E-16"/>
                  <c:y val="-4.482101776959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D-4EA0-9CCA-4EC60463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Sheet1!$K$153:$K$160</c:f>
              <c:strCache>
                <c:ptCount val="8"/>
                <c:pt idx="0">
                  <c:v>АКШ</c:v>
                </c:pt>
                <c:pt idx="1">
                  <c:v>Испания</c:v>
                </c:pt>
                <c:pt idx="2">
                  <c:v>Улуу Британия</c:v>
                </c:pt>
                <c:pt idx="3">
                  <c:v>Германия</c:v>
                </c:pt>
                <c:pt idx="5">
                  <c:v>Кыргызстан - кесиптик лицей</c:v>
                </c:pt>
                <c:pt idx="6">
                  <c:v>Кыргызстан - колледж</c:v>
                </c:pt>
                <c:pt idx="7">
                  <c:v>Кыргызстан - ЖОЖ</c:v>
                </c:pt>
              </c:strCache>
            </c:strRef>
          </c:cat>
          <c:val>
            <c:numRef>
              <c:f>Sheet1!$L$153:$L$160</c:f>
              <c:numCache>
                <c:formatCode>0%</c:formatCode>
                <c:ptCount val="8"/>
                <c:pt idx="0" formatCode="0.00%">
                  <c:v>6.3E-2</c:v>
                </c:pt>
                <c:pt idx="1">
                  <c:v>0.1</c:v>
                </c:pt>
                <c:pt idx="2" formatCode="0.00%">
                  <c:v>0.122</c:v>
                </c:pt>
                <c:pt idx="3" formatCode="0.00%">
                  <c:v>0.14199999999999999</c:v>
                </c:pt>
                <c:pt idx="5" formatCode="0.00%">
                  <c:v>9.1999999999999998E-2</c:v>
                </c:pt>
                <c:pt idx="6" formatCode="0.00%">
                  <c:v>0.26</c:v>
                </c:pt>
                <c:pt idx="7" formatCode="0.0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D-4EA0-9CCA-4EC604631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6855952"/>
        <c:axId val="236856344"/>
      </c:barChart>
      <c:catAx>
        <c:axId val="23685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6344"/>
        <c:crosses val="autoZero"/>
        <c:auto val="1"/>
        <c:lblAlgn val="ctr"/>
        <c:lblOffset val="100"/>
        <c:noMultiLvlLbl val="0"/>
      </c:catAx>
      <c:valAx>
        <c:axId val="236856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3685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Sheet1!$N$174</c:f>
              <c:strCache>
                <c:ptCount val="1"/>
                <c:pt idx="0">
                  <c:v>Кесиптик лицейлер</c:v>
                </c:pt>
              </c:strCache>
            </c:strRef>
          </c:tx>
          <c:spPr>
            <a:solidFill>
              <a:srgbClr val="D15B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Sheet1!$O$173:$Q$173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Sheet1!$O$174:$Q$174</c:f>
              <c:numCache>
                <c:formatCode>General</c:formatCode>
                <c:ptCount val="3"/>
                <c:pt idx="0" formatCode="#,##0">
                  <c:v>99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8-4E54-902E-F6A8D71F99BD}"/>
            </c:ext>
          </c:extLst>
        </c:ser>
        <c:ser>
          <c:idx val="1"/>
          <c:order val="1"/>
          <c:tx>
            <c:strRef>
              <c:f>Sheet1!$N$175</c:f>
              <c:strCache>
                <c:ptCount val="1"/>
                <c:pt idx="0">
                  <c:v>Колледждер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Sheet1!$O$173:$Q$173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Sheet1!$O$175:$Q$175</c:f>
              <c:numCache>
                <c:formatCode>General</c:formatCode>
                <c:ptCount val="3"/>
                <c:pt idx="0" formatCode="#,##0">
                  <c:v>141</c:v>
                </c:pt>
                <c:pt idx="1">
                  <c:v>142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8-4E54-902E-F6A8D71F99BD}"/>
            </c:ext>
          </c:extLst>
        </c:ser>
        <c:ser>
          <c:idx val="2"/>
          <c:order val="2"/>
          <c:tx>
            <c:strRef>
              <c:f>Sheet1!$N$176</c:f>
              <c:strCache>
                <c:ptCount val="1"/>
                <c:pt idx="0">
                  <c:v>Университеттер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Sheet1!$O$173:$Q$173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Sheet1!$O$176:$Q$176</c:f>
              <c:numCache>
                <c:formatCode>General</c:formatCode>
                <c:ptCount val="3"/>
                <c:pt idx="0" formatCode="#,##0">
                  <c:v>60</c:v>
                </c:pt>
                <c:pt idx="1">
                  <c:v>61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8-4E54-902E-F6A8D71F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857128"/>
        <c:axId val="236857520"/>
      </c:barChart>
      <c:catAx>
        <c:axId val="23685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7520"/>
        <c:crosses val="autoZero"/>
        <c:auto val="1"/>
        <c:lblAlgn val="ctr"/>
        <c:lblOffset val="100"/>
        <c:noMultiLvlLbl val="0"/>
      </c:catAx>
      <c:valAx>
        <c:axId val="23685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685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584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en-US" sz="120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8429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/>
          </a:p>
        </p:txBody>
      </p:sp>
      <p:sp>
        <p:nvSpPr>
          <p:cNvPr id="440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594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gb83a9a5fcc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0" name="Google Shape;3090;gb83a9a5fcc_0_1777:notes"/>
          <p:cNvSpPr txBox="1">
            <a:spLocks noGrp="1"/>
          </p:cNvSpPr>
          <p:nvPr>
            <p:ph type="body" idx="1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07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9AF18-80C1-CF9E-E045-59F7BF528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DAE2B6-102A-CD27-B3F9-19E3782FE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9701E-071D-3F14-A5A2-60763B6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BBFA4-07BE-EC7D-C519-727AA672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F2A9D-F155-68F9-E098-A5F8ED60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391B4-5C11-1847-1D6E-CDA54567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60D2B-4A3B-0153-DF1E-36D0F048A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08BD7-CC3B-532B-F3CC-908030CB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D16A8-F89F-AEFF-C1DC-15DB07C9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C1FF5-B668-1488-4130-A372121E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45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2ECE9-AF68-F92B-3A71-094B8E348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06504-7199-A9D3-BA68-101FF8AAE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296C0-95EA-82A7-F9E7-0A432A80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7D89E-75E4-6186-5C96-AF7D07B7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4DBFC-3171-E080-E811-32807A71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1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327999"/>
      </p:ext>
    </p:extLst>
  </p:cSld>
  <p:clrMapOvr>
    <a:masterClrMapping/>
  </p:clrMapOvr>
  <p:transition spd="slow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69167" y="2215633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14368" y="-1276351"/>
            <a:ext cx="9063832" cy="9193212"/>
          </a:xfrm>
          <a:custGeom>
            <a:avLst/>
            <a:gdLst>
              <a:gd name="connsiteX0" fmla="*/ 4531916 w 9063832"/>
              <a:gd name="connsiteY0" fmla="*/ 0 h 9193212"/>
              <a:gd name="connsiteX1" fmla="*/ 9063832 w 9063832"/>
              <a:gd name="connsiteY1" fmla="*/ 4596606 h 9193212"/>
              <a:gd name="connsiteX2" fmla="*/ 4531916 w 9063832"/>
              <a:gd name="connsiteY2" fmla="*/ 9193212 h 9193212"/>
              <a:gd name="connsiteX3" fmla="*/ 0 w 9063832"/>
              <a:gd name="connsiteY3" fmla="*/ 4596606 h 9193212"/>
              <a:gd name="connsiteX4" fmla="*/ 4531916 w 9063832"/>
              <a:gd name="connsiteY4" fmla="*/ 0 h 91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3832" h="9193212">
                <a:moveTo>
                  <a:pt x="4531916" y="0"/>
                </a:moveTo>
                <a:cubicBezTo>
                  <a:pt x="7034824" y="0"/>
                  <a:pt x="9063832" y="2057971"/>
                  <a:pt x="9063832" y="4596606"/>
                </a:cubicBezTo>
                <a:cubicBezTo>
                  <a:pt x="9063832" y="7135241"/>
                  <a:pt x="7034824" y="9193212"/>
                  <a:pt x="4531916" y="9193212"/>
                </a:cubicBezTo>
                <a:cubicBezTo>
                  <a:pt x="2029008" y="9193212"/>
                  <a:pt x="0" y="7135241"/>
                  <a:pt x="0" y="4596606"/>
                </a:cubicBezTo>
                <a:cubicBezTo>
                  <a:pt x="0" y="2057971"/>
                  <a:pt x="2029008" y="0"/>
                  <a:pt x="4531916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440114" y="-1276351"/>
            <a:ext cx="9063832" cy="9193212"/>
          </a:xfrm>
          <a:custGeom>
            <a:avLst/>
            <a:gdLst>
              <a:gd name="connsiteX0" fmla="*/ 4531916 w 9063832"/>
              <a:gd name="connsiteY0" fmla="*/ 0 h 9193212"/>
              <a:gd name="connsiteX1" fmla="*/ 9063832 w 9063832"/>
              <a:gd name="connsiteY1" fmla="*/ 4596606 h 9193212"/>
              <a:gd name="connsiteX2" fmla="*/ 4531916 w 9063832"/>
              <a:gd name="connsiteY2" fmla="*/ 9193212 h 9193212"/>
              <a:gd name="connsiteX3" fmla="*/ 0 w 9063832"/>
              <a:gd name="connsiteY3" fmla="*/ 4596606 h 9193212"/>
              <a:gd name="connsiteX4" fmla="*/ 4531916 w 9063832"/>
              <a:gd name="connsiteY4" fmla="*/ 0 h 91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3832" h="9193212">
                <a:moveTo>
                  <a:pt x="4531916" y="0"/>
                </a:moveTo>
                <a:cubicBezTo>
                  <a:pt x="7034824" y="0"/>
                  <a:pt x="9063832" y="2057971"/>
                  <a:pt x="9063832" y="4596606"/>
                </a:cubicBezTo>
                <a:cubicBezTo>
                  <a:pt x="9063832" y="7135241"/>
                  <a:pt x="7034824" y="9193212"/>
                  <a:pt x="4531916" y="9193212"/>
                </a:cubicBezTo>
                <a:cubicBezTo>
                  <a:pt x="2029008" y="9193212"/>
                  <a:pt x="0" y="7135241"/>
                  <a:pt x="0" y="4596606"/>
                </a:cubicBezTo>
                <a:cubicBezTo>
                  <a:pt x="0" y="2057971"/>
                  <a:pt x="2029008" y="0"/>
                  <a:pt x="4531916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0" cy="4836957"/>
          </a:xfrm>
          <a:custGeom>
            <a:avLst/>
            <a:gdLst>
              <a:gd name="connsiteX0" fmla="*/ 0 w 12192000"/>
              <a:gd name="connsiteY0" fmla="*/ 0 h 4836957"/>
              <a:gd name="connsiteX1" fmla="*/ 12192000 w 12192000"/>
              <a:gd name="connsiteY1" fmla="*/ 0 h 4836957"/>
              <a:gd name="connsiteX2" fmla="*/ 12192000 w 12192000"/>
              <a:gd name="connsiteY2" fmla="*/ 4836957 h 4836957"/>
              <a:gd name="connsiteX3" fmla="*/ 0 w 12192000"/>
              <a:gd name="connsiteY3" fmla="*/ 4836957 h 483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36957">
                <a:moveTo>
                  <a:pt x="0" y="0"/>
                </a:moveTo>
                <a:lnTo>
                  <a:pt x="12192000" y="0"/>
                </a:lnTo>
                <a:lnTo>
                  <a:pt x="12192000" y="4836957"/>
                </a:lnTo>
                <a:lnTo>
                  <a:pt x="0" y="483695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7938" y="-48139"/>
            <a:ext cx="12271376" cy="4230037"/>
          </a:xfrm>
          <a:custGeom>
            <a:avLst/>
            <a:gdLst>
              <a:gd name="connsiteX0" fmla="*/ 0 w 12271376"/>
              <a:gd name="connsiteY0" fmla="*/ 0 h 4230037"/>
              <a:gd name="connsiteX1" fmla="*/ 12271376 w 12271376"/>
              <a:gd name="connsiteY1" fmla="*/ 0 h 4230037"/>
              <a:gd name="connsiteX2" fmla="*/ 12271376 w 12271376"/>
              <a:gd name="connsiteY2" fmla="*/ 767370 h 4230037"/>
              <a:gd name="connsiteX3" fmla="*/ 6135688 w 12271376"/>
              <a:gd name="connsiteY3" fmla="*/ 2148635 h 4230037"/>
              <a:gd name="connsiteX4" fmla="*/ 0 w 12271376"/>
              <a:gd name="connsiteY4" fmla="*/ 3529900 h 4230037"/>
              <a:gd name="connsiteX5" fmla="*/ 0 w 12271376"/>
              <a:gd name="connsiteY5" fmla="*/ 0 h 42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1376" h="4230037">
                <a:moveTo>
                  <a:pt x="0" y="0"/>
                </a:moveTo>
                <a:cubicBezTo>
                  <a:pt x="4138023" y="0"/>
                  <a:pt x="8133354" y="0"/>
                  <a:pt x="12271376" y="0"/>
                </a:cubicBezTo>
                <a:cubicBezTo>
                  <a:pt x="12271376" y="306948"/>
                  <a:pt x="12271376" y="460422"/>
                  <a:pt x="12271376" y="767370"/>
                </a:cubicBezTo>
                <a:cubicBezTo>
                  <a:pt x="10131020" y="-153474"/>
                  <a:pt x="8133354" y="460422"/>
                  <a:pt x="6135688" y="2148635"/>
                </a:cubicBezTo>
                <a:cubicBezTo>
                  <a:pt x="4138023" y="3836848"/>
                  <a:pt x="2140356" y="5064639"/>
                  <a:pt x="0" y="3529900"/>
                </a:cubicBezTo>
                <a:cubicBezTo>
                  <a:pt x="0" y="2302109"/>
                  <a:pt x="0" y="1074317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76DF8-D948-2AEE-D3BC-4558A2B4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CC812-02DF-5745-8A26-34C24953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63F67-B09F-ECD8-829C-4D6B3D34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93C51-0A1F-A1F2-A8D9-9DAF2D81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FF824-E5A8-2583-C04F-AEBF3AD8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028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74" y="3265703"/>
            <a:ext cx="12236450" cy="3647860"/>
          </a:xfrm>
          <a:custGeom>
            <a:avLst/>
            <a:gdLst>
              <a:gd name="connsiteX0" fmla="*/ 8569421 w 12236450"/>
              <a:gd name="connsiteY0" fmla="*/ 416 h 3647860"/>
              <a:gd name="connsiteX1" fmla="*/ 12236450 w 12236450"/>
              <a:gd name="connsiteY1" fmla="*/ 2163746 h 3647860"/>
              <a:gd name="connsiteX2" fmla="*/ 12236450 w 12236450"/>
              <a:gd name="connsiteY2" fmla="*/ 3647860 h 3647860"/>
              <a:gd name="connsiteX3" fmla="*/ 0 w 12236450"/>
              <a:gd name="connsiteY3" fmla="*/ 3647860 h 3647860"/>
              <a:gd name="connsiteX4" fmla="*/ 0 w 12236450"/>
              <a:gd name="connsiteY4" fmla="*/ 3400508 h 3647860"/>
              <a:gd name="connsiteX5" fmla="*/ 6118225 w 12236450"/>
              <a:gd name="connsiteY5" fmla="*/ 432279 h 3647860"/>
              <a:gd name="connsiteX6" fmla="*/ 8569421 w 12236450"/>
              <a:gd name="connsiteY6" fmla="*/ 416 h 364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6450" h="3647860">
                <a:moveTo>
                  <a:pt x="8569421" y="416"/>
                </a:moveTo>
                <a:cubicBezTo>
                  <a:pt x="10132616" y="-17496"/>
                  <a:pt x="11582832" y="540496"/>
                  <a:pt x="12236450" y="2163746"/>
                </a:cubicBezTo>
                <a:cubicBezTo>
                  <a:pt x="12236450" y="2658451"/>
                  <a:pt x="12236450" y="3153155"/>
                  <a:pt x="12236450" y="3647860"/>
                </a:cubicBezTo>
                <a:cubicBezTo>
                  <a:pt x="8110205" y="3647860"/>
                  <a:pt x="4126245" y="3647860"/>
                  <a:pt x="0" y="3647860"/>
                </a:cubicBezTo>
                <a:cubicBezTo>
                  <a:pt x="0" y="3647860"/>
                  <a:pt x="0" y="3400508"/>
                  <a:pt x="0" y="3400508"/>
                </a:cubicBezTo>
                <a:cubicBezTo>
                  <a:pt x="1849696" y="2658451"/>
                  <a:pt x="3699392" y="926984"/>
                  <a:pt x="6118225" y="432279"/>
                </a:cubicBezTo>
                <a:cubicBezTo>
                  <a:pt x="6900789" y="177197"/>
                  <a:pt x="7750604" y="9799"/>
                  <a:pt x="8569421" y="416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67588" y="1904421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503459" y="1904421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368200" y="1891599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1717" y="1904421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11812" y="1558734"/>
            <a:ext cx="3755348" cy="3755348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et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93113" y="1558734"/>
            <a:ext cx="3755348" cy="3755348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35" hasCustomPrompt="1"/>
          </p:nvPr>
        </p:nvSpPr>
        <p:spPr>
          <a:xfrm>
            <a:off x="762145" y="1969443"/>
            <a:ext cx="4288745" cy="4126558"/>
          </a:xfrm>
          <a:custGeom>
            <a:avLst/>
            <a:gdLst>
              <a:gd name="connsiteX0" fmla="*/ 0 w 4288745"/>
              <a:gd name="connsiteY0" fmla="*/ 0 h 4126558"/>
              <a:gd name="connsiteX1" fmla="*/ 4288745 w 4288745"/>
              <a:gd name="connsiteY1" fmla="*/ 0 h 4126558"/>
              <a:gd name="connsiteX2" fmla="*/ 4288745 w 4288745"/>
              <a:gd name="connsiteY2" fmla="*/ 4126558 h 4126558"/>
              <a:gd name="connsiteX3" fmla="*/ 0 w 4288745"/>
              <a:gd name="connsiteY3" fmla="*/ 4126558 h 41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45" h="4126558">
                <a:moveTo>
                  <a:pt x="0" y="0"/>
                </a:moveTo>
                <a:lnTo>
                  <a:pt x="4288745" y="0"/>
                </a:lnTo>
                <a:lnTo>
                  <a:pt x="4288745" y="4126558"/>
                </a:lnTo>
                <a:lnTo>
                  <a:pt x="0" y="4126558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6" hasCustomPrompt="1"/>
          </p:nvPr>
        </p:nvSpPr>
        <p:spPr>
          <a:xfrm>
            <a:off x="5185116" y="1969442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5178407" y="4095158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8" hasCustomPrompt="1"/>
          </p:nvPr>
        </p:nvSpPr>
        <p:spPr>
          <a:xfrm>
            <a:off x="7315177" y="1969442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39" hasCustomPrompt="1"/>
          </p:nvPr>
        </p:nvSpPr>
        <p:spPr>
          <a:xfrm>
            <a:off x="7308468" y="4095158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9435974" y="4095158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41" hasCustomPrompt="1"/>
          </p:nvPr>
        </p:nvSpPr>
        <p:spPr>
          <a:xfrm>
            <a:off x="9442683" y="1969442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1048189" y="2210372"/>
            <a:ext cx="3920051" cy="3580827"/>
          </a:xfrm>
          <a:custGeom>
            <a:avLst/>
            <a:gdLst>
              <a:gd name="connsiteX0" fmla="*/ 44510 w 3920051"/>
              <a:gd name="connsiteY0" fmla="*/ 0 h 3580827"/>
              <a:gd name="connsiteX1" fmla="*/ 3875541 w 3920051"/>
              <a:gd name="connsiteY1" fmla="*/ 0 h 3580827"/>
              <a:gd name="connsiteX2" fmla="*/ 3920051 w 3920051"/>
              <a:gd name="connsiteY2" fmla="*/ 44510 h 3580827"/>
              <a:gd name="connsiteX3" fmla="*/ 3920051 w 3920051"/>
              <a:gd name="connsiteY3" fmla="*/ 3580827 h 3580827"/>
              <a:gd name="connsiteX4" fmla="*/ 0 w 3920051"/>
              <a:gd name="connsiteY4" fmla="*/ 3580827 h 3580827"/>
              <a:gd name="connsiteX5" fmla="*/ 0 w 3920051"/>
              <a:gd name="connsiteY5" fmla="*/ 44510 h 3580827"/>
              <a:gd name="connsiteX6" fmla="*/ 44510 w 3920051"/>
              <a:gd name="connsiteY6" fmla="*/ 0 h 358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0051" h="3580827">
                <a:moveTo>
                  <a:pt x="44510" y="0"/>
                </a:moveTo>
                <a:lnTo>
                  <a:pt x="3875541" y="0"/>
                </a:lnTo>
                <a:cubicBezTo>
                  <a:pt x="3900123" y="0"/>
                  <a:pt x="3920051" y="19928"/>
                  <a:pt x="3920051" y="44510"/>
                </a:cubicBezTo>
                <a:lnTo>
                  <a:pt x="3920051" y="3580827"/>
                </a:lnTo>
                <a:lnTo>
                  <a:pt x="0" y="3580827"/>
                </a:lnTo>
                <a:lnTo>
                  <a:pt x="0" y="44510"/>
                </a:lnTo>
                <a:cubicBezTo>
                  <a:pt x="0" y="19928"/>
                  <a:pt x="19928" y="0"/>
                  <a:pt x="445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0" hasCustomPrompt="1"/>
          </p:nvPr>
        </p:nvSpPr>
        <p:spPr>
          <a:xfrm>
            <a:off x="5056309" y="2210373"/>
            <a:ext cx="1931230" cy="1744408"/>
          </a:xfrm>
          <a:custGeom>
            <a:avLst/>
            <a:gdLst>
              <a:gd name="connsiteX0" fmla="*/ 21683 w 1931230"/>
              <a:gd name="connsiteY0" fmla="*/ 0 h 1744408"/>
              <a:gd name="connsiteX1" fmla="*/ 1909547 w 1931230"/>
              <a:gd name="connsiteY1" fmla="*/ 0 h 1744408"/>
              <a:gd name="connsiteX2" fmla="*/ 1931230 w 1931230"/>
              <a:gd name="connsiteY2" fmla="*/ 21683 h 1744408"/>
              <a:gd name="connsiteX3" fmla="*/ 1931230 w 1931230"/>
              <a:gd name="connsiteY3" fmla="*/ 1744408 h 1744408"/>
              <a:gd name="connsiteX4" fmla="*/ 0 w 1931230"/>
              <a:gd name="connsiteY4" fmla="*/ 1744408 h 1744408"/>
              <a:gd name="connsiteX5" fmla="*/ 0 w 1931230"/>
              <a:gd name="connsiteY5" fmla="*/ 21683 h 1744408"/>
              <a:gd name="connsiteX6" fmla="*/ 21683 w 1931230"/>
              <a:gd name="connsiteY6" fmla="*/ 0 h 17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30" h="1744408">
                <a:moveTo>
                  <a:pt x="21683" y="0"/>
                </a:moveTo>
                <a:lnTo>
                  <a:pt x="1909547" y="0"/>
                </a:lnTo>
                <a:cubicBezTo>
                  <a:pt x="1921522" y="0"/>
                  <a:pt x="1931230" y="9708"/>
                  <a:pt x="1931230" y="21683"/>
                </a:cubicBezTo>
                <a:lnTo>
                  <a:pt x="1931230" y="1744408"/>
                </a:lnTo>
                <a:lnTo>
                  <a:pt x="0" y="1744408"/>
                </a:lnTo>
                <a:lnTo>
                  <a:pt x="0" y="21683"/>
                </a:lnTo>
                <a:cubicBezTo>
                  <a:pt x="0" y="9708"/>
                  <a:pt x="9708" y="0"/>
                  <a:pt x="216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1" hasCustomPrompt="1"/>
          </p:nvPr>
        </p:nvSpPr>
        <p:spPr>
          <a:xfrm>
            <a:off x="5056309" y="4046793"/>
            <a:ext cx="1931230" cy="1744408"/>
          </a:xfrm>
          <a:custGeom>
            <a:avLst/>
            <a:gdLst>
              <a:gd name="connsiteX0" fmla="*/ 21683 w 1931230"/>
              <a:gd name="connsiteY0" fmla="*/ 0 h 1744408"/>
              <a:gd name="connsiteX1" fmla="*/ 1909547 w 1931230"/>
              <a:gd name="connsiteY1" fmla="*/ 0 h 1744408"/>
              <a:gd name="connsiteX2" fmla="*/ 1931230 w 1931230"/>
              <a:gd name="connsiteY2" fmla="*/ 21683 h 1744408"/>
              <a:gd name="connsiteX3" fmla="*/ 1931230 w 1931230"/>
              <a:gd name="connsiteY3" fmla="*/ 1744408 h 1744408"/>
              <a:gd name="connsiteX4" fmla="*/ 0 w 1931230"/>
              <a:gd name="connsiteY4" fmla="*/ 1744408 h 1744408"/>
              <a:gd name="connsiteX5" fmla="*/ 0 w 1931230"/>
              <a:gd name="connsiteY5" fmla="*/ 21683 h 1744408"/>
              <a:gd name="connsiteX6" fmla="*/ 21683 w 1931230"/>
              <a:gd name="connsiteY6" fmla="*/ 0 h 17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30" h="1744408">
                <a:moveTo>
                  <a:pt x="21683" y="0"/>
                </a:moveTo>
                <a:lnTo>
                  <a:pt x="1909547" y="0"/>
                </a:lnTo>
                <a:cubicBezTo>
                  <a:pt x="1921522" y="0"/>
                  <a:pt x="1931230" y="9708"/>
                  <a:pt x="1931230" y="21683"/>
                </a:cubicBezTo>
                <a:lnTo>
                  <a:pt x="1931230" y="1744408"/>
                </a:lnTo>
                <a:lnTo>
                  <a:pt x="0" y="1744408"/>
                </a:lnTo>
                <a:lnTo>
                  <a:pt x="0" y="21683"/>
                </a:lnTo>
                <a:cubicBezTo>
                  <a:pt x="0" y="9708"/>
                  <a:pt x="9708" y="0"/>
                  <a:pt x="216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2" hasCustomPrompt="1"/>
          </p:nvPr>
        </p:nvSpPr>
        <p:spPr>
          <a:xfrm>
            <a:off x="7065864" y="4046793"/>
            <a:ext cx="1931230" cy="1744408"/>
          </a:xfrm>
          <a:custGeom>
            <a:avLst/>
            <a:gdLst>
              <a:gd name="connsiteX0" fmla="*/ 21683 w 1931230"/>
              <a:gd name="connsiteY0" fmla="*/ 0 h 1744408"/>
              <a:gd name="connsiteX1" fmla="*/ 1909547 w 1931230"/>
              <a:gd name="connsiteY1" fmla="*/ 0 h 1744408"/>
              <a:gd name="connsiteX2" fmla="*/ 1931230 w 1931230"/>
              <a:gd name="connsiteY2" fmla="*/ 21683 h 1744408"/>
              <a:gd name="connsiteX3" fmla="*/ 1931230 w 1931230"/>
              <a:gd name="connsiteY3" fmla="*/ 1744408 h 1744408"/>
              <a:gd name="connsiteX4" fmla="*/ 0 w 1931230"/>
              <a:gd name="connsiteY4" fmla="*/ 1744408 h 1744408"/>
              <a:gd name="connsiteX5" fmla="*/ 0 w 1931230"/>
              <a:gd name="connsiteY5" fmla="*/ 21683 h 1744408"/>
              <a:gd name="connsiteX6" fmla="*/ 21683 w 1931230"/>
              <a:gd name="connsiteY6" fmla="*/ 0 h 17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30" h="1744408">
                <a:moveTo>
                  <a:pt x="21683" y="0"/>
                </a:moveTo>
                <a:lnTo>
                  <a:pt x="1909547" y="0"/>
                </a:lnTo>
                <a:cubicBezTo>
                  <a:pt x="1921522" y="0"/>
                  <a:pt x="1931230" y="9708"/>
                  <a:pt x="1931230" y="21683"/>
                </a:cubicBezTo>
                <a:lnTo>
                  <a:pt x="1931230" y="1744408"/>
                </a:lnTo>
                <a:lnTo>
                  <a:pt x="0" y="1744408"/>
                </a:lnTo>
                <a:lnTo>
                  <a:pt x="0" y="21683"/>
                </a:lnTo>
                <a:cubicBezTo>
                  <a:pt x="0" y="9708"/>
                  <a:pt x="9708" y="0"/>
                  <a:pt x="216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3" hasCustomPrompt="1"/>
          </p:nvPr>
        </p:nvSpPr>
        <p:spPr>
          <a:xfrm>
            <a:off x="9075419" y="2210372"/>
            <a:ext cx="1943100" cy="3580827"/>
          </a:xfrm>
          <a:custGeom>
            <a:avLst/>
            <a:gdLst>
              <a:gd name="connsiteX0" fmla="*/ 24153 w 1943100"/>
              <a:gd name="connsiteY0" fmla="*/ 0 h 3580827"/>
              <a:gd name="connsiteX1" fmla="*/ 1918947 w 1943100"/>
              <a:gd name="connsiteY1" fmla="*/ 0 h 3580827"/>
              <a:gd name="connsiteX2" fmla="*/ 1943100 w 1943100"/>
              <a:gd name="connsiteY2" fmla="*/ 24153 h 3580827"/>
              <a:gd name="connsiteX3" fmla="*/ 1943100 w 1943100"/>
              <a:gd name="connsiteY3" fmla="*/ 3580827 h 3580827"/>
              <a:gd name="connsiteX4" fmla="*/ 0 w 1943100"/>
              <a:gd name="connsiteY4" fmla="*/ 3580827 h 3580827"/>
              <a:gd name="connsiteX5" fmla="*/ 0 w 1943100"/>
              <a:gd name="connsiteY5" fmla="*/ 24153 h 3580827"/>
              <a:gd name="connsiteX6" fmla="*/ 24153 w 1943100"/>
              <a:gd name="connsiteY6" fmla="*/ 0 h 358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3580827">
                <a:moveTo>
                  <a:pt x="24153" y="0"/>
                </a:moveTo>
                <a:lnTo>
                  <a:pt x="1918947" y="0"/>
                </a:lnTo>
                <a:cubicBezTo>
                  <a:pt x="1932286" y="0"/>
                  <a:pt x="1943100" y="10814"/>
                  <a:pt x="1943100" y="24153"/>
                </a:cubicBezTo>
                <a:lnTo>
                  <a:pt x="1943100" y="3580827"/>
                </a:lnTo>
                <a:lnTo>
                  <a:pt x="0" y="3580827"/>
                </a:lnTo>
                <a:lnTo>
                  <a:pt x="0" y="24153"/>
                </a:lnTo>
                <a:cubicBezTo>
                  <a:pt x="0" y="10814"/>
                  <a:pt x="10814" y="0"/>
                  <a:pt x="2415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64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65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32774" y="2527044"/>
            <a:ext cx="2925023" cy="2925023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86173-6A7F-197E-8808-6596914C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EAB28-0525-069A-D76F-EEB201F6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ED5BB-7DCF-E7FE-B677-726DE201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87DFA-838E-FFEF-377A-7BBDB1C0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38F5C-986E-30CE-8EA5-7A3CCAA3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4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8F25-BAEF-BD46-B9C9-C386F575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E758C-B8EC-D28B-E85F-EF7039C2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C0444-E2FB-9BA1-24DA-BAEC19A83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81B32-139D-109A-70A8-32327B90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FA7C3-B6CC-6F40-96C2-F53B5FE9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80DA3A-B362-8971-1254-1BA17A0A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0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22567-29E9-0D45-4838-AE29EE4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695C-132B-849F-C5C7-4D11D05E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EFD9D5-E16F-48CC-C416-00DA40DA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CC8930-0089-682E-945B-08BF927BE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44392E-26B3-CBAE-3492-85FCA338A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BA3D5-2E82-C349-C253-118E5A57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73B72A-1089-7249-842E-954A5549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150C75-C49F-16DE-373E-8C55FD23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81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88B3-CCCA-B1A9-5806-AAD5FD65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EB286C-4602-4400-1FEF-2931A241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294BD6-3D9C-87C4-DFE9-198FEB93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0F8D65-8096-21C1-896F-142CCCBF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12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676818-76A3-8283-52F7-E59B38BB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FF557F-BB83-461A-C064-0CC8EE88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0F085-DF2F-943B-5D3E-503EE111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71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1BC0B-F3C3-E2B0-F646-D918BFC5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8BB17-97A9-26EE-376B-974D1A5F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2A654E-76C9-32E8-5160-A9C654D8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D5098-FB9B-790F-A4BC-2A82B95E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278200-D8B1-6FD2-6EEA-0C7D1535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7B4DF-9A35-CA08-D08F-1E195AA6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6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0B3A6-CB0A-E471-3174-556BC947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04B3D3-2EAC-65FA-E20D-76938936C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89BD6-369A-A4A5-16D1-B814620F1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3F5464-67E5-967C-C0EB-60B8C6A7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DFC2D3-995C-6B63-DD34-61D726FF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D2518-64FE-BA95-9EAA-31BF64A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08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A7610-F594-A3ED-6BEF-B7C81A5A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62DCD2-7039-CF49-7967-F085EF9A9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D2F0D-0524-E6F8-C055-6A30F8881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1C2AA-2001-8FE1-7932-E1FE2BEA0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17AE1-73B1-B2D9-1E57-B9B475E21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27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21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jpe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image" Target="../media/image1.pn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21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jp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0.jpeg"/><Relationship Id="rId5" Type="http://schemas.openxmlformats.org/officeDocument/2006/relationships/chart" Target="../charts/chart2.xml"/><Relationship Id="rId10" Type="http://schemas.openxmlformats.org/officeDocument/2006/relationships/image" Target="../media/image33.jpeg"/><Relationship Id="rId4" Type="http://schemas.openxmlformats.org/officeDocument/2006/relationships/chart" Target="../charts/chart1.xml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1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21.png"/><Relationship Id="rId9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8A0B9A-BCCD-44C7-100C-7229BA391845}"/>
              </a:ext>
            </a:extLst>
          </p:cNvPr>
          <p:cNvSpPr/>
          <p:nvPr/>
        </p:nvSpPr>
        <p:spPr>
          <a:xfrm>
            <a:off x="112511" y="43797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E503055-7644-7629-0E01-F5EE7D847356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0B0CDFA-FE32-3A05-C7A8-EE6A828E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548058C-3E6D-6A3F-7440-CEC991D5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2423357-BF3D-C532-B0CA-685EA85BE580}"/>
              </a:ext>
            </a:extLst>
          </p:cNvPr>
          <p:cNvGrpSpPr/>
          <p:nvPr/>
        </p:nvGrpSpPr>
        <p:grpSpPr>
          <a:xfrm>
            <a:off x="7148273" y="299443"/>
            <a:ext cx="4779014" cy="4301586"/>
            <a:chOff x="3706493" y="299443"/>
            <a:chExt cx="4779014" cy="430158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DEC6DEF-3247-3E7E-932E-A8E3241A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725" y="3472797"/>
              <a:ext cx="1061157" cy="112823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FED6415-C028-C0E7-DA7E-EBE50BCA7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93" y="299443"/>
              <a:ext cx="1049363" cy="111772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1E58A2E-A219-A357-BEB4-18C315067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391" y="299443"/>
              <a:ext cx="1051274" cy="111772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54EE49B-4874-93F6-B6E4-C6145583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445" y="299443"/>
              <a:ext cx="1049592" cy="111796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468F643-1496-EDB7-C929-45F48352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233" y="299443"/>
              <a:ext cx="1051273" cy="111772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0A390C2-DC34-0F3E-E642-FBCEE484D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478" y="930234"/>
              <a:ext cx="1051274" cy="111772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B2B4969-1579-E3ED-A8D9-B301CEF78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157" y="925495"/>
              <a:ext cx="1053923" cy="112246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5C4EB8E-54D6-4BBE-1967-D81B6B4C4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516" y="934971"/>
              <a:ext cx="1044915" cy="111298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4CCEC4A-10CA-A1DC-1A94-99C0F406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847" y="1577011"/>
              <a:ext cx="1046818" cy="111298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45FF75-8F6C-69DF-04B8-0A630D13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512" y="1563302"/>
              <a:ext cx="1046817" cy="111298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44E5270-2A08-1B38-9573-02EF3347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592" y="1563304"/>
              <a:ext cx="1044914" cy="111298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5CA34D8-E5D2-D671-FE57-1827A2240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470" y="2269801"/>
              <a:ext cx="1046817" cy="111298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DACDA13-9957-EDDC-CB25-CD8D1E54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966" y="2259295"/>
              <a:ext cx="1044916" cy="111298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D29C54C-75EF-AED3-4C74-EB203408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302" y="2852669"/>
              <a:ext cx="1044912" cy="111298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421C1CC-A0CB-764B-4DD6-58B65582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557" y="2828131"/>
              <a:ext cx="1092973" cy="116205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1158C-ACBF-433D-C84D-462EDCF4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540" y="3454075"/>
              <a:ext cx="1078767" cy="114695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CC42B54-07A6-F671-55FA-CD8F5E1F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923" y="2852669"/>
              <a:ext cx="1072584" cy="1142457"/>
            </a:xfrm>
            <a:prstGeom prst="rect">
              <a:avLst/>
            </a:prstGeom>
          </p:spPr>
        </p:pic>
      </p:grpSp>
      <p:pic>
        <p:nvPicPr>
          <p:cNvPr id="31" name="Picture 4" descr="Догдуркүл Кендирбаева назначена и.о. министра образования и науки ...">
            <a:extLst>
              <a:ext uri="{FF2B5EF4-FFF2-40B4-BE49-F238E27FC236}">
                <a16:creationId xmlns:a16="http://schemas.microsoft.com/office/drawing/2014/main" id="{0CE67365-7302-9986-8E45-DD624F1B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77" y="2347318"/>
            <a:ext cx="4604241" cy="417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19FEC82-423D-AE80-9838-4E5D1665CA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8" y="157001"/>
            <a:ext cx="1711426" cy="1819605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9F7CB66-8424-0716-FC34-1C40888936D2}"/>
              </a:ext>
            </a:extLst>
          </p:cNvPr>
          <p:cNvSpPr/>
          <p:nvPr/>
        </p:nvSpPr>
        <p:spPr>
          <a:xfrm>
            <a:off x="2400625" y="481970"/>
            <a:ext cx="44745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Улуттук өнүгүү форуму-2024</a:t>
            </a:r>
          </a:p>
          <a:p>
            <a:pPr>
              <a:spcAft>
                <a:spcPts val="0"/>
              </a:spcAft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«АДАМДЫК КАПИТАЛ ЖАНА ТУРУКТУУ ӨНҮГҮҮ»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96A1AC-631E-C643-8415-0C830696FA66}"/>
              </a:ext>
            </a:extLst>
          </p:cNvPr>
          <p:cNvSpPr txBox="1"/>
          <p:nvPr/>
        </p:nvSpPr>
        <p:spPr>
          <a:xfrm>
            <a:off x="585217" y="6018186"/>
            <a:ext cx="4005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y-KG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4-ноябрь, 2024-жыл</a:t>
            </a:r>
          </a:p>
          <a:p>
            <a:pPr>
              <a:spcAft>
                <a:spcPts val="0"/>
              </a:spcAft>
            </a:pPr>
            <a:r>
              <a:rPr lang="ky-KG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Бишкек, Кыргыз Республикасы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66BD368-EA4A-8F20-2CFA-FFB188A88603}"/>
              </a:ext>
            </a:extLst>
          </p:cNvPr>
          <p:cNvSpPr/>
          <p:nvPr/>
        </p:nvSpPr>
        <p:spPr>
          <a:xfrm>
            <a:off x="281997" y="2768123"/>
            <a:ext cx="69998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«АЛТЫН КАЗЫК»: КЫРГЫЗСТАНДА САПАТТУУ АДАМДЫК ПОТЕНЦИАЛДЫ ЖАНА АДАМДЫК КАПИТАЛДЫ </a:t>
            </a:r>
            <a:r>
              <a:rPr lang="ky-KG" sz="24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ӨНҮКТҮРҮҮ ПРОГРАММАСЫ</a:t>
            </a:r>
            <a:endParaRPr lang="en-US" sz="2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Segoe UI" panose="020B0502040204020203" pitchFamily="34" charset="0"/>
              <a:sym typeface="Century Gothic" panose="020B0502020202020204"/>
            </a:endParaRPr>
          </a:p>
          <a:p>
            <a:pPr algn="ctr"/>
            <a:endParaRPr lang="ky-KG" sz="1400" dirty="0">
              <a:solidFill>
                <a:schemeClr val="bg1"/>
              </a:solidFill>
              <a:latin typeface="Segoe UI" panose="020B0502040204020203" pitchFamily="34" charset="0"/>
              <a:ea typeface="Century Gothic" panose="020B0502020202020204"/>
              <a:cs typeface="Segoe UI" panose="020B0502040204020203" pitchFamily="34" charset="0"/>
              <a:sym typeface="Century Gothic" panose="020B0502020202020204"/>
            </a:endParaRPr>
          </a:p>
          <a:p>
            <a:pPr algn="ctr"/>
            <a:r>
              <a:rPr lang="ky-KG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КЫРГЫЗ РЕСПУБЛИКАСЫНЫН</a:t>
            </a:r>
          </a:p>
          <a:p>
            <a:pPr algn="ctr"/>
            <a:r>
              <a:rPr lang="ky-KG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БИЛИМ БЕРҮҮ ЖАНА ИЛИМ МИНИСТРИ </a:t>
            </a:r>
          </a:p>
          <a:p>
            <a:pPr algn="ctr"/>
            <a:r>
              <a:rPr lang="ky-KG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КЕНДИРБАЕВА ДОГДУРКҮЛ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78A22A-C667-1372-CEBE-6C5569D4ECF4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79" y="1912421"/>
            <a:ext cx="3948434" cy="6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2761"/>
      </p:ext>
    </p:extLst>
  </p:cSld>
  <p:clrMapOvr>
    <a:masterClrMapping/>
  </p:clrMapOvr>
  <p:transition spd="slow"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99C1C2-0889-91E2-6287-6017D69A4CF5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9DBCDA3-2D86-FE5E-B667-3383755BC73E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EAE1867-BE00-61A3-E151-DD9B79DA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52A3288-17CB-A8BA-3FF6-CB366927C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0531C3-897E-9E30-8912-365931C1F5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4F5978-D0CE-98A1-6237-35173D03A468}"/>
              </a:ext>
            </a:extLst>
          </p:cNvPr>
          <p:cNvSpPr txBox="1"/>
          <p:nvPr/>
        </p:nvSpPr>
        <p:spPr>
          <a:xfrm>
            <a:off x="4838394" y="168459"/>
            <a:ext cx="4107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27"/>
              </a:lnSpc>
            </a:pP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ОРТО  </a:t>
            </a:r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КЕСИПТИК </a:t>
            </a:r>
            <a:endParaRPr lang="en-US" sz="20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ts val="2427"/>
              </a:lnSpc>
            </a:pPr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БИЛИМ 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БЕРҮҮ</a:t>
            </a:r>
            <a:endParaRPr lang="en-US" sz="2800" b="1" spc="56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A5BC3A-FE9D-9E69-CDA3-6BF239040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1" y="1063874"/>
            <a:ext cx="2561600" cy="143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CDC8EBC-99C7-3760-E4DD-743854441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/>
          <a:stretch/>
        </p:blipFill>
        <p:spPr>
          <a:xfrm>
            <a:off x="647031" y="2754420"/>
            <a:ext cx="2561599" cy="143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EF1E8B-79AE-D4D8-97EC-EFC815B903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/>
          <a:stretch/>
        </p:blipFill>
        <p:spPr>
          <a:xfrm>
            <a:off x="3507392" y="2728732"/>
            <a:ext cx="1988295" cy="149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DEEC0D8-A667-3A6A-A8F6-63008472DC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93" y="1020499"/>
            <a:ext cx="1988294" cy="149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4F5C08F-1C7B-6480-D408-B9380E48B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" y="4008924"/>
            <a:ext cx="2561599" cy="1932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125506F-0530-3B37-3C26-61481AF3D024}"/>
              </a:ext>
            </a:extLst>
          </p:cNvPr>
          <p:cNvSpPr txBox="1"/>
          <p:nvPr/>
        </p:nvSpPr>
        <p:spPr>
          <a:xfrm>
            <a:off x="5846734" y="1192226"/>
            <a:ext cx="601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Алдыңкы тажрыйба борборлору – «өсүү чекиттери»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Чакан бизнес катары өндүрүш базалары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y-KG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айыл чарба продукциясын кайра иштетүү, ветеринария, тигүү өндүрүшү, этти кайра иштетүүчү цех, унаа оңдоочу цех, эмерек цехи, курулуш материалдарын сыноо тармагында вентиляциялык долбоорлоо цехи.</a:t>
            </a:r>
            <a:endParaRPr lang="ky-KG" sz="20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Киреше алып келүүчү иш-аракеттер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Ишкердикти окутуу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Жумуш берүүчүлөр менен келишимдер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D9B3A-58F6-19D7-A1BF-244C5F196F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07" y="4708787"/>
            <a:ext cx="2879719" cy="165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89C2C4-AA33-C712-9E28-C92AB0DC50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4" y="5293759"/>
            <a:ext cx="2879720" cy="129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50FB2DBC-5E1C-4192-9FD5-9426FC189313}"/>
              </a:ext>
            </a:extLst>
          </p:cNvPr>
          <p:cNvSpPr/>
          <p:nvPr/>
        </p:nvSpPr>
        <p:spPr>
          <a:xfrm>
            <a:off x="9374568" y="134253"/>
            <a:ext cx="2311065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ТӨМ-4.3 (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61041"/>
      </p:ext>
    </p:extLst>
  </p:cSld>
  <p:clrMapOvr>
    <a:masterClrMapping/>
  </p:clrMapOvr>
  <p:transition spd="slow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AE96B4-9B90-0D93-83D2-C02F5BB0BB30}"/>
              </a:ext>
            </a:extLst>
          </p:cNvPr>
          <p:cNvSpPr/>
          <p:nvPr/>
        </p:nvSpPr>
        <p:spPr>
          <a:xfrm>
            <a:off x="2160" y="-3022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BCCB4A5-E7C8-1BF1-B749-428F72540DA0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42D94A6-6ED4-B132-581E-7EC5E520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36C87B4-D7C8-5F1E-2A07-BF9734657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1B714F-F332-1257-06AC-9793F62E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FAE4A3-B6E8-CFBB-2308-BED1CEE3E461}"/>
              </a:ext>
            </a:extLst>
          </p:cNvPr>
          <p:cNvSpPr txBox="1"/>
          <p:nvPr/>
        </p:nvSpPr>
        <p:spPr>
          <a:xfrm>
            <a:off x="7213672" y="170953"/>
            <a:ext cx="4734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ЖОГОРКУ </a:t>
            </a:r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КЕСИПТИК </a:t>
            </a:r>
            <a:endParaRPr lang="en-US" sz="20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r" defTabSz="914400">
              <a:defRPr/>
            </a:pPr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БИЛИМ 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БЕРҮҮ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6550223-E626-0849-0D9E-31CDDA21DABD}"/>
              </a:ext>
            </a:extLst>
          </p:cNvPr>
          <p:cNvSpPr/>
          <p:nvPr/>
        </p:nvSpPr>
        <p:spPr>
          <a:xfrm>
            <a:off x="941243" y="942253"/>
            <a:ext cx="10991544" cy="712820"/>
          </a:xfrm>
          <a:prstGeom prst="roundRect">
            <a:avLst>
              <a:gd name="adj" fmla="val 0"/>
            </a:avLst>
          </a:prstGeom>
          <a:gradFill>
            <a:gsLst>
              <a:gs pos="24000">
                <a:schemeClr val="accent3">
                  <a:lumMod val="0"/>
                  <a:lumOff val="100000"/>
                </a:schemeClr>
              </a:gs>
              <a:gs pos="70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1143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317002-A32E-54B3-7A57-DAE1913876E4}"/>
              </a:ext>
            </a:extLst>
          </p:cNvPr>
          <p:cNvSpPr txBox="1"/>
          <p:nvPr/>
        </p:nvSpPr>
        <p:spPr>
          <a:xfrm>
            <a:off x="1053007" y="982217"/>
            <a:ext cx="10768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ky-KG" sz="2000" dirty="0">
                <a:solidFill>
                  <a:srgbClr val="002060"/>
                </a:solidFill>
              </a:rPr>
              <a:t>“УНИВЕРСИТЕТ 4.0”:</a:t>
            </a:r>
            <a:endParaRPr lang="ru-RU" sz="2000" b="0" dirty="0">
              <a:solidFill>
                <a:srgbClr val="002060"/>
              </a:solidFill>
            </a:endParaRPr>
          </a:p>
          <a:p>
            <a:pPr algn="ctr">
              <a:buClr>
                <a:srgbClr val="323DCE"/>
              </a:buClr>
              <a:buSzPct val="150000"/>
            </a:pPr>
            <a:r>
              <a:rPr lang="ky-KG" sz="2000" b="0" dirty="0">
                <a:solidFill>
                  <a:srgbClr val="002060"/>
                </a:solidFill>
              </a:rPr>
              <a:t>инновациялык жана илимий трансформация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C80504-95B4-A2D5-7AE2-2F66030CDC1F}"/>
              </a:ext>
            </a:extLst>
          </p:cNvPr>
          <p:cNvSpPr txBox="1"/>
          <p:nvPr/>
        </p:nvSpPr>
        <p:spPr>
          <a:xfrm>
            <a:off x="3350703" y="3242507"/>
            <a:ext cx="397100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y-KG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КМТУ 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жана</a:t>
            </a:r>
            <a:r>
              <a:rPr lang="ky-KG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КММА – 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мыкты</a:t>
            </a:r>
            <a:r>
              <a:rPr lang="ky-KG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351-400: Азия рейтингинде 856 университеттин ичинен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y-KG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ОшМУ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евразиялык билим берүү мейкиндигинин эл аралык рейтингинде алдыңкы үчтүк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y-KG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КМТУ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«QS World University Rankings: Central Asia 2024» рейтингинде 19-орун</a:t>
            </a:r>
            <a:endParaRPr lang="ky-KG" sz="19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7EDB2FC-7DD8-FF3D-3F82-CD01D7CB3A03}"/>
              </a:ext>
            </a:extLst>
          </p:cNvPr>
          <p:cNvGrpSpPr/>
          <p:nvPr/>
        </p:nvGrpSpPr>
        <p:grpSpPr>
          <a:xfrm>
            <a:off x="1141091" y="1732103"/>
            <a:ext cx="10233033" cy="1250637"/>
            <a:chOff x="1141091" y="1897103"/>
            <a:chExt cx="10233033" cy="1250637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054A8D1-7A41-6EFC-B7CA-513B77375166}"/>
                </a:ext>
              </a:extLst>
            </p:cNvPr>
            <p:cNvGrpSpPr/>
            <p:nvPr/>
          </p:nvGrpSpPr>
          <p:grpSpPr>
            <a:xfrm>
              <a:off x="8196170" y="1897103"/>
              <a:ext cx="1144030" cy="1144031"/>
              <a:chOff x="9080641" y="-1959500"/>
              <a:chExt cx="1503704" cy="1503704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01C1DDF2-E739-1DC5-83CE-3672CA8703EA}"/>
                  </a:ext>
                </a:extLst>
              </p:cNvPr>
              <p:cNvSpPr/>
              <p:nvPr/>
            </p:nvSpPr>
            <p:spPr>
              <a:xfrm>
                <a:off x="9080641" y="-1959500"/>
                <a:ext cx="1503704" cy="1503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4BE05A02-7B65-F949-0881-78EE8552C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96935" y="-1806836"/>
                <a:ext cx="909136" cy="909135"/>
              </a:xfrm>
              <a:custGeom>
                <a:avLst/>
                <a:gdLst>
                  <a:gd name="connsiteX0" fmla="*/ 296514 w 1191878"/>
                  <a:gd name="connsiteY0" fmla="*/ 0 h 1191876"/>
                  <a:gd name="connsiteX1" fmla="*/ 895364 w 1191878"/>
                  <a:gd name="connsiteY1" fmla="*/ 0 h 1191876"/>
                  <a:gd name="connsiteX2" fmla="*/ 1016306 w 1191878"/>
                  <a:gd name="connsiteY2" fmla="*/ 65646 h 1191876"/>
                  <a:gd name="connsiteX3" fmla="*/ 1127578 w 1191878"/>
                  <a:gd name="connsiteY3" fmla="*/ 157454 h 1191876"/>
                  <a:gd name="connsiteX4" fmla="*/ 1191878 w 1191878"/>
                  <a:gd name="connsiteY4" fmla="*/ 235385 h 1191876"/>
                  <a:gd name="connsiteX5" fmla="*/ 1191878 w 1191878"/>
                  <a:gd name="connsiteY5" fmla="*/ 1142801 h 1191876"/>
                  <a:gd name="connsiteX6" fmla="*/ 1151387 w 1191878"/>
                  <a:gd name="connsiteY6" fmla="*/ 1191876 h 1191876"/>
                  <a:gd name="connsiteX7" fmla="*/ 40491 w 1191878"/>
                  <a:gd name="connsiteY7" fmla="*/ 1191876 h 1191876"/>
                  <a:gd name="connsiteX8" fmla="*/ 0 w 1191878"/>
                  <a:gd name="connsiteY8" fmla="*/ 1142801 h 1191876"/>
                  <a:gd name="connsiteX9" fmla="*/ 0 w 1191878"/>
                  <a:gd name="connsiteY9" fmla="*/ 235385 h 1191876"/>
                  <a:gd name="connsiteX10" fmla="*/ 64300 w 1191878"/>
                  <a:gd name="connsiteY10" fmla="*/ 157454 h 1191876"/>
                  <a:gd name="connsiteX11" fmla="*/ 175572 w 1191878"/>
                  <a:gd name="connsiteY11" fmla="*/ 65646 h 119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1878" h="1191876">
                    <a:moveTo>
                      <a:pt x="296514" y="0"/>
                    </a:moveTo>
                    <a:lnTo>
                      <a:pt x="895364" y="0"/>
                    </a:lnTo>
                    <a:lnTo>
                      <a:pt x="1016306" y="65646"/>
                    </a:lnTo>
                    <a:cubicBezTo>
                      <a:pt x="1056305" y="92668"/>
                      <a:pt x="1093564" y="123439"/>
                      <a:pt x="1127578" y="157454"/>
                    </a:cubicBezTo>
                    <a:lnTo>
                      <a:pt x="1191878" y="235385"/>
                    </a:lnTo>
                    <a:lnTo>
                      <a:pt x="1191878" y="1142801"/>
                    </a:lnTo>
                    <a:lnTo>
                      <a:pt x="1151387" y="1191876"/>
                    </a:lnTo>
                    <a:lnTo>
                      <a:pt x="40491" y="1191876"/>
                    </a:lnTo>
                    <a:lnTo>
                      <a:pt x="0" y="1142801"/>
                    </a:lnTo>
                    <a:lnTo>
                      <a:pt x="0" y="235385"/>
                    </a:lnTo>
                    <a:lnTo>
                      <a:pt x="64300" y="157454"/>
                    </a:lnTo>
                    <a:cubicBezTo>
                      <a:pt x="98314" y="123439"/>
                      <a:pt x="135573" y="92668"/>
                      <a:pt x="175572" y="65646"/>
                    </a:cubicBezTo>
                    <a:close/>
                  </a:path>
                </a:pathLst>
              </a:cu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A58EC2-893C-8EB9-C376-166FD1612110}"/>
                  </a:ext>
                </a:extLst>
              </p:cNvPr>
              <p:cNvSpPr txBox="1"/>
              <p:nvPr/>
            </p:nvSpPr>
            <p:spPr>
              <a:xfrm>
                <a:off x="9396935" y="-938628"/>
                <a:ext cx="909136" cy="40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КУАУ</a:t>
                </a:r>
              </a:p>
            </p:txBody>
          </p:sp>
        </p:grpSp>
        <p:pic>
          <p:nvPicPr>
            <p:cNvPr id="43" name="Рисунок 42" descr="Жусуп Баласагын атындагы Кыргыз улуттук университети - Википедия">
              <a:extLst>
                <a:ext uri="{FF2B5EF4-FFF2-40B4-BE49-F238E27FC236}">
                  <a16:creationId xmlns:a16="http://schemas.microsoft.com/office/drawing/2014/main" id="{52B4B3D4-6376-DD75-7B69-55C305564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753" y="1931425"/>
              <a:ext cx="1172348" cy="1172350"/>
            </a:xfrm>
            <a:custGeom>
              <a:avLst/>
              <a:gdLst>
                <a:gd name="connsiteX0" fmla="*/ 751851 w 1503703"/>
                <a:gd name="connsiteY0" fmla="*/ 0 h 1503704"/>
                <a:gd name="connsiteX1" fmla="*/ 1503703 w 1503703"/>
                <a:gd name="connsiteY1" fmla="*/ 751852 h 1503704"/>
                <a:gd name="connsiteX2" fmla="*/ 751851 w 1503703"/>
                <a:gd name="connsiteY2" fmla="*/ 1503704 h 1503704"/>
                <a:gd name="connsiteX3" fmla="*/ 3881 w 1503703"/>
                <a:gd name="connsiteY3" fmla="*/ 828724 h 1503704"/>
                <a:gd name="connsiteX4" fmla="*/ 0 w 1503703"/>
                <a:gd name="connsiteY4" fmla="*/ 751872 h 1503704"/>
                <a:gd name="connsiteX5" fmla="*/ 0 w 1503703"/>
                <a:gd name="connsiteY5" fmla="*/ 751832 h 1503704"/>
                <a:gd name="connsiteX6" fmla="*/ 3881 w 1503703"/>
                <a:gd name="connsiteY6" fmla="*/ 674980 h 1503704"/>
                <a:gd name="connsiteX7" fmla="*/ 751851 w 1503703"/>
                <a:gd name="connsiteY7" fmla="*/ 0 h 15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3703" h="1503704">
                  <a:moveTo>
                    <a:pt x="751851" y="0"/>
                  </a:moveTo>
                  <a:cubicBezTo>
                    <a:pt x="1167087" y="0"/>
                    <a:pt x="1503703" y="336616"/>
                    <a:pt x="1503703" y="751852"/>
                  </a:cubicBezTo>
                  <a:cubicBezTo>
                    <a:pt x="1503703" y="1167088"/>
                    <a:pt x="1167087" y="1503704"/>
                    <a:pt x="751851" y="1503704"/>
                  </a:cubicBezTo>
                  <a:cubicBezTo>
                    <a:pt x="362567" y="1503704"/>
                    <a:pt x="42383" y="1207850"/>
                    <a:pt x="3881" y="828724"/>
                  </a:cubicBezTo>
                  <a:lnTo>
                    <a:pt x="0" y="751872"/>
                  </a:lnTo>
                  <a:lnTo>
                    <a:pt x="0" y="751832"/>
                  </a:lnTo>
                  <a:lnTo>
                    <a:pt x="3881" y="674980"/>
                  </a:lnTo>
                  <a:cubicBezTo>
                    <a:pt x="42383" y="295854"/>
                    <a:pt x="362567" y="0"/>
                    <a:pt x="751851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6A7EAC0B-A490-2575-D060-681DD4C4D7F2}"/>
                </a:ext>
              </a:extLst>
            </p:cNvPr>
            <p:cNvGrpSpPr/>
            <p:nvPr/>
          </p:nvGrpSpPr>
          <p:grpSpPr>
            <a:xfrm>
              <a:off x="4454535" y="1921308"/>
              <a:ext cx="1172348" cy="1172349"/>
              <a:chOff x="4648734" y="-1964523"/>
              <a:chExt cx="1503704" cy="1503704"/>
            </a:xfrm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886206FA-78DF-36E2-5BD9-883B959909D0}"/>
                  </a:ext>
                </a:extLst>
              </p:cNvPr>
              <p:cNvSpPr/>
              <p:nvPr/>
            </p:nvSpPr>
            <p:spPr>
              <a:xfrm>
                <a:off x="4648734" y="-1964523"/>
                <a:ext cx="1503704" cy="1503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4D10B818-B177-FA97-F075-2BF4F2A77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01959" y="-1573549"/>
                <a:ext cx="1397253" cy="705778"/>
              </a:xfrm>
              <a:prstGeom prst="rect">
                <a:avLst/>
              </a:prstGeom>
            </p:spPr>
          </p:pic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0D71BC33-177D-0BC5-83C2-42AD6E5A54A3}"/>
                </a:ext>
              </a:extLst>
            </p:cNvPr>
            <p:cNvGrpSpPr/>
            <p:nvPr/>
          </p:nvGrpSpPr>
          <p:grpSpPr>
            <a:xfrm>
              <a:off x="1141091" y="1958087"/>
              <a:ext cx="1112881" cy="1112881"/>
              <a:chOff x="387664" y="-2044895"/>
              <a:chExt cx="1503704" cy="1503704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A270382D-B6BE-BA3E-1AE7-713AB47639F8}"/>
                  </a:ext>
                </a:extLst>
              </p:cNvPr>
              <p:cNvSpPr/>
              <p:nvPr/>
            </p:nvSpPr>
            <p:spPr>
              <a:xfrm>
                <a:off x="387664" y="-2044895"/>
                <a:ext cx="1503704" cy="1503704"/>
              </a:xfrm>
              <a:prstGeom prst="ellipse">
                <a:avLst/>
              </a:prstGeom>
              <a:solidFill>
                <a:srgbClr val="02006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 descr="В начало | Кыргызский Государственный Технический Университет им ...">
                <a:extLst>
                  <a:ext uri="{FF2B5EF4-FFF2-40B4-BE49-F238E27FC236}">
                    <a16:creationId xmlns:a16="http://schemas.microsoft.com/office/drawing/2014/main" id="{4FABC0B3-EE75-4E16-D320-0DCD5C646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95" y="-1909568"/>
                <a:ext cx="906152" cy="1142207"/>
              </a:xfrm>
              <a:custGeom>
                <a:avLst/>
                <a:gdLst>
                  <a:gd name="connsiteX0" fmla="*/ 91979 w 991026"/>
                  <a:gd name="connsiteY0" fmla="*/ 0 h 1249193"/>
                  <a:gd name="connsiteX1" fmla="*/ 899048 w 991026"/>
                  <a:gd name="connsiteY1" fmla="*/ 0 h 1249193"/>
                  <a:gd name="connsiteX2" fmla="*/ 915880 w 991026"/>
                  <a:gd name="connsiteY2" fmla="*/ 9137 h 1249193"/>
                  <a:gd name="connsiteX3" fmla="*/ 991026 w 991026"/>
                  <a:gd name="connsiteY3" fmla="*/ 71137 h 1249193"/>
                  <a:gd name="connsiteX4" fmla="*/ 991026 w 991026"/>
                  <a:gd name="connsiteY4" fmla="*/ 1194031 h 1249193"/>
                  <a:gd name="connsiteX5" fmla="*/ 924169 w 991026"/>
                  <a:gd name="connsiteY5" fmla="*/ 1249193 h 1249193"/>
                  <a:gd name="connsiteX6" fmla="*/ 66857 w 991026"/>
                  <a:gd name="connsiteY6" fmla="*/ 1249193 h 1249193"/>
                  <a:gd name="connsiteX7" fmla="*/ 0 w 991026"/>
                  <a:gd name="connsiteY7" fmla="*/ 1194031 h 1249193"/>
                  <a:gd name="connsiteX8" fmla="*/ 0 w 991026"/>
                  <a:gd name="connsiteY8" fmla="*/ 71137 h 1249193"/>
                  <a:gd name="connsiteX9" fmla="*/ 75146 w 991026"/>
                  <a:gd name="connsiteY9" fmla="*/ 9137 h 124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1026" h="1249193">
                    <a:moveTo>
                      <a:pt x="91979" y="0"/>
                    </a:moveTo>
                    <a:lnTo>
                      <a:pt x="899048" y="0"/>
                    </a:lnTo>
                    <a:lnTo>
                      <a:pt x="915880" y="9137"/>
                    </a:lnTo>
                    <a:lnTo>
                      <a:pt x="991026" y="71137"/>
                    </a:lnTo>
                    <a:lnTo>
                      <a:pt x="991026" y="1194031"/>
                    </a:lnTo>
                    <a:lnTo>
                      <a:pt x="924169" y="1249193"/>
                    </a:lnTo>
                    <a:lnTo>
                      <a:pt x="66857" y="1249193"/>
                    </a:lnTo>
                    <a:lnTo>
                      <a:pt x="0" y="1194031"/>
                    </a:lnTo>
                    <a:lnTo>
                      <a:pt x="0" y="71137"/>
                    </a:lnTo>
                    <a:lnTo>
                      <a:pt x="75146" y="9137"/>
                    </a:ln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6" name="Рисунок 45" descr="Geen fotobeschrijving beschikbaar.">
              <a:extLst>
                <a:ext uri="{FF2B5EF4-FFF2-40B4-BE49-F238E27FC236}">
                  <a16:creationId xmlns:a16="http://schemas.microsoft.com/office/drawing/2014/main" id="{BFCB8C1C-79CF-C933-800C-57691BB4D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715" y="1975391"/>
              <a:ext cx="1099077" cy="117234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5" name="Picture 2" descr="Университет Шанхайской организации сотрудничества">
              <a:extLst>
                <a:ext uri="{FF2B5EF4-FFF2-40B4-BE49-F238E27FC236}">
                  <a16:creationId xmlns:a16="http://schemas.microsoft.com/office/drawing/2014/main" id="{F62784E7-E334-5D4B-DB38-02C3E5998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176" y="1897103"/>
              <a:ext cx="1197948" cy="119794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56" name="Picture 12" descr="В Китае система Мастерских Лу Баня помогает получить современные и профессиональные навыки">
            <a:extLst>
              <a:ext uri="{FF2B5EF4-FFF2-40B4-BE49-F238E27FC236}">
                <a16:creationId xmlns:a16="http://schemas.microsoft.com/office/drawing/2014/main" id="{158EBFC9-0AF2-A835-9435-A7060433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64" y="3404028"/>
            <a:ext cx="1834579" cy="103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2B8E004-F7C0-C63A-1543-485D18A223A1}"/>
              </a:ext>
            </a:extLst>
          </p:cNvPr>
          <p:cNvSpPr txBox="1"/>
          <p:nvPr/>
        </p:nvSpPr>
        <p:spPr>
          <a:xfrm>
            <a:off x="9335364" y="3427691"/>
            <a:ext cx="2854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млн. </a:t>
            </a:r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долларлык долбоор (ратификацияланган)</a:t>
            </a:r>
          </a:p>
        </p:txBody>
      </p:sp>
      <p:grpSp>
        <p:nvGrpSpPr>
          <p:cNvPr id="2048" name="Группа 2047">
            <a:extLst>
              <a:ext uri="{FF2B5EF4-FFF2-40B4-BE49-F238E27FC236}">
                <a16:creationId xmlns:a16="http://schemas.microsoft.com/office/drawing/2014/main" id="{1C2DBA83-B98C-F758-CC29-2B44A4CA2362}"/>
              </a:ext>
            </a:extLst>
          </p:cNvPr>
          <p:cNvGrpSpPr/>
          <p:nvPr/>
        </p:nvGrpSpPr>
        <p:grpSpPr>
          <a:xfrm>
            <a:off x="490815" y="3099088"/>
            <a:ext cx="2819061" cy="3535568"/>
            <a:chOff x="904634" y="3378752"/>
            <a:chExt cx="2860407" cy="3587423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71E0F0-AFBD-982E-69A6-C4E9DBB7C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14" y="3378752"/>
              <a:ext cx="1632126" cy="1032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AA477511-64DA-9E98-8167-F98985C0A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521" y="5938296"/>
              <a:ext cx="1544673" cy="10278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64DD1CE-3060-311E-F729-0BC8C31C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34" y="4308065"/>
              <a:ext cx="1606530" cy="10699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ECE286C-9D60-6712-001C-C147B346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12" y="5205944"/>
              <a:ext cx="1653729" cy="11013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52" name="Прямоугольник: скругленные углы 2051">
            <a:extLst>
              <a:ext uri="{FF2B5EF4-FFF2-40B4-BE49-F238E27FC236}">
                <a16:creationId xmlns:a16="http://schemas.microsoft.com/office/drawing/2014/main" id="{047D1192-D498-26FD-98B5-9AB604894672}"/>
              </a:ext>
            </a:extLst>
          </p:cNvPr>
          <p:cNvSpPr/>
          <p:nvPr/>
        </p:nvSpPr>
        <p:spPr>
          <a:xfrm>
            <a:off x="7373178" y="4643104"/>
            <a:ext cx="4487223" cy="2045470"/>
          </a:xfrm>
          <a:prstGeom prst="roundRect">
            <a:avLst>
              <a:gd name="adj" fmla="val 7354"/>
            </a:avLst>
          </a:prstGeom>
          <a:gradFill>
            <a:gsLst>
              <a:gs pos="24000">
                <a:schemeClr val="accent3">
                  <a:lumMod val="0"/>
                  <a:lumOff val="100000"/>
                </a:schemeClr>
              </a:gs>
              <a:gs pos="70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1143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DD07E95E-0C5E-FEC8-C9B8-145DE64A05D9}"/>
              </a:ext>
            </a:extLst>
          </p:cNvPr>
          <p:cNvSpPr txBox="1"/>
          <p:nvPr/>
        </p:nvSpPr>
        <p:spPr>
          <a:xfrm>
            <a:off x="7733116" y="4899869"/>
            <a:ext cx="37673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ӨЗГӨЧӨ СТАТУСУ БАР ЖОЖдор- МЕКТЕПТЕРГЕ КӨЗӨМӨЛ (</a:t>
            </a:r>
            <a:r>
              <a:rPr lang="ky-KG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математика, физика, химия, биология и информатика)</a:t>
            </a:r>
            <a:endParaRPr lang="ky-KG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43A63CCC-3368-42D3-ADC6-EF868298D939}"/>
              </a:ext>
            </a:extLst>
          </p:cNvPr>
          <p:cNvSpPr/>
          <p:nvPr/>
        </p:nvSpPr>
        <p:spPr>
          <a:xfrm>
            <a:off x="4419531" y="59764"/>
            <a:ext cx="2902175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ТӨМ-4.3, ТӨМ-9 (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8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782040-78DD-CAEE-0C69-AB04D35AE755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98F5177-08E3-C90F-2B83-A505D67F535B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B34379A-4C43-5087-6AFC-405F5CC8F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B22788B-4068-A973-2FF9-EE8926D6C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5ABE1-026C-4DAF-48DD-9F4D7009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16880"/>
            <a:ext cx="5794218" cy="1646177"/>
          </a:xfrm>
        </p:spPr>
        <p:txBody>
          <a:bodyPr>
            <a:noAutofit/>
          </a:bodyPr>
          <a:lstStyle/>
          <a:p>
            <a:pPr marL="0" indent="0" algn="r">
              <a:spcBef>
                <a:spcPct val="0"/>
              </a:spcBef>
              <a:buNone/>
            </a:pPr>
            <a:r>
              <a:rPr lang="ru-RU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ky-KG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Билим - дүйнөнү өзгөртүү үчүн колдоно турган эң күчтүү курал"!</a:t>
            </a:r>
          </a:p>
          <a:p>
            <a:pPr marL="0" indent="0" algn="r">
              <a:spcBef>
                <a:spcPct val="0"/>
              </a:spcBef>
              <a:buNone/>
            </a:pP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y-KG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Нельсон Мандела</a:t>
            </a:r>
          </a:p>
        </p:txBody>
      </p:sp>
      <p:pic>
        <p:nvPicPr>
          <p:cNvPr id="5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06E0C386-08E3-8417-113F-5EB87F1EFA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24" y="-217218"/>
            <a:ext cx="2153742" cy="2133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CAAC6C-5C0B-CEEA-8D27-7BBD5753ED56}"/>
              </a:ext>
            </a:extLst>
          </p:cNvPr>
          <p:cNvGrpSpPr/>
          <p:nvPr/>
        </p:nvGrpSpPr>
        <p:grpSpPr>
          <a:xfrm>
            <a:off x="2018241" y="1963057"/>
            <a:ext cx="7792510" cy="4565650"/>
            <a:chOff x="1308592" y="1537171"/>
            <a:chExt cx="9521496" cy="557866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6513ABD-FCCB-4E37-9C45-A150E519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49" y="1537171"/>
              <a:ext cx="2982931" cy="167783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B70008B-40B7-469A-98A5-63E94A9F6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8592" y="3394775"/>
              <a:ext cx="3002989" cy="1576277"/>
            </a:xfrm>
            <a:prstGeom prst="rect">
              <a:avLst/>
            </a:prstGeom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271C79AD-3611-49E8-87BE-05AD2C28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406" r="52651"/>
            <a:stretch/>
          </p:blipFill>
          <p:spPr>
            <a:xfrm>
              <a:off x="7296297" y="1537171"/>
              <a:ext cx="3533791" cy="5573803"/>
            </a:xfrm>
            <a:prstGeom prst="rect">
              <a:avLst/>
            </a:prstGeom>
          </p:spPr>
        </p:pic>
        <p:pic>
          <p:nvPicPr>
            <p:cNvPr id="10" name="Picture 4" descr="https://kabar.kg/site/assets/files/132547/f2de16de-6310-4bfc-8c69-05aa6af29135.jpg">
              <a:extLst>
                <a:ext uri="{FF2B5EF4-FFF2-40B4-BE49-F238E27FC236}">
                  <a16:creationId xmlns:a16="http://schemas.microsoft.com/office/drawing/2014/main" id="{39E49B5B-31E1-4A32-BCEC-6323A1C55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657" y="5108981"/>
              <a:ext cx="2669324" cy="200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8E46B1C-B486-4D0D-8E5B-227A72AA4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592" y="5113847"/>
              <a:ext cx="3002988" cy="200199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42589B5-53CE-425E-9F77-117E266B6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656" y="1537171"/>
              <a:ext cx="2669323" cy="167783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475A97D-760D-4FE0-9110-53D7B350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657" y="3385031"/>
              <a:ext cx="2678564" cy="1576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7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66B012-CC75-0335-86A8-04D667DF9548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43BA62B-5D32-4388-9B83-77D2A567F928}"/>
              </a:ext>
            </a:extLst>
          </p:cNvPr>
          <p:cNvSpPr/>
          <p:nvPr/>
        </p:nvSpPr>
        <p:spPr>
          <a:xfrm>
            <a:off x="5369800" y="786446"/>
            <a:ext cx="1484878" cy="1236403"/>
          </a:xfrm>
          <a:custGeom>
            <a:avLst/>
            <a:gdLst/>
            <a:ahLst/>
            <a:cxnLst/>
            <a:rect l="l" t="t" r="r" b="b"/>
            <a:pathLst>
              <a:path w="3276241" h="3239383">
                <a:moveTo>
                  <a:pt x="0" y="0"/>
                </a:moveTo>
                <a:lnTo>
                  <a:pt x="3276241" y="0"/>
                </a:lnTo>
                <a:lnTo>
                  <a:pt x="3276241" y="3239383"/>
                </a:lnTo>
                <a:lnTo>
                  <a:pt x="0" y="323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0646F-2D27-42D3-AC56-989F7DFD00AC}"/>
              </a:ext>
            </a:extLst>
          </p:cNvPr>
          <p:cNvSpPr txBox="1"/>
          <p:nvPr/>
        </p:nvSpPr>
        <p:spPr>
          <a:xfrm>
            <a:off x="1679401" y="2264190"/>
            <a:ext cx="886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Алтын казык» Билим </a:t>
            </a:r>
            <a:r>
              <a:rPr lang="ky-KG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берүүнү </a:t>
            </a:r>
            <a:endParaRPr lang="en-US" sz="24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ky-KG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трансформациялоо </a:t>
            </a:r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программасы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F0267-547E-4654-A3C5-1D92E8930FA6}"/>
              </a:ext>
            </a:extLst>
          </p:cNvPr>
          <p:cNvSpPr txBox="1"/>
          <p:nvPr/>
        </p:nvSpPr>
        <p:spPr>
          <a:xfrm>
            <a:off x="1197355" y="1035503"/>
            <a:ext cx="370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Билим сапаты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Билим алуу мүмкүнчүлүгү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22C276-85F1-4FFF-867F-BF0F8E52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11A399-806F-498E-A6D6-4B8932F39651}"/>
              </a:ext>
            </a:extLst>
          </p:cNvPr>
          <p:cNvSpPr txBox="1"/>
          <p:nvPr/>
        </p:nvSpPr>
        <p:spPr>
          <a:xfrm>
            <a:off x="7590587" y="1040683"/>
            <a:ext cx="340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Туруктуу өнүгүү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Адамдык капитал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E7CD5-C748-4EBC-BFA2-5E64C75FE7D5}"/>
              </a:ext>
            </a:extLst>
          </p:cNvPr>
          <p:cNvSpPr txBox="1"/>
          <p:nvPr/>
        </p:nvSpPr>
        <p:spPr>
          <a:xfrm>
            <a:off x="471120" y="5245619"/>
            <a:ext cx="172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Демография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BDEA6-09CB-48D7-8365-21718E0E049D}"/>
              </a:ext>
            </a:extLst>
          </p:cNvPr>
          <p:cNvSpPr txBox="1"/>
          <p:nvPr/>
        </p:nvSpPr>
        <p:spPr>
          <a:xfrm>
            <a:off x="2314058" y="5245619"/>
            <a:ext cx="199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Кызматтардын сапаты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D93C51-C02E-4D18-AC40-51F77782AAB9}"/>
              </a:ext>
            </a:extLst>
          </p:cNvPr>
          <p:cNvSpPr txBox="1"/>
          <p:nvPr/>
        </p:nvSpPr>
        <p:spPr>
          <a:xfrm>
            <a:off x="4529690" y="5245619"/>
            <a:ext cx="156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Эмгек рыногу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24938-CAFE-457D-BA14-0F8CAC41206B}"/>
              </a:ext>
            </a:extLst>
          </p:cNvPr>
          <p:cNvSpPr txBox="1"/>
          <p:nvPr/>
        </p:nvSpPr>
        <p:spPr>
          <a:xfrm>
            <a:off x="6358408" y="5245619"/>
            <a:ext cx="183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Адамдык капитал, өзгөрүүлөргө ыңгайлашуу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9ADE0-59E0-4E51-8D75-DF4B303F1A1D}"/>
              </a:ext>
            </a:extLst>
          </p:cNvPr>
          <p:cNvSpPr txBox="1"/>
          <p:nvPr/>
        </p:nvSpPr>
        <p:spPr>
          <a:xfrm>
            <a:off x="8321089" y="5245619"/>
            <a:ext cx="168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Кыргыз Жараны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4C2D1D-FBF4-49FF-82EC-1ADA0E53B3AE}"/>
              </a:ext>
            </a:extLst>
          </p:cNvPr>
          <p:cNvSpPr txBox="1"/>
          <p:nvPr/>
        </p:nvSpPr>
        <p:spPr>
          <a:xfrm>
            <a:off x="10227580" y="5245619"/>
            <a:ext cx="168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Климат, коопсуздук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2C817E-580E-1145-209D-29C115668FFC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3D88FB6-0162-374A-ECD1-EB171F06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409ED4-0EAE-B731-DF08-CC0F9ADC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45B345CD-BEA1-6C7C-B292-AB563FBE9C96}"/>
              </a:ext>
            </a:extLst>
          </p:cNvPr>
          <p:cNvSpPr/>
          <p:nvPr/>
        </p:nvSpPr>
        <p:spPr>
          <a:xfrm>
            <a:off x="636062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40B491A-E26A-C2AF-7344-8316076CD11D}"/>
              </a:ext>
            </a:extLst>
          </p:cNvPr>
          <p:cNvSpPr/>
          <p:nvPr/>
        </p:nvSpPr>
        <p:spPr>
          <a:xfrm>
            <a:off x="2552397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68421EF-4F54-ECD7-BCD8-9E2CBC5F6C0D}"/>
              </a:ext>
            </a:extLst>
          </p:cNvPr>
          <p:cNvSpPr/>
          <p:nvPr/>
        </p:nvSpPr>
        <p:spPr>
          <a:xfrm>
            <a:off x="4468732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543B161-BEE9-C0FF-9685-E519A2B869F5}"/>
              </a:ext>
            </a:extLst>
          </p:cNvPr>
          <p:cNvSpPr/>
          <p:nvPr/>
        </p:nvSpPr>
        <p:spPr>
          <a:xfrm>
            <a:off x="6385067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7B22C3F-ECD0-13B7-53FE-E1F12FD77D5D}"/>
              </a:ext>
            </a:extLst>
          </p:cNvPr>
          <p:cNvSpPr/>
          <p:nvPr/>
        </p:nvSpPr>
        <p:spPr>
          <a:xfrm>
            <a:off x="8301402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FE682ED-4E48-35F5-AF25-C66707D936D6}"/>
              </a:ext>
            </a:extLst>
          </p:cNvPr>
          <p:cNvSpPr/>
          <p:nvPr/>
        </p:nvSpPr>
        <p:spPr>
          <a:xfrm>
            <a:off x="10217737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Население ">
            <a:extLst>
              <a:ext uri="{FF2B5EF4-FFF2-40B4-BE49-F238E27FC236}">
                <a16:creationId xmlns:a16="http://schemas.microsoft.com/office/drawing/2014/main" id="{92CABF2B-A7CF-427A-A004-1BE2BFD7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1" y="3618807"/>
            <a:ext cx="1026728" cy="10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то сервис ">
            <a:extLst>
              <a:ext uri="{FF2B5EF4-FFF2-40B4-BE49-F238E27FC236}">
                <a16:creationId xmlns:a16="http://schemas.microsoft.com/office/drawing/2014/main" id="{E7D36381-AB95-4BB5-9755-384BA6D5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59" y="3626044"/>
            <a:ext cx="1055525" cy="105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1F74296A-1106-455B-920A-F463EC33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45" y="3667619"/>
            <a:ext cx="966062" cy="9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аспределение ресурсов ">
            <a:extLst>
              <a:ext uri="{FF2B5EF4-FFF2-40B4-BE49-F238E27FC236}">
                <a16:creationId xmlns:a16="http://schemas.microsoft.com/office/drawing/2014/main" id="{5F628DBE-12F8-484D-B013-7CEBC1B4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23" y="34825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циальная ответственность ">
            <a:extLst>
              <a:ext uri="{FF2B5EF4-FFF2-40B4-BE49-F238E27FC236}">
                <a16:creationId xmlns:a16="http://schemas.microsoft.com/office/drawing/2014/main" id="{D59B57AA-2BF4-4A15-A979-246AAF7A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26" y="35225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тастрофа ">
            <a:extLst>
              <a:ext uri="{FF2B5EF4-FFF2-40B4-BE49-F238E27FC236}">
                <a16:creationId xmlns:a16="http://schemas.microsoft.com/office/drawing/2014/main" id="{6C765109-76AB-4F48-8EFD-A80F11FF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58" y="35432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Изображение выглядит как логотип, эмблема, круг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4E5E9A-D3F2-E29A-7F8B-162731F173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1791" r="28513" b="11809"/>
          <a:stretch>
            <a:fillRect/>
          </a:stretch>
        </p:blipFill>
        <p:spPr>
          <a:xfrm>
            <a:off x="11076303" y="248917"/>
            <a:ext cx="904836" cy="904836"/>
          </a:xfrm>
          <a:custGeom>
            <a:avLst/>
            <a:gdLst>
              <a:gd name="connsiteX0" fmla="*/ 2619751 w 5239502"/>
              <a:gd name="connsiteY0" fmla="*/ 0 h 5239502"/>
              <a:gd name="connsiteX1" fmla="*/ 5239502 w 5239502"/>
              <a:gd name="connsiteY1" fmla="*/ 2619751 h 5239502"/>
              <a:gd name="connsiteX2" fmla="*/ 2619751 w 5239502"/>
              <a:gd name="connsiteY2" fmla="*/ 5239502 h 5239502"/>
              <a:gd name="connsiteX3" fmla="*/ 0 w 5239502"/>
              <a:gd name="connsiteY3" fmla="*/ 2619751 h 5239502"/>
              <a:gd name="connsiteX4" fmla="*/ 2619751 w 5239502"/>
              <a:gd name="connsiteY4" fmla="*/ 0 h 52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502" h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28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9D2421-0416-02BE-BFB4-7DB5ADDEBE15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DAFD75-3A73-3C32-44D7-89E358E40282}"/>
              </a:ext>
            </a:extLst>
          </p:cNvPr>
          <p:cNvGrpSpPr/>
          <p:nvPr/>
        </p:nvGrpSpPr>
        <p:grpSpPr>
          <a:xfrm>
            <a:off x="-39930" y="29344"/>
            <a:ext cx="348269" cy="6858000"/>
            <a:chOff x="-43469" y="-285804"/>
            <a:chExt cx="362783" cy="714380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EDD2D16-F809-3A1B-6316-F194A800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2ABBBF4-3F9B-6B63-F0B8-3ABF0614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98A3DFA-7B49-4FFA-8A0B-2B55B6C2B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17156"/>
              </p:ext>
            </p:extLst>
          </p:nvPr>
        </p:nvGraphicFramePr>
        <p:xfrm>
          <a:off x="444383" y="2740326"/>
          <a:ext cx="5803082" cy="3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19484A9-34F0-4DDC-8568-5A00743FA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98174"/>
              </p:ext>
            </p:extLst>
          </p:nvPr>
        </p:nvGraphicFramePr>
        <p:xfrm>
          <a:off x="6383508" y="2842686"/>
          <a:ext cx="5688687" cy="376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CC30D9-0AF4-4628-A6AB-4ABCF87C9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49" y="14621598"/>
            <a:ext cx="3088354" cy="47729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9D1EE17-5D8E-46AC-8F4B-A4F5F40C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115436"/>
              </p:ext>
            </p:extLst>
          </p:nvPr>
        </p:nvGraphicFramePr>
        <p:xfrm>
          <a:off x="444383" y="824028"/>
          <a:ext cx="5180703" cy="196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EB6C27B-6516-7B1D-74E9-A1BDE354F3C1}"/>
              </a:ext>
            </a:extLst>
          </p:cNvPr>
          <p:cNvGrpSpPr/>
          <p:nvPr/>
        </p:nvGrpSpPr>
        <p:grpSpPr>
          <a:xfrm>
            <a:off x="5834663" y="1214733"/>
            <a:ext cx="6171759" cy="1310141"/>
            <a:chOff x="4712359" y="170316"/>
            <a:chExt cx="7294064" cy="15483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83E124D-1046-4A95-85EF-09FCAC85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359" y="170316"/>
              <a:ext cx="2300935" cy="1540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6B0340F-3744-4854-8A18-A3536704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923" y="178418"/>
              <a:ext cx="2300936" cy="1540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D0122DE-49FC-4908-A6CA-0C91A9C5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488" y="178176"/>
              <a:ext cx="2300935" cy="15324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A1B05F-1250-4973-91F4-E3B1B671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4615447"/>
            <a:ext cx="2743200" cy="365125"/>
          </a:xfrm>
        </p:spPr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3</a:t>
            </a:fld>
            <a:endParaRPr lang="en-US"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52339F-8647-C4A1-0DDC-2DB8E20D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логотип, эмблема, круг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419DD0B-3D67-CB66-AA66-2955F6C5AD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1791" r="28513" b="11809"/>
          <a:stretch>
            <a:fillRect/>
          </a:stretch>
        </p:blipFill>
        <p:spPr>
          <a:xfrm>
            <a:off x="11076303" y="248917"/>
            <a:ext cx="904836" cy="904836"/>
          </a:xfrm>
          <a:custGeom>
            <a:avLst/>
            <a:gdLst>
              <a:gd name="connsiteX0" fmla="*/ 2619751 w 5239502"/>
              <a:gd name="connsiteY0" fmla="*/ 0 h 5239502"/>
              <a:gd name="connsiteX1" fmla="*/ 5239502 w 5239502"/>
              <a:gd name="connsiteY1" fmla="*/ 2619751 h 5239502"/>
              <a:gd name="connsiteX2" fmla="*/ 2619751 w 5239502"/>
              <a:gd name="connsiteY2" fmla="*/ 5239502 h 5239502"/>
              <a:gd name="connsiteX3" fmla="*/ 0 w 5239502"/>
              <a:gd name="connsiteY3" fmla="*/ 2619751 h 5239502"/>
              <a:gd name="connsiteX4" fmla="*/ 2619751 w 5239502"/>
              <a:gd name="connsiteY4" fmla="*/ 0 h 52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502" h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A59244C1-933C-4222-BA3B-7721A348AA71}"/>
              </a:ext>
            </a:extLst>
          </p:cNvPr>
          <p:cNvSpPr/>
          <p:nvPr/>
        </p:nvSpPr>
        <p:spPr>
          <a:xfrm>
            <a:off x="7947092" y="26597"/>
            <a:ext cx="2190938" cy="112715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ТӨМ-4.2 (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0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FF1476-1E7C-96AE-C3E1-3264A4C547CD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6A540-F6BF-7950-78E8-30528D934E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6F96A6-CC8E-8596-1EC9-72C86CB2D638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FE78E0C-06BD-FEF6-4990-4336C04EC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241BA63-520F-1B52-490A-FF25D28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D7FAA86-07B8-1685-FAC7-093858F8C96D}"/>
              </a:ext>
            </a:extLst>
          </p:cNvPr>
          <p:cNvSpPr/>
          <p:nvPr/>
        </p:nvSpPr>
        <p:spPr>
          <a:xfrm>
            <a:off x="5126789" y="120285"/>
            <a:ext cx="6659657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r" defTabSz="914400">
              <a:defRPr/>
            </a:pPr>
            <a:r>
              <a:rPr lang="ky-KG" sz="2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МЕКТЕПКЕ ЧЕЙИНКИ БИЛИМ БЕРҮҮ</a:t>
            </a:r>
          </a:p>
        </p:txBody>
      </p:sp>
      <p:sp>
        <p:nvSpPr>
          <p:cNvPr id="26630" name="AutoShape 2" descr="Управление дошкольного образования">
            <a:extLst>
              <a:ext uri="{FF2B5EF4-FFF2-40B4-BE49-F238E27FC236}">
                <a16:creationId xmlns:a16="http://schemas.microsoft.com/office/drawing/2014/main" id="{9AE3B44E-EEF8-D58C-5624-9542DC79F6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2752" y="2227784"/>
            <a:ext cx="587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y-KG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id="{308BDF0E-84CB-DA99-11D6-8FAF3106628E}"/>
              </a:ext>
            </a:extLst>
          </p:cNvPr>
          <p:cNvSpPr/>
          <p:nvPr/>
        </p:nvSpPr>
        <p:spPr>
          <a:xfrm>
            <a:off x="4309108" y="1630348"/>
            <a:ext cx="7617997" cy="3429000"/>
          </a:xfrm>
          <a:prstGeom prst="roundRect">
            <a:avLst>
              <a:gd name="adj" fmla="val 7869"/>
            </a:avLst>
          </a:prstGeom>
          <a:noFill/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кыска мөөнөттүү бала бакчаларды ачуу,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ваучерди киргизүү – каржылоонун жаңы модели,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үй-бүлөлүк бала бакчаларды ачуу,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уктоочу бөлмөлөрдү билим берүү мейкиндигине кайра форматтоо,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 бакчаларга лицензия талап кылынбайт,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үй тибиндеги бала бакчаларды ачкан жеке ишкерлер салыктан бошотулат,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жеке ишкерлер акысыз окутуудан жана сертификациядан өтүшөт,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мамлекеттик банктар бала бакчаларды курууга жана оңдоого 3 жана 5 жылдык мөөнөткө 10 миллион сомдон 70 миллион сомго чейин жеңилдетилген кредиттерди берет. </a:t>
            </a:r>
            <a:endParaRPr lang="ky-KG" sz="17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24">
            <a:extLst>
              <a:ext uri="{FF2B5EF4-FFF2-40B4-BE49-F238E27FC236}">
                <a16:creationId xmlns:a16="http://schemas.microsoft.com/office/drawing/2014/main" id="{D7E99CF0-EDD8-6134-E0E3-BFFB06BCE6BC}"/>
              </a:ext>
            </a:extLst>
          </p:cNvPr>
          <p:cNvSpPr/>
          <p:nvPr/>
        </p:nvSpPr>
        <p:spPr>
          <a:xfrm>
            <a:off x="710181" y="1564972"/>
            <a:ext cx="3226138" cy="2469704"/>
          </a:xfrm>
          <a:prstGeom prst="roundRect">
            <a:avLst>
              <a:gd name="adj" fmla="val 8364"/>
            </a:avLst>
          </a:prstGeom>
          <a:noFill/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Мектепке чейинки билим берүү менен 40% камтуу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CF30E34C-DA09-F260-3902-30259207FC76}"/>
              </a:ext>
            </a:extLst>
          </p:cNvPr>
          <p:cNvSpPr/>
          <p:nvPr/>
        </p:nvSpPr>
        <p:spPr>
          <a:xfrm rot="5400000">
            <a:off x="2051396" y="562640"/>
            <a:ext cx="543708" cy="1480965"/>
          </a:xfrm>
          <a:prstGeom prst="homePlate">
            <a:avLst>
              <a:gd name="adj" fmla="val 48599"/>
            </a:avLst>
          </a:prstGeom>
          <a:solidFill>
            <a:srgbClr val="0039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C0081D72-A596-01AE-9C4D-2BEA21360BF4}"/>
              </a:ext>
            </a:extLst>
          </p:cNvPr>
          <p:cNvSpPr/>
          <p:nvPr/>
        </p:nvSpPr>
        <p:spPr>
          <a:xfrm rot="5400000">
            <a:off x="7785362" y="-574616"/>
            <a:ext cx="543708" cy="3739766"/>
          </a:xfrm>
          <a:prstGeom prst="homePlate">
            <a:avLst>
              <a:gd name="adj" fmla="val 48599"/>
            </a:avLst>
          </a:prstGeom>
          <a:solidFill>
            <a:srgbClr val="0039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y-KG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Механизмдери</a:t>
            </a:r>
            <a:r>
              <a:rPr lang="ky-KG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AF89D-5711-4DBC-93C0-426B4BCBF775}"/>
              </a:ext>
            </a:extLst>
          </p:cNvPr>
          <p:cNvSpPr txBox="1"/>
          <p:nvPr/>
        </p:nvSpPr>
        <p:spPr>
          <a:xfrm>
            <a:off x="1582768" y="1030660"/>
            <a:ext cx="1480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Максат </a:t>
            </a:r>
            <a:endParaRPr kumimoji="0" lang="ky-KG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79933-164C-12A4-F187-3FE2DF53DCB2}"/>
              </a:ext>
            </a:extLst>
          </p:cNvPr>
          <p:cNvSpPr txBox="1"/>
          <p:nvPr/>
        </p:nvSpPr>
        <p:spPr>
          <a:xfrm>
            <a:off x="-96300" y="4903402"/>
            <a:ext cx="1188274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ky-KG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Экономикалык эффект: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Билим берүү тармагында 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кошумча 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7120 жумушчу орун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 миң 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ата-эне эмгек рыногуна чыгат</a:t>
            </a:r>
            <a:r>
              <a:rPr kumimoji="0" lang="ky-KG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Социалдык жана аялдар ишкердигине көмөктөшүү (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ТӨМ-5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миграцияны кыскартуу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kumimoji="0" lang="ky-KG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12 млрд. сом </a:t>
            </a:r>
            <a:r>
              <a:rPr kumimoji="0" lang="ky-KG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 миң үй-бүлөнүн болжолдуу жылдык кирешеси (айына 25 миң сом)</a:t>
            </a:r>
            <a:endParaRPr kumimoji="0" lang="ky-KG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kumimoji="0" lang="ky-KG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1,2 млрд. сом </a:t>
            </a:r>
            <a:r>
              <a:rPr kumimoji="0" lang="ky-KG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өлкөнүн бюджетине болжолдуу 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салык төлөмдөрү </a:t>
            </a:r>
            <a:r>
              <a: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(10</a:t>
            </a:r>
            <a:r>
              <a:rPr kumimoji="0" lang="ky-KG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%)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BE5BE79-0053-4E40-9268-19E8081F685F}"/>
              </a:ext>
            </a:extLst>
          </p:cNvPr>
          <p:cNvSpPr/>
          <p:nvPr/>
        </p:nvSpPr>
        <p:spPr>
          <a:xfrm>
            <a:off x="1190999" y="3519522"/>
            <a:ext cx="2300979" cy="95935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ТӨМ-4.2 (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71E5AEB-7956-41E0-987C-3FCE976C1B12}"/>
              </a:ext>
            </a:extLst>
          </p:cNvPr>
          <p:cNvSpPr/>
          <p:nvPr/>
        </p:nvSpPr>
        <p:spPr>
          <a:xfrm>
            <a:off x="10068902" y="5897901"/>
            <a:ext cx="2067718" cy="96009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ТӨМ-5 (</a:t>
            </a:r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sz="1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1E46E8-3950-A5C1-9164-4132EE652B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127F14-6AA7-5729-C048-B5786C4F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590EC51-4049-36C2-82C5-4B49A2D69DBD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D342483-A2B7-357E-E45B-AA9CC8EA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76FF026-3104-B950-504E-3AE416DA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6ACF07-D4A2-468C-0965-DE145070E4A6}"/>
              </a:ext>
            </a:extLst>
          </p:cNvPr>
          <p:cNvSpPr txBox="1"/>
          <p:nvPr/>
        </p:nvSpPr>
        <p:spPr>
          <a:xfrm>
            <a:off x="8456618" y="251832"/>
            <a:ext cx="345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МЕКТЕПТЕ БИЛИМ БЕРҮҮ 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0C800B-1861-1CFF-6615-77680E024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29" y="220340"/>
            <a:ext cx="2120022" cy="110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C6CC94-BEAE-2BB3-90EA-B55F85C9FC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09" y="220340"/>
            <a:ext cx="2120021" cy="119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B1CBA6B-8F43-0BF3-A6EF-AC5D287A7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860456"/>
              </p:ext>
            </p:extLst>
          </p:nvPr>
        </p:nvGraphicFramePr>
        <p:xfrm>
          <a:off x="8795450" y="604674"/>
          <a:ext cx="3100077" cy="184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E9D59E6-0C10-C2D5-CF7A-3A99C42CB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938626"/>
              </p:ext>
            </p:extLst>
          </p:nvPr>
        </p:nvGraphicFramePr>
        <p:xfrm>
          <a:off x="459456" y="1663596"/>
          <a:ext cx="5693462" cy="495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FFA2AC-C4B2-5C2D-D0CF-A2EF6DC96387}"/>
              </a:ext>
            </a:extLst>
          </p:cNvPr>
          <p:cNvSpPr/>
          <p:nvPr/>
        </p:nvSpPr>
        <p:spPr>
          <a:xfrm>
            <a:off x="6465629" y="2609850"/>
            <a:ext cx="3100077" cy="9144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D0F03E72-260E-7CA6-B87A-FF5AC4DF8580}"/>
              </a:ext>
            </a:extLst>
          </p:cNvPr>
          <p:cNvSpPr/>
          <p:nvPr/>
        </p:nvSpPr>
        <p:spPr>
          <a:xfrm>
            <a:off x="9878418" y="2609850"/>
            <a:ext cx="2017110" cy="9144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B5627E-4935-B73B-C0CC-408DEC28D357}"/>
              </a:ext>
            </a:extLst>
          </p:cNvPr>
          <p:cNvSpPr txBox="1"/>
          <p:nvPr/>
        </p:nvSpPr>
        <p:spPr>
          <a:xfrm>
            <a:off x="6419436" y="2605385"/>
            <a:ext cx="3100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y-KG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Тизме боюнча - 513 билим берүү объектиси (Мамкурулуш)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106696-EF7E-C294-9490-E02A98DDD13F}"/>
              </a:ext>
            </a:extLst>
          </p:cNvPr>
          <p:cNvSpPr txBox="1"/>
          <p:nvPr/>
        </p:nvSpPr>
        <p:spPr>
          <a:xfrm>
            <a:off x="9970803" y="2671308"/>
            <a:ext cx="181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7,5 млрд. сом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(КР ФМ)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51D99A8-04BF-4566-C067-E7F16F69C6C1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9565706" y="3067050"/>
            <a:ext cx="312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D9C649A-196E-66E4-4373-C4C3D353746E}"/>
              </a:ext>
            </a:extLst>
          </p:cNvPr>
          <p:cNvSpPr txBox="1"/>
          <p:nvPr/>
        </p:nvSpPr>
        <p:spPr>
          <a:xfrm>
            <a:off x="6766058" y="3813625"/>
            <a:ext cx="50208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Мектептерди учурдагы оңдоого </a:t>
            </a:r>
            <a:r>
              <a:rPr lang="ru-RU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398 млн. сом </a:t>
            </a:r>
            <a:endParaRPr lang="ru-RU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28E8ED-37AE-9B43-77DB-0D902C8EE492}"/>
              </a:ext>
            </a:extLst>
          </p:cNvPr>
          <p:cNvSpPr txBox="1"/>
          <p:nvPr/>
        </p:nvSpPr>
        <p:spPr>
          <a:xfrm>
            <a:off x="6686937" y="4986798"/>
            <a:ext cx="51790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y-KG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боюнча 2140 мектеп (же 98%) ысык тамак менен камсыздалган (2023-жылга салыштырмалуу 195 мектепке көп).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BA21E49-5EEA-4AD3-BF4F-780C699E1267}"/>
              </a:ext>
            </a:extLst>
          </p:cNvPr>
          <p:cNvSpPr/>
          <p:nvPr/>
        </p:nvSpPr>
        <p:spPr>
          <a:xfrm>
            <a:off x="9669101" y="5943600"/>
            <a:ext cx="2240608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ТӨМ-2 (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4A6EBCE-8012-05E9-0B7F-F79061D9C3CC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A39370E-72B6-C725-EAAC-99AEACA090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B60DD40-C936-8534-DFE8-E67B08E3CAE6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970FDEC7-34BF-5246-B63A-1A9FD41C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8D9DB75-1061-48BA-0B04-4F486197E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029675" y="264976"/>
            <a:ext cx="579236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Мектептик билим берүү системасын 12 жылдык форматка которуу</a:t>
            </a:r>
          </a:p>
        </p:txBody>
      </p:sp>
      <p:pic>
        <p:nvPicPr>
          <p:cNvPr id="43010" name="Рисунок 43009">
            <a:extLst>
              <a:ext uri="{FF2B5EF4-FFF2-40B4-BE49-F238E27FC236}">
                <a16:creationId xmlns:a16="http://schemas.microsoft.com/office/drawing/2014/main" id="{152E0F89-4F0F-0ED0-B626-CBBB3D282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295" y="118915"/>
            <a:ext cx="1600341" cy="123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3062" name="Группа 43061">
            <a:extLst>
              <a:ext uri="{FF2B5EF4-FFF2-40B4-BE49-F238E27FC236}">
                <a16:creationId xmlns:a16="http://schemas.microsoft.com/office/drawing/2014/main" id="{58DE692F-E6DF-4492-C289-8D22FA29B633}"/>
              </a:ext>
            </a:extLst>
          </p:cNvPr>
          <p:cNvGrpSpPr/>
          <p:nvPr/>
        </p:nvGrpSpPr>
        <p:grpSpPr>
          <a:xfrm>
            <a:off x="724613" y="1354137"/>
            <a:ext cx="4016375" cy="4733515"/>
            <a:chOff x="1169881" y="1354137"/>
            <a:chExt cx="4016375" cy="4733515"/>
          </a:xfrm>
        </p:grpSpPr>
        <p:grpSp>
          <p:nvGrpSpPr>
            <p:cNvPr id="43011" name="Group 3">
              <a:extLst>
                <a:ext uri="{FF2B5EF4-FFF2-40B4-BE49-F238E27FC236}">
                  <a16:creationId xmlns:a16="http://schemas.microsoft.com/office/drawing/2014/main" id="{6687C0BF-E703-2B4F-52E1-9349CB221041}"/>
                </a:ext>
              </a:extLst>
            </p:cNvPr>
            <p:cNvGrpSpPr/>
            <p:nvPr/>
          </p:nvGrpSpPr>
          <p:grpSpPr>
            <a:xfrm>
              <a:off x="1169881" y="1354137"/>
              <a:ext cx="4016375" cy="4149725"/>
              <a:chOff x="849665" y="2039756"/>
              <a:chExt cx="4015525" cy="4149308"/>
            </a:xfrm>
          </p:grpSpPr>
          <p:grpSp>
            <p:nvGrpSpPr>
              <p:cNvPr id="43012" name="Group 4">
                <a:extLst>
                  <a:ext uri="{FF2B5EF4-FFF2-40B4-BE49-F238E27FC236}">
                    <a16:creationId xmlns:a16="http://schemas.microsoft.com/office/drawing/2014/main" id="{37EF7D6E-BB60-B0CB-9D5D-490B7CF42ED3}"/>
                  </a:ext>
                </a:extLst>
              </p:cNvPr>
              <p:cNvGrpSpPr/>
              <p:nvPr/>
            </p:nvGrpSpPr>
            <p:grpSpPr>
              <a:xfrm>
                <a:off x="849665" y="2039756"/>
                <a:ext cx="4015525" cy="4149308"/>
                <a:chOff x="583825" y="1229889"/>
                <a:chExt cx="3787427" cy="3913611"/>
              </a:xfrm>
            </p:grpSpPr>
            <p:sp>
              <p:nvSpPr>
                <p:cNvPr id="43017" name="Freeform 56">
                  <a:extLst>
                    <a:ext uri="{FF2B5EF4-FFF2-40B4-BE49-F238E27FC236}">
                      <a16:creationId xmlns:a16="http://schemas.microsoft.com/office/drawing/2014/main" id="{E98DF6B5-749E-C7DE-3AE2-BDB17F0D4B24}"/>
                    </a:ext>
                  </a:extLst>
                </p:cNvPr>
                <p:cNvSpPr/>
                <p:nvPr/>
              </p:nvSpPr>
              <p:spPr bwMode="auto">
                <a:xfrm>
                  <a:off x="1400244" y="2301298"/>
                  <a:ext cx="2269194" cy="2842202"/>
                </a:xfrm>
                <a:custGeom>
                  <a:avLst/>
                  <a:gdLst>
                    <a:gd name="T0" fmla="*/ 197 w 454"/>
                    <a:gd name="T1" fmla="*/ 254 h 569"/>
                    <a:gd name="T2" fmla="*/ 200 w 454"/>
                    <a:gd name="T3" fmla="*/ 449 h 569"/>
                    <a:gd name="T4" fmla="*/ 148 w 454"/>
                    <a:gd name="T5" fmla="*/ 559 h 569"/>
                    <a:gd name="T6" fmla="*/ 122 w 454"/>
                    <a:gd name="T7" fmla="*/ 569 h 569"/>
                    <a:gd name="T8" fmla="*/ 339 w 454"/>
                    <a:gd name="T9" fmla="*/ 569 h 569"/>
                    <a:gd name="T10" fmla="*/ 304 w 454"/>
                    <a:gd name="T11" fmla="*/ 557 h 569"/>
                    <a:gd name="T12" fmla="*/ 277 w 454"/>
                    <a:gd name="T13" fmla="*/ 354 h 569"/>
                    <a:gd name="T14" fmla="*/ 282 w 454"/>
                    <a:gd name="T15" fmla="*/ 261 h 569"/>
                    <a:gd name="T16" fmla="*/ 315 w 454"/>
                    <a:gd name="T17" fmla="*/ 247 h 569"/>
                    <a:gd name="T18" fmla="*/ 454 w 454"/>
                    <a:gd name="T19" fmla="*/ 120 h 569"/>
                    <a:gd name="T20" fmla="*/ 451 w 454"/>
                    <a:gd name="T21" fmla="*/ 117 h 569"/>
                    <a:gd name="T22" fmla="*/ 451 w 454"/>
                    <a:gd name="T23" fmla="*/ 117 h 569"/>
                    <a:gd name="T24" fmla="*/ 389 w 454"/>
                    <a:gd name="T25" fmla="*/ 164 h 569"/>
                    <a:gd name="T26" fmla="*/ 400 w 454"/>
                    <a:gd name="T27" fmla="*/ 82 h 569"/>
                    <a:gd name="T28" fmla="*/ 399 w 454"/>
                    <a:gd name="T29" fmla="*/ 82 h 569"/>
                    <a:gd name="T30" fmla="*/ 398 w 454"/>
                    <a:gd name="T31" fmla="*/ 82 h 569"/>
                    <a:gd name="T32" fmla="*/ 362 w 454"/>
                    <a:gd name="T33" fmla="*/ 182 h 569"/>
                    <a:gd name="T34" fmla="*/ 257 w 454"/>
                    <a:gd name="T35" fmla="*/ 234 h 569"/>
                    <a:gd name="T36" fmla="*/ 241 w 454"/>
                    <a:gd name="T37" fmla="*/ 146 h 569"/>
                    <a:gd name="T38" fmla="*/ 296 w 454"/>
                    <a:gd name="T39" fmla="*/ 54 h 569"/>
                    <a:gd name="T40" fmla="*/ 295 w 454"/>
                    <a:gd name="T41" fmla="*/ 54 h 569"/>
                    <a:gd name="T42" fmla="*/ 294 w 454"/>
                    <a:gd name="T43" fmla="*/ 52 h 569"/>
                    <a:gd name="T44" fmla="*/ 238 w 454"/>
                    <a:gd name="T45" fmla="*/ 113 h 569"/>
                    <a:gd name="T46" fmla="*/ 235 w 454"/>
                    <a:gd name="T47" fmla="*/ 35 h 569"/>
                    <a:gd name="T48" fmla="*/ 235 w 454"/>
                    <a:gd name="T49" fmla="*/ 35 h 569"/>
                    <a:gd name="T50" fmla="*/ 230 w 454"/>
                    <a:gd name="T51" fmla="*/ 35 h 569"/>
                    <a:gd name="T52" fmla="*/ 219 w 454"/>
                    <a:gd name="T53" fmla="*/ 223 h 569"/>
                    <a:gd name="T54" fmla="*/ 122 w 454"/>
                    <a:gd name="T55" fmla="*/ 132 h 569"/>
                    <a:gd name="T56" fmla="*/ 137 w 454"/>
                    <a:gd name="T57" fmla="*/ 64 h 569"/>
                    <a:gd name="T58" fmla="*/ 135 w 454"/>
                    <a:gd name="T59" fmla="*/ 63 h 569"/>
                    <a:gd name="T60" fmla="*/ 135 w 454"/>
                    <a:gd name="T61" fmla="*/ 63 h 569"/>
                    <a:gd name="T62" fmla="*/ 113 w 454"/>
                    <a:gd name="T63" fmla="*/ 118 h 569"/>
                    <a:gd name="T64" fmla="*/ 52 w 454"/>
                    <a:gd name="T65" fmla="*/ 1 h 569"/>
                    <a:gd name="T66" fmla="*/ 50 w 454"/>
                    <a:gd name="T67" fmla="*/ 0 h 569"/>
                    <a:gd name="T68" fmla="*/ 46 w 454"/>
                    <a:gd name="T69" fmla="*/ 1 h 569"/>
                    <a:gd name="T70" fmla="*/ 74 w 454"/>
                    <a:gd name="T71" fmla="*/ 91 h 569"/>
                    <a:gd name="T72" fmla="*/ 74 w 454"/>
                    <a:gd name="T73" fmla="*/ 91 h 569"/>
                    <a:gd name="T74" fmla="*/ 149 w 454"/>
                    <a:gd name="T75" fmla="*/ 208 h 569"/>
                    <a:gd name="T76" fmla="*/ 3 w 454"/>
                    <a:gd name="T77" fmla="*/ 195 h 569"/>
                    <a:gd name="T78" fmla="*/ 3 w 454"/>
                    <a:gd name="T79" fmla="*/ 196 h 569"/>
                    <a:gd name="T80" fmla="*/ 0 w 454"/>
                    <a:gd name="T81" fmla="*/ 201 h 569"/>
                    <a:gd name="T82" fmla="*/ 172 w 454"/>
                    <a:gd name="T83" fmla="*/ 237 h 569"/>
                    <a:gd name="T84" fmla="*/ 197 w 454"/>
                    <a:gd name="T85" fmla="*/ 254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4" h="569">
                      <a:moveTo>
                        <a:pt x="197" y="254"/>
                      </a:moveTo>
                      <a:cubicBezTo>
                        <a:pt x="209" y="304"/>
                        <a:pt x="213" y="368"/>
                        <a:pt x="200" y="449"/>
                      </a:cubicBezTo>
                      <a:cubicBezTo>
                        <a:pt x="191" y="518"/>
                        <a:pt x="199" y="559"/>
                        <a:pt x="148" y="559"/>
                      </a:cubicBezTo>
                      <a:cubicBezTo>
                        <a:pt x="148" y="559"/>
                        <a:pt x="138" y="555"/>
                        <a:pt x="122" y="569"/>
                      </a:cubicBezTo>
                      <a:cubicBezTo>
                        <a:pt x="339" y="569"/>
                        <a:pt x="339" y="569"/>
                        <a:pt x="339" y="569"/>
                      </a:cubicBezTo>
                      <a:cubicBezTo>
                        <a:pt x="328" y="564"/>
                        <a:pt x="315" y="559"/>
                        <a:pt x="304" y="557"/>
                      </a:cubicBezTo>
                      <a:cubicBezTo>
                        <a:pt x="292" y="529"/>
                        <a:pt x="279" y="475"/>
                        <a:pt x="277" y="354"/>
                      </a:cubicBezTo>
                      <a:cubicBezTo>
                        <a:pt x="276" y="318"/>
                        <a:pt x="278" y="287"/>
                        <a:pt x="282" y="261"/>
                      </a:cubicBezTo>
                      <a:cubicBezTo>
                        <a:pt x="315" y="247"/>
                        <a:pt x="315" y="247"/>
                        <a:pt x="315" y="247"/>
                      </a:cubicBezTo>
                      <a:cubicBezTo>
                        <a:pt x="404" y="194"/>
                        <a:pt x="433" y="147"/>
                        <a:pt x="454" y="120"/>
                      </a:cubicBezTo>
                      <a:cubicBezTo>
                        <a:pt x="451" y="117"/>
                        <a:pt x="451" y="117"/>
                        <a:pt x="451" y="117"/>
                      </a:cubicBezTo>
                      <a:cubicBezTo>
                        <a:pt x="451" y="117"/>
                        <a:pt x="451" y="117"/>
                        <a:pt x="451" y="117"/>
                      </a:cubicBezTo>
                      <a:cubicBezTo>
                        <a:pt x="428" y="135"/>
                        <a:pt x="407" y="151"/>
                        <a:pt x="389" y="164"/>
                      </a:cubicBezTo>
                      <a:cubicBezTo>
                        <a:pt x="396" y="133"/>
                        <a:pt x="398" y="121"/>
                        <a:pt x="400" y="82"/>
                      </a:cubicBezTo>
                      <a:cubicBezTo>
                        <a:pt x="399" y="82"/>
                        <a:pt x="399" y="82"/>
                        <a:pt x="399" y="82"/>
                      </a:cubicBezTo>
                      <a:cubicBezTo>
                        <a:pt x="399" y="82"/>
                        <a:pt x="398" y="82"/>
                        <a:pt x="398" y="82"/>
                      </a:cubicBezTo>
                      <a:cubicBezTo>
                        <a:pt x="393" y="101"/>
                        <a:pt x="379" y="147"/>
                        <a:pt x="362" y="182"/>
                      </a:cubicBezTo>
                      <a:cubicBezTo>
                        <a:pt x="312" y="215"/>
                        <a:pt x="278" y="228"/>
                        <a:pt x="257" y="234"/>
                      </a:cubicBezTo>
                      <a:cubicBezTo>
                        <a:pt x="251" y="213"/>
                        <a:pt x="245" y="185"/>
                        <a:pt x="241" y="146"/>
                      </a:cubicBezTo>
                      <a:cubicBezTo>
                        <a:pt x="257" y="110"/>
                        <a:pt x="284" y="70"/>
                        <a:pt x="296" y="54"/>
                      </a:cubicBezTo>
                      <a:cubicBezTo>
                        <a:pt x="295" y="54"/>
                        <a:pt x="295" y="54"/>
                        <a:pt x="295" y="54"/>
                      </a:cubicBezTo>
                      <a:cubicBezTo>
                        <a:pt x="294" y="52"/>
                        <a:pt x="294" y="52"/>
                        <a:pt x="294" y="52"/>
                      </a:cubicBezTo>
                      <a:cubicBezTo>
                        <a:pt x="265" y="79"/>
                        <a:pt x="258" y="88"/>
                        <a:pt x="238" y="113"/>
                      </a:cubicBezTo>
                      <a:cubicBezTo>
                        <a:pt x="236" y="91"/>
                        <a:pt x="235" y="64"/>
                        <a:pt x="235" y="35"/>
                      </a:cubicBezTo>
                      <a:cubicBezTo>
                        <a:pt x="235" y="35"/>
                        <a:pt x="235" y="35"/>
                        <a:pt x="235" y="35"/>
                      </a:cubicBezTo>
                      <a:cubicBezTo>
                        <a:pt x="230" y="35"/>
                        <a:pt x="230" y="35"/>
                        <a:pt x="230" y="35"/>
                      </a:cubicBezTo>
                      <a:cubicBezTo>
                        <a:pt x="223" y="69"/>
                        <a:pt x="210" y="143"/>
                        <a:pt x="219" y="223"/>
                      </a:cubicBezTo>
                      <a:cubicBezTo>
                        <a:pt x="219" y="223"/>
                        <a:pt x="175" y="205"/>
                        <a:pt x="122" y="132"/>
                      </a:cubicBezTo>
                      <a:cubicBezTo>
                        <a:pt x="123" y="120"/>
                        <a:pt x="125" y="90"/>
                        <a:pt x="137" y="64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27" y="75"/>
                        <a:pt x="118" y="94"/>
                        <a:pt x="113" y="118"/>
                      </a:cubicBezTo>
                      <a:cubicBezTo>
                        <a:pt x="93" y="88"/>
                        <a:pt x="72" y="50"/>
                        <a:pt x="52" y="1"/>
                      </a:cubicBezTo>
                      <a:cubicBezTo>
                        <a:pt x="51" y="1"/>
                        <a:pt x="51" y="1"/>
                        <a:pt x="50" y="0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9" y="17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91" y="132"/>
                        <a:pt x="115" y="175"/>
                        <a:pt x="149" y="208"/>
                      </a:cubicBezTo>
                      <a:cubicBezTo>
                        <a:pt x="149" y="208"/>
                        <a:pt x="89" y="222"/>
                        <a:pt x="3" y="195"/>
                      </a:cubicBezTo>
                      <a:cubicBezTo>
                        <a:pt x="3" y="196"/>
                        <a:pt x="3" y="196"/>
                        <a:pt x="3" y="196"/>
                      </a:cubicBezTo>
                      <a:cubicBezTo>
                        <a:pt x="0" y="201"/>
                        <a:pt x="0" y="201"/>
                        <a:pt x="0" y="201"/>
                      </a:cubicBezTo>
                      <a:cubicBezTo>
                        <a:pt x="37" y="218"/>
                        <a:pt x="97" y="238"/>
                        <a:pt x="172" y="237"/>
                      </a:cubicBezTo>
                      <a:cubicBezTo>
                        <a:pt x="178" y="238"/>
                        <a:pt x="187" y="243"/>
                        <a:pt x="197" y="254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018" name="Group 10">
                  <a:extLst>
                    <a:ext uri="{FF2B5EF4-FFF2-40B4-BE49-F238E27FC236}">
                      <a16:creationId xmlns:a16="http://schemas.microsoft.com/office/drawing/2014/main" id="{21881917-9777-7FA9-E560-76AC4852926C}"/>
                    </a:ext>
                  </a:extLst>
                </p:cNvPr>
                <p:cNvGrpSpPr/>
                <p:nvPr/>
              </p:nvGrpSpPr>
              <p:grpSpPr>
                <a:xfrm>
                  <a:off x="712546" y="1229889"/>
                  <a:ext cx="3584756" cy="2753629"/>
                  <a:chOff x="7223605" y="1034167"/>
                  <a:chExt cx="4779675" cy="3671505"/>
                </a:xfrm>
                <a:solidFill>
                  <a:schemeClr val="accent5">
                    <a:alpha val="70000"/>
                  </a:schemeClr>
                </a:solidFill>
              </p:grpSpPr>
              <p:sp>
                <p:nvSpPr>
                  <p:cNvPr id="43046" name="Oval 37">
                    <a:extLst>
                      <a:ext uri="{FF2B5EF4-FFF2-40B4-BE49-F238E27FC236}">
                        <a16:creationId xmlns:a16="http://schemas.microsoft.com/office/drawing/2014/main" id="{F7B1019A-5701-A671-0FC7-463A2937E460}"/>
                      </a:ext>
                    </a:extLst>
                  </p:cNvPr>
                  <p:cNvSpPr/>
                  <p:nvPr/>
                </p:nvSpPr>
                <p:spPr>
                  <a:xfrm>
                    <a:off x="7223605" y="2907942"/>
                    <a:ext cx="333375" cy="333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7" name="Oval 38">
                    <a:extLst>
                      <a:ext uri="{FF2B5EF4-FFF2-40B4-BE49-F238E27FC236}">
                        <a16:creationId xmlns:a16="http://schemas.microsoft.com/office/drawing/2014/main" id="{6064C2E4-F7D6-AC5E-50A5-0FF73AE8968B}"/>
                      </a:ext>
                    </a:extLst>
                  </p:cNvPr>
                  <p:cNvSpPr/>
                  <p:nvPr/>
                </p:nvSpPr>
                <p:spPr>
                  <a:xfrm>
                    <a:off x="8051873" y="4113273"/>
                    <a:ext cx="333375" cy="333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8" name="Oval 39">
                    <a:extLst>
                      <a:ext uri="{FF2B5EF4-FFF2-40B4-BE49-F238E27FC236}">
                        <a16:creationId xmlns:a16="http://schemas.microsoft.com/office/drawing/2014/main" id="{E9F6B703-8855-15C1-55A6-9CBADE87DA4E}"/>
                      </a:ext>
                    </a:extLst>
                  </p:cNvPr>
                  <p:cNvSpPr/>
                  <p:nvPr/>
                </p:nvSpPr>
                <p:spPr>
                  <a:xfrm>
                    <a:off x="8576155" y="1922081"/>
                    <a:ext cx="424970" cy="4249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9" name="Oval 40">
                    <a:extLst>
                      <a:ext uri="{FF2B5EF4-FFF2-40B4-BE49-F238E27FC236}">
                        <a16:creationId xmlns:a16="http://schemas.microsoft.com/office/drawing/2014/main" id="{B061B962-8F1D-0882-8FA0-97EDEFA56709}"/>
                      </a:ext>
                    </a:extLst>
                  </p:cNvPr>
                  <p:cNvSpPr/>
                  <p:nvPr/>
                </p:nvSpPr>
                <p:spPr>
                  <a:xfrm>
                    <a:off x="9722732" y="3212873"/>
                    <a:ext cx="424970" cy="4249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0" name="Oval 41">
                    <a:extLst>
                      <a:ext uri="{FF2B5EF4-FFF2-40B4-BE49-F238E27FC236}">
                        <a16:creationId xmlns:a16="http://schemas.microsoft.com/office/drawing/2014/main" id="{64604A04-1D99-0314-960F-06BE062E02FD}"/>
                      </a:ext>
                    </a:extLst>
                  </p:cNvPr>
                  <p:cNvSpPr/>
                  <p:nvPr/>
                </p:nvSpPr>
                <p:spPr>
                  <a:xfrm>
                    <a:off x="8647793" y="2598759"/>
                    <a:ext cx="541253" cy="54125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1" name="Oval 42">
                    <a:extLst>
                      <a:ext uri="{FF2B5EF4-FFF2-40B4-BE49-F238E27FC236}">
                        <a16:creationId xmlns:a16="http://schemas.microsoft.com/office/drawing/2014/main" id="{0A6AA275-1525-95DA-8530-CDA2B8F0FC3E}"/>
                      </a:ext>
                    </a:extLst>
                  </p:cNvPr>
                  <p:cNvSpPr/>
                  <p:nvPr/>
                </p:nvSpPr>
                <p:spPr>
                  <a:xfrm>
                    <a:off x="10147702" y="4164419"/>
                    <a:ext cx="541253" cy="54125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2" name="Oval 43">
                    <a:extLst>
                      <a:ext uri="{FF2B5EF4-FFF2-40B4-BE49-F238E27FC236}">
                        <a16:creationId xmlns:a16="http://schemas.microsoft.com/office/drawing/2014/main" id="{EB7E0AEB-8E3B-4C99-9F62-E75C205AA6CA}"/>
                      </a:ext>
                    </a:extLst>
                  </p:cNvPr>
                  <p:cNvSpPr/>
                  <p:nvPr/>
                </p:nvSpPr>
                <p:spPr>
                  <a:xfrm>
                    <a:off x="11150960" y="2163063"/>
                    <a:ext cx="541253" cy="54125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3" name="Oval 44">
                    <a:extLst>
                      <a:ext uri="{FF2B5EF4-FFF2-40B4-BE49-F238E27FC236}">
                        <a16:creationId xmlns:a16="http://schemas.microsoft.com/office/drawing/2014/main" id="{C8062968-7321-013A-FD33-E3E42E2FB416}"/>
                      </a:ext>
                    </a:extLst>
                  </p:cNvPr>
                  <p:cNvSpPr/>
                  <p:nvPr/>
                </p:nvSpPr>
                <p:spPr>
                  <a:xfrm>
                    <a:off x="11294540" y="3501142"/>
                    <a:ext cx="708740" cy="708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4" name="Oval 45">
                    <a:extLst>
                      <a:ext uri="{FF2B5EF4-FFF2-40B4-BE49-F238E27FC236}">
                        <a16:creationId xmlns:a16="http://schemas.microsoft.com/office/drawing/2014/main" id="{64EAE3B6-24F0-2B0D-DCE0-98C67BD7C6AF}"/>
                      </a:ext>
                    </a:extLst>
                  </p:cNvPr>
                  <p:cNvSpPr/>
                  <p:nvPr/>
                </p:nvSpPr>
                <p:spPr>
                  <a:xfrm>
                    <a:off x="9368362" y="1034167"/>
                    <a:ext cx="708740" cy="708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019" name="Group 11">
                  <a:extLst>
                    <a:ext uri="{FF2B5EF4-FFF2-40B4-BE49-F238E27FC236}">
                      <a16:creationId xmlns:a16="http://schemas.microsoft.com/office/drawing/2014/main" id="{F97ADEA2-061D-96A1-2260-E7CCE1C6ACC4}"/>
                    </a:ext>
                  </a:extLst>
                </p:cNvPr>
                <p:cNvGrpSpPr/>
                <p:nvPr/>
              </p:nvGrpSpPr>
              <p:grpSpPr>
                <a:xfrm>
                  <a:off x="629191" y="1459650"/>
                  <a:ext cx="3591013" cy="2798404"/>
                  <a:chOff x="7071416" y="1121303"/>
                  <a:chExt cx="4788017" cy="3731205"/>
                </a:xfrm>
                <a:solidFill>
                  <a:schemeClr val="accent2">
                    <a:alpha val="40000"/>
                  </a:schemeClr>
                </a:solidFill>
              </p:grpSpPr>
              <p:sp>
                <p:nvSpPr>
                  <p:cNvPr id="43036" name="Oval 27">
                    <a:extLst>
                      <a:ext uri="{FF2B5EF4-FFF2-40B4-BE49-F238E27FC236}">
                        <a16:creationId xmlns:a16="http://schemas.microsoft.com/office/drawing/2014/main" id="{C5D28B8B-7A93-2945-5D9E-45DFA1A418A0}"/>
                      </a:ext>
                    </a:extLst>
                  </p:cNvPr>
                  <p:cNvSpPr/>
                  <p:nvPr/>
                </p:nvSpPr>
                <p:spPr>
                  <a:xfrm>
                    <a:off x="7071416" y="1970672"/>
                    <a:ext cx="604144" cy="6041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7" name="Oval 28">
                    <a:extLst>
                      <a:ext uri="{FF2B5EF4-FFF2-40B4-BE49-F238E27FC236}">
                        <a16:creationId xmlns:a16="http://schemas.microsoft.com/office/drawing/2014/main" id="{C3E58F6C-80E0-1FDF-3623-0C4A77B63B6E}"/>
                      </a:ext>
                    </a:extLst>
                  </p:cNvPr>
                  <p:cNvSpPr/>
                  <p:nvPr/>
                </p:nvSpPr>
                <p:spPr>
                  <a:xfrm>
                    <a:off x="10028885" y="2266337"/>
                    <a:ext cx="778885" cy="77888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8" name="Oval 29">
                    <a:extLst>
                      <a:ext uri="{FF2B5EF4-FFF2-40B4-BE49-F238E27FC236}">
                        <a16:creationId xmlns:a16="http://schemas.microsoft.com/office/drawing/2014/main" id="{3957EF71-5A45-D846-EC0D-3C4D71E4B22E}"/>
                      </a:ext>
                    </a:extLst>
                  </p:cNvPr>
                  <p:cNvSpPr/>
                  <p:nvPr/>
                </p:nvSpPr>
                <p:spPr>
                  <a:xfrm>
                    <a:off x="8444595" y="4164419"/>
                    <a:ext cx="688089" cy="68808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9" name="Oval 30">
                    <a:extLst>
                      <a:ext uri="{FF2B5EF4-FFF2-40B4-BE49-F238E27FC236}">
                        <a16:creationId xmlns:a16="http://schemas.microsoft.com/office/drawing/2014/main" id="{1E01B343-5964-CA1B-9C2A-DF84ECF18296}"/>
                      </a:ext>
                    </a:extLst>
                  </p:cNvPr>
                  <p:cNvSpPr/>
                  <p:nvPr/>
                </p:nvSpPr>
                <p:spPr>
                  <a:xfrm>
                    <a:off x="10677336" y="3875937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0" name="Oval 31">
                    <a:extLst>
                      <a:ext uri="{FF2B5EF4-FFF2-40B4-BE49-F238E27FC236}">
                        <a16:creationId xmlns:a16="http://schemas.microsoft.com/office/drawing/2014/main" id="{BF3E3DAE-A34A-1477-9AF9-3E65B5C5F0DF}"/>
                      </a:ext>
                    </a:extLst>
                  </p:cNvPr>
                  <p:cNvSpPr/>
                  <p:nvPr/>
                </p:nvSpPr>
                <p:spPr>
                  <a:xfrm>
                    <a:off x="11598565" y="2698248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1" name="Oval 32">
                    <a:extLst>
                      <a:ext uri="{FF2B5EF4-FFF2-40B4-BE49-F238E27FC236}">
                        <a16:creationId xmlns:a16="http://schemas.microsoft.com/office/drawing/2014/main" id="{AF211644-D41D-A9B5-1C63-DF7A1CCD3037}"/>
                      </a:ext>
                    </a:extLst>
                  </p:cNvPr>
                  <p:cNvSpPr/>
                  <p:nvPr/>
                </p:nvSpPr>
                <p:spPr>
                  <a:xfrm>
                    <a:off x="7688405" y="2869385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2" name="Oval 33">
                    <a:extLst>
                      <a:ext uri="{FF2B5EF4-FFF2-40B4-BE49-F238E27FC236}">
                        <a16:creationId xmlns:a16="http://schemas.microsoft.com/office/drawing/2014/main" id="{9A4FD2DE-9DAB-D4C8-2E4E-7F451B75E224}"/>
                      </a:ext>
                    </a:extLst>
                  </p:cNvPr>
                  <p:cNvSpPr/>
                  <p:nvPr/>
                </p:nvSpPr>
                <p:spPr>
                  <a:xfrm>
                    <a:off x="9592298" y="1865334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3" name="Oval 34">
                    <a:extLst>
                      <a:ext uri="{FF2B5EF4-FFF2-40B4-BE49-F238E27FC236}">
                        <a16:creationId xmlns:a16="http://schemas.microsoft.com/office/drawing/2014/main" id="{68BDDA5C-C56B-29F5-DE03-EAC8850F9248}"/>
                      </a:ext>
                    </a:extLst>
                  </p:cNvPr>
                  <p:cNvSpPr/>
                  <p:nvPr/>
                </p:nvSpPr>
                <p:spPr>
                  <a:xfrm>
                    <a:off x="7838577" y="1121303"/>
                    <a:ext cx="759965" cy="75996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4" name="Oval 35">
                    <a:extLst>
                      <a:ext uri="{FF2B5EF4-FFF2-40B4-BE49-F238E27FC236}">
                        <a16:creationId xmlns:a16="http://schemas.microsoft.com/office/drawing/2014/main" id="{811F4DB2-DE61-321B-4186-469D8E639D68}"/>
                      </a:ext>
                    </a:extLst>
                  </p:cNvPr>
                  <p:cNvSpPr/>
                  <p:nvPr/>
                </p:nvSpPr>
                <p:spPr>
                  <a:xfrm>
                    <a:off x="9111041" y="3345133"/>
                    <a:ext cx="156009" cy="1560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5" name="Oval 36">
                    <a:extLst>
                      <a:ext uri="{FF2B5EF4-FFF2-40B4-BE49-F238E27FC236}">
                        <a16:creationId xmlns:a16="http://schemas.microsoft.com/office/drawing/2014/main" id="{EEFF9205-DA90-C331-6EEE-7EC210077649}"/>
                      </a:ext>
                    </a:extLst>
                  </p:cNvPr>
                  <p:cNvSpPr/>
                  <p:nvPr/>
                </p:nvSpPr>
                <p:spPr>
                  <a:xfrm>
                    <a:off x="11106733" y="2785942"/>
                    <a:ext cx="156009" cy="1560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020" name="Group 12">
                  <a:extLst>
                    <a:ext uri="{FF2B5EF4-FFF2-40B4-BE49-F238E27FC236}">
                      <a16:creationId xmlns:a16="http://schemas.microsoft.com/office/drawing/2014/main" id="{4C6B2225-A3F7-A879-C0CD-EC6F039B709B}"/>
                    </a:ext>
                  </a:extLst>
                </p:cNvPr>
                <p:cNvGrpSpPr/>
                <p:nvPr/>
              </p:nvGrpSpPr>
              <p:grpSpPr>
                <a:xfrm>
                  <a:off x="1106926" y="1709360"/>
                  <a:ext cx="3107104" cy="2584833"/>
                  <a:chOff x="7242069" y="1000204"/>
                  <a:chExt cx="4142805" cy="3446444"/>
                </a:xfrm>
                <a:solidFill>
                  <a:schemeClr val="accent1">
                    <a:alpha val="20000"/>
                  </a:schemeClr>
                </a:solidFill>
              </p:grpSpPr>
              <p:sp>
                <p:nvSpPr>
                  <p:cNvPr id="43026" name="Oval 17">
                    <a:extLst>
                      <a:ext uri="{FF2B5EF4-FFF2-40B4-BE49-F238E27FC236}">
                        <a16:creationId xmlns:a16="http://schemas.microsoft.com/office/drawing/2014/main" id="{7F758E35-A491-A256-65E9-3EE281272D07}"/>
                      </a:ext>
                    </a:extLst>
                  </p:cNvPr>
                  <p:cNvSpPr/>
                  <p:nvPr/>
                </p:nvSpPr>
                <p:spPr>
                  <a:xfrm>
                    <a:off x="8373143" y="1000204"/>
                    <a:ext cx="1180478" cy="118047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27" name="Oval 18">
                    <a:extLst>
                      <a:ext uri="{FF2B5EF4-FFF2-40B4-BE49-F238E27FC236}">
                        <a16:creationId xmlns:a16="http://schemas.microsoft.com/office/drawing/2014/main" id="{8710171C-5BA7-8AD7-C1DF-956E79C27504}"/>
                      </a:ext>
                    </a:extLst>
                  </p:cNvPr>
                  <p:cNvSpPr/>
                  <p:nvPr/>
                </p:nvSpPr>
                <p:spPr>
                  <a:xfrm>
                    <a:off x="9793458" y="1543897"/>
                    <a:ext cx="673424" cy="6734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28" name="Oval 19">
                    <a:extLst>
                      <a:ext uri="{FF2B5EF4-FFF2-40B4-BE49-F238E27FC236}">
                        <a16:creationId xmlns:a16="http://schemas.microsoft.com/office/drawing/2014/main" id="{BBC07495-630E-D308-A668-F2EFE27C7E04}"/>
                      </a:ext>
                    </a:extLst>
                  </p:cNvPr>
                  <p:cNvSpPr/>
                  <p:nvPr/>
                </p:nvSpPr>
                <p:spPr>
                  <a:xfrm>
                    <a:off x="7728795" y="3028844"/>
                    <a:ext cx="608999" cy="60899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29" name="Oval 20">
                    <a:extLst>
                      <a:ext uri="{FF2B5EF4-FFF2-40B4-BE49-F238E27FC236}">
                        <a16:creationId xmlns:a16="http://schemas.microsoft.com/office/drawing/2014/main" id="{0E6C94FF-7175-9F1C-8F5C-EA50935F6B01}"/>
                      </a:ext>
                    </a:extLst>
                  </p:cNvPr>
                  <p:cNvSpPr/>
                  <p:nvPr/>
                </p:nvSpPr>
                <p:spPr>
                  <a:xfrm>
                    <a:off x="10055853" y="2924511"/>
                    <a:ext cx="608999" cy="60899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0" name="Oval 21">
                    <a:extLst>
                      <a:ext uri="{FF2B5EF4-FFF2-40B4-BE49-F238E27FC236}">
                        <a16:creationId xmlns:a16="http://schemas.microsoft.com/office/drawing/2014/main" id="{34F1A6BC-6C4D-3C7E-AA7C-4840A2667F06}"/>
                      </a:ext>
                    </a:extLst>
                  </p:cNvPr>
                  <p:cNvSpPr/>
                  <p:nvPr/>
                </p:nvSpPr>
                <p:spPr>
                  <a:xfrm>
                    <a:off x="7242069" y="1362158"/>
                    <a:ext cx="550776" cy="55077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1" name="Oval 22">
                    <a:extLst>
                      <a:ext uri="{FF2B5EF4-FFF2-40B4-BE49-F238E27FC236}">
                        <a16:creationId xmlns:a16="http://schemas.microsoft.com/office/drawing/2014/main" id="{918C68F7-E571-34EC-7734-4985249D3595}"/>
                      </a:ext>
                    </a:extLst>
                  </p:cNvPr>
                  <p:cNvSpPr/>
                  <p:nvPr/>
                </p:nvSpPr>
                <p:spPr>
                  <a:xfrm>
                    <a:off x="7460786" y="2351919"/>
                    <a:ext cx="460611" cy="46061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2" name="Oval 23">
                    <a:extLst>
                      <a:ext uri="{FF2B5EF4-FFF2-40B4-BE49-F238E27FC236}">
                        <a16:creationId xmlns:a16="http://schemas.microsoft.com/office/drawing/2014/main" id="{C921CBBE-27E9-FE42-EE70-F4DAD15A6D76}"/>
                      </a:ext>
                    </a:extLst>
                  </p:cNvPr>
                  <p:cNvSpPr/>
                  <p:nvPr/>
                </p:nvSpPr>
                <p:spPr>
                  <a:xfrm>
                    <a:off x="10593255" y="2042438"/>
                    <a:ext cx="460611" cy="46061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3" name="Oval 24">
                    <a:extLst>
                      <a:ext uri="{FF2B5EF4-FFF2-40B4-BE49-F238E27FC236}">
                        <a16:creationId xmlns:a16="http://schemas.microsoft.com/office/drawing/2014/main" id="{E4F7E25E-869A-6E91-75BC-6C94F77598EE}"/>
                      </a:ext>
                    </a:extLst>
                  </p:cNvPr>
                  <p:cNvSpPr/>
                  <p:nvPr/>
                </p:nvSpPr>
                <p:spPr>
                  <a:xfrm>
                    <a:off x="11048082" y="1704777"/>
                    <a:ext cx="336792" cy="33679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4" name="Oval 25">
                    <a:extLst>
                      <a:ext uri="{FF2B5EF4-FFF2-40B4-BE49-F238E27FC236}">
                        <a16:creationId xmlns:a16="http://schemas.microsoft.com/office/drawing/2014/main" id="{1AB16FCD-99A2-D4E5-412C-B668DCBCF85C}"/>
                      </a:ext>
                    </a:extLst>
                  </p:cNvPr>
                  <p:cNvSpPr/>
                  <p:nvPr/>
                </p:nvSpPr>
                <p:spPr>
                  <a:xfrm>
                    <a:off x="11027370" y="3450791"/>
                    <a:ext cx="336792" cy="33679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5" name="Oval 26">
                    <a:extLst>
                      <a:ext uri="{FF2B5EF4-FFF2-40B4-BE49-F238E27FC236}">
                        <a16:creationId xmlns:a16="http://schemas.microsoft.com/office/drawing/2014/main" id="{B71BDB9C-38FC-EBF6-0A3B-17FF78E0C2A6}"/>
                      </a:ext>
                    </a:extLst>
                  </p:cNvPr>
                  <p:cNvSpPr/>
                  <p:nvPr/>
                </p:nvSpPr>
                <p:spPr>
                  <a:xfrm>
                    <a:off x="8453970" y="3618181"/>
                    <a:ext cx="828467" cy="82846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021" name="Oval 13">
                  <a:extLst>
                    <a:ext uri="{FF2B5EF4-FFF2-40B4-BE49-F238E27FC236}">
                      <a16:creationId xmlns:a16="http://schemas.microsoft.com/office/drawing/2014/main" id="{BF166F0A-C7DB-4D09-A555-FA5428C6887D}"/>
                    </a:ext>
                  </a:extLst>
                </p:cNvPr>
                <p:cNvSpPr/>
                <p:nvPr/>
              </p:nvSpPr>
              <p:spPr>
                <a:xfrm>
                  <a:off x="1322355" y="1410760"/>
                  <a:ext cx="1136141" cy="1136141"/>
                </a:xfrm>
                <a:prstGeom prst="ellipse">
                  <a:avLst/>
                </a:prstGeom>
                <a:solidFill>
                  <a:schemeClr val="accent2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43022" name="Oval 14">
                  <a:extLst>
                    <a:ext uri="{FF2B5EF4-FFF2-40B4-BE49-F238E27FC236}">
                      <a16:creationId xmlns:a16="http://schemas.microsoft.com/office/drawing/2014/main" id="{808B49DB-C8F2-1D78-F477-3751CEF90D50}"/>
                    </a:ext>
                  </a:extLst>
                </p:cNvPr>
                <p:cNvSpPr/>
                <p:nvPr/>
              </p:nvSpPr>
              <p:spPr>
                <a:xfrm>
                  <a:off x="2786094" y="1605853"/>
                  <a:ext cx="1077869" cy="1077869"/>
                </a:xfrm>
                <a:prstGeom prst="ellipse">
                  <a:avLst/>
                </a:prstGeom>
                <a:solidFill>
                  <a:schemeClr val="accent3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43023" name="Oval 15">
                  <a:extLst>
                    <a:ext uri="{FF2B5EF4-FFF2-40B4-BE49-F238E27FC236}">
                      <a16:creationId xmlns:a16="http://schemas.microsoft.com/office/drawing/2014/main" id="{29DB151A-873D-4C82-C0B2-F55287D14604}"/>
                    </a:ext>
                  </a:extLst>
                </p:cNvPr>
                <p:cNvSpPr/>
                <p:nvPr/>
              </p:nvSpPr>
              <p:spPr>
                <a:xfrm>
                  <a:off x="583825" y="2590471"/>
                  <a:ext cx="1077869" cy="1077869"/>
                </a:xfrm>
                <a:prstGeom prst="ellipse">
                  <a:avLst/>
                </a:prstGeom>
                <a:solidFill>
                  <a:schemeClr val="accent1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43025" name="Oval 16">
                  <a:extLst>
                    <a:ext uri="{FF2B5EF4-FFF2-40B4-BE49-F238E27FC236}">
                      <a16:creationId xmlns:a16="http://schemas.microsoft.com/office/drawing/2014/main" id="{C6FAAA5D-C90E-6226-3DCC-76370695F45E}"/>
                    </a:ext>
                  </a:extLst>
                </p:cNvPr>
                <p:cNvSpPr/>
                <p:nvPr/>
              </p:nvSpPr>
              <p:spPr>
                <a:xfrm>
                  <a:off x="3293383" y="2748647"/>
                  <a:ext cx="1077869" cy="1077869"/>
                </a:xfrm>
                <a:prstGeom prst="ellipse">
                  <a:avLst/>
                </a:prstGeom>
                <a:solidFill>
                  <a:schemeClr val="accent4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3013" name="Shape 2859">
                <a:extLst>
                  <a:ext uri="{FF2B5EF4-FFF2-40B4-BE49-F238E27FC236}">
                    <a16:creationId xmlns:a16="http://schemas.microsoft.com/office/drawing/2014/main" id="{C5918191-97F4-11C6-7FEE-BC755C1E423C}"/>
                  </a:ext>
                </a:extLst>
              </p:cNvPr>
              <p:cNvSpPr/>
              <p:nvPr/>
            </p:nvSpPr>
            <p:spPr>
              <a:xfrm>
                <a:off x="4076834" y="3976316"/>
                <a:ext cx="486000" cy="4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79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1"/>
                      <a:pt x="11183" y="9162"/>
                      <a:pt x="11217" y="9308"/>
                    </a:cubicBezTo>
                    <a:cubicBezTo>
                      <a:pt x="9543" y="9225"/>
                      <a:pt x="8059" y="8436"/>
                      <a:pt x="7065" y="7236"/>
                    </a:cubicBezTo>
                    <a:cubicBezTo>
                      <a:pt x="6892" y="7530"/>
                      <a:pt x="6793" y="7869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6" y="9635"/>
                    </a:cubicBezTo>
                    <a:cubicBezTo>
                      <a:pt x="6776" y="9644"/>
                      <a:pt x="6776" y="9651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5" y="11661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40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5" y="14727"/>
                      <a:pt x="15201" y="11706"/>
                      <a:pt x="15201" y="9086"/>
                    </a:cubicBezTo>
                    <a:cubicBezTo>
                      <a:pt x="15201" y="9000"/>
                      <a:pt x="15199" y="8915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3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  <p:sp>
            <p:nvSpPr>
              <p:cNvPr id="43014" name="Shape 2860">
                <a:extLst>
                  <a:ext uri="{FF2B5EF4-FFF2-40B4-BE49-F238E27FC236}">
                    <a16:creationId xmlns:a16="http://schemas.microsoft.com/office/drawing/2014/main" id="{F0F11253-3DD7-A99E-A2DE-43B34BA39D3C}"/>
                  </a:ext>
                </a:extLst>
              </p:cNvPr>
              <p:cNvSpPr/>
              <p:nvPr/>
            </p:nvSpPr>
            <p:spPr>
              <a:xfrm>
                <a:off x="1175838" y="3786932"/>
                <a:ext cx="486506" cy="48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4" y="7858"/>
                    </a:lnTo>
                    <a:lnTo>
                      <a:pt x="13244" y="6381"/>
                    </a:lnTo>
                    <a:lnTo>
                      <a:pt x="11938" y="6381"/>
                    </a:lnTo>
                    <a:cubicBezTo>
                      <a:pt x="10369" y="6381"/>
                      <a:pt x="9816" y="7120"/>
                      <a:pt x="9816" y="8363"/>
                    </a:cubicBezTo>
                    <a:lnTo>
                      <a:pt x="9816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6" y="10800"/>
                    </a:lnTo>
                    <a:lnTo>
                      <a:pt x="9816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  <p:sp>
            <p:nvSpPr>
              <p:cNvPr id="43015" name="Shape 2861">
                <a:extLst>
                  <a:ext uri="{FF2B5EF4-FFF2-40B4-BE49-F238E27FC236}">
                    <a16:creationId xmlns:a16="http://schemas.microsoft.com/office/drawing/2014/main" id="{0988A86E-63AD-78E1-2FB1-B947DE6873A3}"/>
                  </a:ext>
                </a:extLst>
              </p:cNvPr>
              <p:cNvSpPr/>
              <p:nvPr/>
            </p:nvSpPr>
            <p:spPr>
              <a:xfrm>
                <a:off x="1989672" y="2581822"/>
                <a:ext cx="486000" cy="4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24" y="12090"/>
                    </a:moveTo>
                    <a:cubicBezTo>
                      <a:pt x="14019" y="12090"/>
                      <a:pt x="14019" y="12428"/>
                      <a:pt x="14019" y="12428"/>
                    </a:cubicBezTo>
                    <a:lnTo>
                      <a:pt x="14019" y="12863"/>
                    </a:lnTo>
                    <a:lnTo>
                      <a:pt x="14628" y="12863"/>
                    </a:lnTo>
                    <a:lnTo>
                      <a:pt x="14628" y="12428"/>
                    </a:lnTo>
                    <a:cubicBezTo>
                      <a:pt x="14628" y="12428"/>
                      <a:pt x="14628" y="12090"/>
                      <a:pt x="14324" y="12090"/>
                    </a:cubicBezTo>
                    <a:moveTo>
                      <a:pt x="15287" y="12380"/>
                    </a:moveTo>
                    <a:lnTo>
                      <a:pt x="15287" y="13348"/>
                    </a:lnTo>
                    <a:lnTo>
                      <a:pt x="14019" y="13348"/>
                    </a:lnTo>
                    <a:lnTo>
                      <a:pt x="14019" y="14072"/>
                    </a:lnTo>
                    <a:cubicBezTo>
                      <a:pt x="14019" y="14072"/>
                      <a:pt x="14019" y="14411"/>
                      <a:pt x="14324" y="14411"/>
                    </a:cubicBezTo>
                    <a:cubicBezTo>
                      <a:pt x="14628" y="14411"/>
                      <a:pt x="14628" y="14072"/>
                      <a:pt x="14628" y="14072"/>
                    </a:cubicBezTo>
                    <a:lnTo>
                      <a:pt x="14628" y="13734"/>
                    </a:lnTo>
                    <a:lnTo>
                      <a:pt x="15287" y="13734"/>
                    </a:lnTo>
                    <a:lnTo>
                      <a:pt x="15287" y="14266"/>
                    </a:lnTo>
                    <a:cubicBezTo>
                      <a:pt x="15287" y="14266"/>
                      <a:pt x="15186" y="14943"/>
                      <a:pt x="14375" y="14943"/>
                    </a:cubicBezTo>
                    <a:cubicBezTo>
                      <a:pt x="13564" y="14943"/>
                      <a:pt x="13411" y="14266"/>
                      <a:pt x="13411" y="14266"/>
                    </a:cubicBezTo>
                    <a:lnTo>
                      <a:pt x="13411" y="12380"/>
                    </a:lnTo>
                    <a:cubicBezTo>
                      <a:pt x="13411" y="12380"/>
                      <a:pt x="13411" y="11558"/>
                      <a:pt x="14375" y="11558"/>
                    </a:cubicBezTo>
                    <a:cubicBezTo>
                      <a:pt x="15338" y="11558"/>
                      <a:pt x="15287" y="12380"/>
                      <a:pt x="15287" y="12380"/>
                    </a:cubicBezTo>
                    <a:moveTo>
                      <a:pt x="12904" y="14169"/>
                    </a:moveTo>
                    <a:cubicBezTo>
                      <a:pt x="12904" y="14169"/>
                      <a:pt x="12904" y="14943"/>
                      <a:pt x="12347" y="14943"/>
                    </a:cubicBezTo>
                    <a:cubicBezTo>
                      <a:pt x="12005" y="14943"/>
                      <a:pt x="11798" y="14762"/>
                      <a:pt x="11687" y="14621"/>
                    </a:cubicBezTo>
                    <a:lnTo>
                      <a:pt x="11687" y="14895"/>
                    </a:lnTo>
                    <a:lnTo>
                      <a:pt x="11028" y="14895"/>
                    </a:lnTo>
                    <a:lnTo>
                      <a:pt x="11028" y="10446"/>
                    </a:lnTo>
                    <a:lnTo>
                      <a:pt x="11687" y="10446"/>
                    </a:lnTo>
                    <a:lnTo>
                      <a:pt x="11687" y="11888"/>
                    </a:lnTo>
                    <a:cubicBezTo>
                      <a:pt x="11788" y="11782"/>
                      <a:pt x="12036" y="11558"/>
                      <a:pt x="12347" y="11558"/>
                    </a:cubicBezTo>
                    <a:cubicBezTo>
                      <a:pt x="12752" y="11558"/>
                      <a:pt x="12904" y="11896"/>
                      <a:pt x="12904" y="12332"/>
                    </a:cubicBezTo>
                    <a:cubicBezTo>
                      <a:pt x="12904" y="12332"/>
                      <a:pt x="12904" y="14169"/>
                      <a:pt x="12904" y="14169"/>
                    </a:cubicBezTo>
                    <a:close/>
                    <a:moveTo>
                      <a:pt x="10521" y="14895"/>
                    </a:moveTo>
                    <a:lnTo>
                      <a:pt x="9913" y="14895"/>
                    </a:lnTo>
                    <a:lnTo>
                      <a:pt x="9913" y="14605"/>
                    </a:lnTo>
                    <a:cubicBezTo>
                      <a:pt x="9913" y="14605"/>
                      <a:pt x="9558" y="14943"/>
                      <a:pt x="9152" y="14943"/>
                    </a:cubicBezTo>
                    <a:cubicBezTo>
                      <a:pt x="8747" y="14943"/>
                      <a:pt x="8696" y="14556"/>
                      <a:pt x="8696" y="14556"/>
                    </a:cubicBezTo>
                    <a:lnTo>
                      <a:pt x="8696" y="11558"/>
                    </a:lnTo>
                    <a:lnTo>
                      <a:pt x="9304" y="11558"/>
                    </a:lnTo>
                    <a:lnTo>
                      <a:pt x="9304" y="14362"/>
                    </a:lnTo>
                    <a:cubicBezTo>
                      <a:pt x="9304" y="14362"/>
                      <a:pt x="9304" y="14508"/>
                      <a:pt x="9507" y="14508"/>
                    </a:cubicBezTo>
                    <a:cubicBezTo>
                      <a:pt x="9710" y="14508"/>
                      <a:pt x="9913" y="14266"/>
                      <a:pt x="9913" y="14266"/>
                    </a:cubicBezTo>
                    <a:lnTo>
                      <a:pt x="9913" y="11558"/>
                    </a:lnTo>
                    <a:lnTo>
                      <a:pt x="10521" y="11558"/>
                    </a:lnTo>
                    <a:cubicBezTo>
                      <a:pt x="10521" y="11558"/>
                      <a:pt x="10521" y="14895"/>
                      <a:pt x="10521" y="14895"/>
                    </a:cubicBezTo>
                    <a:close/>
                    <a:moveTo>
                      <a:pt x="8595" y="11074"/>
                    </a:moveTo>
                    <a:lnTo>
                      <a:pt x="7834" y="11074"/>
                    </a:lnTo>
                    <a:lnTo>
                      <a:pt x="7834" y="14895"/>
                    </a:lnTo>
                    <a:lnTo>
                      <a:pt x="7124" y="14895"/>
                    </a:lnTo>
                    <a:lnTo>
                      <a:pt x="7124" y="11074"/>
                    </a:lnTo>
                    <a:lnTo>
                      <a:pt x="6363" y="11074"/>
                    </a:lnTo>
                    <a:lnTo>
                      <a:pt x="6363" y="10446"/>
                    </a:lnTo>
                    <a:lnTo>
                      <a:pt x="8595" y="10446"/>
                    </a:lnTo>
                    <a:cubicBezTo>
                      <a:pt x="8595" y="10446"/>
                      <a:pt x="8595" y="11074"/>
                      <a:pt x="8595" y="11074"/>
                    </a:cubicBezTo>
                    <a:close/>
                    <a:moveTo>
                      <a:pt x="14527" y="9430"/>
                    </a:moveTo>
                    <a:cubicBezTo>
                      <a:pt x="14527" y="9430"/>
                      <a:pt x="12667" y="9334"/>
                      <a:pt x="10800" y="9334"/>
                    </a:cubicBezTo>
                    <a:cubicBezTo>
                      <a:pt x="8940" y="9334"/>
                      <a:pt x="7074" y="9430"/>
                      <a:pt x="7074" y="9430"/>
                    </a:cubicBezTo>
                    <a:cubicBezTo>
                      <a:pt x="6233" y="9430"/>
                      <a:pt x="5552" y="10080"/>
                      <a:pt x="5552" y="10881"/>
                    </a:cubicBezTo>
                    <a:cubicBezTo>
                      <a:pt x="5552" y="10881"/>
                      <a:pt x="5400" y="11822"/>
                      <a:pt x="5400" y="12767"/>
                    </a:cubicBezTo>
                    <a:cubicBezTo>
                      <a:pt x="5400" y="13708"/>
                      <a:pt x="5552" y="14652"/>
                      <a:pt x="5552" y="14652"/>
                    </a:cubicBezTo>
                    <a:cubicBezTo>
                      <a:pt x="5552" y="15454"/>
                      <a:pt x="6233" y="16103"/>
                      <a:pt x="7074" y="16103"/>
                    </a:cubicBezTo>
                    <a:cubicBezTo>
                      <a:pt x="7074" y="16103"/>
                      <a:pt x="8905" y="16200"/>
                      <a:pt x="10800" y="16200"/>
                    </a:cubicBezTo>
                    <a:cubicBezTo>
                      <a:pt x="12630" y="16200"/>
                      <a:pt x="14527" y="16103"/>
                      <a:pt x="14527" y="16103"/>
                    </a:cubicBezTo>
                    <a:cubicBezTo>
                      <a:pt x="15367" y="16103"/>
                      <a:pt x="16048" y="15454"/>
                      <a:pt x="16048" y="14652"/>
                    </a:cubicBezTo>
                    <a:cubicBezTo>
                      <a:pt x="16048" y="14652"/>
                      <a:pt x="16200" y="13700"/>
                      <a:pt x="16200" y="12767"/>
                    </a:cubicBezTo>
                    <a:cubicBezTo>
                      <a:pt x="16200" y="11814"/>
                      <a:pt x="16048" y="10881"/>
                      <a:pt x="16048" y="10881"/>
                    </a:cubicBezTo>
                    <a:cubicBezTo>
                      <a:pt x="16048" y="10080"/>
                      <a:pt x="15367" y="9430"/>
                      <a:pt x="14527" y="9430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moveTo>
                      <a:pt x="11992" y="12090"/>
                    </a:moveTo>
                    <a:cubicBezTo>
                      <a:pt x="11860" y="12090"/>
                      <a:pt x="11757" y="12168"/>
                      <a:pt x="11687" y="12243"/>
                    </a:cubicBezTo>
                    <a:lnTo>
                      <a:pt x="11687" y="14276"/>
                    </a:lnTo>
                    <a:cubicBezTo>
                      <a:pt x="11751" y="14345"/>
                      <a:pt x="11847" y="14411"/>
                      <a:pt x="11992" y="14411"/>
                    </a:cubicBezTo>
                    <a:cubicBezTo>
                      <a:pt x="12296" y="14411"/>
                      <a:pt x="12296" y="14072"/>
                      <a:pt x="12296" y="14072"/>
                    </a:cubicBezTo>
                    <a:lnTo>
                      <a:pt x="12296" y="12428"/>
                    </a:lnTo>
                    <a:cubicBezTo>
                      <a:pt x="12296" y="12428"/>
                      <a:pt x="12245" y="12090"/>
                      <a:pt x="11992" y="12090"/>
                    </a:cubicBezTo>
                    <a:moveTo>
                      <a:pt x="7986" y="8751"/>
                    </a:moveTo>
                    <a:lnTo>
                      <a:pt x="8696" y="8751"/>
                    </a:lnTo>
                    <a:lnTo>
                      <a:pt x="8696" y="7188"/>
                    </a:lnTo>
                    <a:lnTo>
                      <a:pt x="9507" y="4970"/>
                    </a:lnTo>
                    <a:lnTo>
                      <a:pt x="8848" y="4970"/>
                    </a:lnTo>
                    <a:lnTo>
                      <a:pt x="8341" y="6433"/>
                    </a:lnTo>
                    <a:lnTo>
                      <a:pt x="7834" y="4970"/>
                    </a:lnTo>
                    <a:lnTo>
                      <a:pt x="7124" y="4970"/>
                    </a:lnTo>
                    <a:lnTo>
                      <a:pt x="7986" y="7188"/>
                    </a:lnTo>
                    <a:cubicBezTo>
                      <a:pt x="7986" y="7188"/>
                      <a:pt x="7986" y="8751"/>
                      <a:pt x="7986" y="8751"/>
                    </a:cubicBezTo>
                    <a:close/>
                    <a:moveTo>
                      <a:pt x="12397" y="8801"/>
                    </a:moveTo>
                    <a:cubicBezTo>
                      <a:pt x="12802" y="8801"/>
                      <a:pt x="13158" y="8449"/>
                      <a:pt x="13158" y="8449"/>
                    </a:cubicBezTo>
                    <a:lnTo>
                      <a:pt x="13158" y="8751"/>
                    </a:lnTo>
                    <a:lnTo>
                      <a:pt x="13766" y="8751"/>
                    </a:lnTo>
                    <a:lnTo>
                      <a:pt x="13766" y="5878"/>
                    </a:lnTo>
                    <a:lnTo>
                      <a:pt x="13158" y="5878"/>
                    </a:lnTo>
                    <a:lnTo>
                      <a:pt x="13158" y="8096"/>
                    </a:lnTo>
                    <a:cubicBezTo>
                      <a:pt x="13158" y="8096"/>
                      <a:pt x="12955" y="8348"/>
                      <a:pt x="12752" y="8348"/>
                    </a:cubicBezTo>
                    <a:cubicBezTo>
                      <a:pt x="12549" y="8348"/>
                      <a:pt x="12549" y="8196"/>
                      <a:pt x="12549" y="8196"/>
                    </a:cubicBezTo>
                    <a:lnTo>
                      <a:pt x="12549" y="5878"/>
                    </a:lnTo>
                    <a:lnTo>
                      <a:pt x="11941" y="5878"/>
                    </a:lnTo>
                    <a:lnTo>
                      <a:pt x="11941" y="8398"/>
                    </a:lnTo>
                    <a:cubicBezTo>
                      <a:pt x="11941" y="8398"/>
                      <a:pt x="11992" y="8801"/>
                      <a:pt x="12397" y="8801"/>
                    </a:cubicBezTo>
                    <a:moveTo>
                      <a:pt x="10166" y="6634"/>
                    </a:moveTo>
                    <a:cubicBezTo>
                      <a:pt x="10166" y="6467"/>
                      <a:pt x="10302" y="6332"/>
                      <a:pt x="10470" y="6332"/>
                    </a:cubicBezTo>
                    <a:cubicBezTo>
                      <a:pt x="10639" y="6332"/>
                      <a:pt x="10775" y="6467"/>
                      <a:pt x="10775" y="6634"/>
                    </a:cubicBezTo>
                    <a:lnTo>
                      <a:pt x="10775" y="8045"/>
                    </a:lnTo>
                    <a:cubicBezTo>
                      <a:pt x="10775" y="8212"/>
                      <a:pt x="10639" y="8348"/>
                      <a:pt x="10470" y="8348"/>
                    </a:cubicBezTo>
                    <a:cubicBezTo>
                      <a:pt x="10302" y="8348"/>
                      <a:pt x="10166" y="8212"/>
                      <a:pt x="10166" y="8045"/>
                    </a:cubicBezTo>
                    <a:cubicBezTo>
                      <a:pt x="10166" y="8045"/>
                      <a:pt x="10166" y="6634"/>
                      <a:pt x="10166" y="6634"/>
                    </a:cubicBezTo>
                    <a:close/>
                    <a:moveTo>
                      <a:pt x="10369" y="8801"/>
                    </a:moveTo>
                    <a:lnTo>
                      <a:pt x="10572" y="8801"/>
                    </a:lnTo>
                    <a:cubicBezTo>
                      <a:pt x="11020" y="8801"/>
                      <a:pt x="11383" y="8440"/>
                      <a:pt x="11383" y="7995"/>
                    </a:cubicBezTo>
                    <a:lnTo>
                      <a:pt x="11383" y="6684"/>
                    </a:lnTo>
                    <a:cubicBezTo>
                      <a:pt x="11383" y="6239"/>
                      <a:pt x="11020" y="5878"/>
                      <a:pt x="10572" y="5878"/>
                    </a:cubicBezTo>
                    <a:lnTo>
                      <a:pt x="10369" y="5878"/>
                    </a:lnTo>
                    <a:cubicBezTo>
                      <a:pt x="9921" y="5878"/>
                      <a:pt x="9558" y="6239"/>
                      <a:pt x="9558" y="6684"/>
                    </a:cubicBezTo>
                    <a:lnTo>
                      <a:pt x="9558" y="7995"/>
                    </a:lnTo>
                    <a:cubicBezTo>
                      <a:pt x="9558" y="8440"/>
                      <a:pt x="9921" y="8801"/>
                      <a:pt x="10369" y="8801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  <p:sp>
            <p:nvSpPr>
              <p:cNvPr id="43016" name="Shape 2869">
                <a:extLst>
                  <a:ext uri="{FF2B5EF4-FFF2-40B4-BE49-F238E27FC236}">
                    <a16:creationId xmlns:a16="http://schemas.microsoft.com/office/drawing/2014/main" id="{FADBC45A-D885-EAD2-FEDD-998430C50D3E}"/>
                  </a:ext>
                </a:extLst>
              </p:cNvPr>
              <p:cNvSpPr/>
              <p:nvPr/>
            </p:nvSpPr>
            <p:spPr>
              <a:xfrm>
                <a:off x="3526481" y="2748394"/>
                <a:ext cx="486000" cy="4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3745"/>
                    </a:moveTo>
                    <a:cubicBezTo>
                      <a:pt x="14727" y="14287"/>
                      <a:pt x="14287" y="14727"/>
                      <a:pt x="13745" y="14727"/>
                    </a:cubicBezTo>
                    <a:lnTo>
                      <a:pt x="7855" y="14727"/>
                    </a:lnTo>
                    <a:cubicBezTo>
                      <a:pt x="7313" y="14727"/>
                      <a:pt x="6873" y="14287"/>
                      <a:pt x="6873" y="13745"/>
                    </a:cubicBezTo>
                    <a:lnTo>
                      <a:pt x="6873" y="10309"/>
                    </a:lnTo>
                    <a:lnTo>
                      <a:pt x="7904" y="10309"/>
                    </a:lnTo>
                    <a:cubicBezTo>
                      <a:pt x="7877" y="10470"/>
                      <a:pt x="7855" y="10632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6" y="13745"/>
                      <a:pt x="13745" y="12427"/>
                      <a:pt x="13745" y="10800"/>
                    </a:cubicBezTo>
                    <a:cubicBezTo>
                      <a:pt x="13745" y="10632"/>
                      <a:pt x="13723" y="10470"/>
                      <a:pt x="13696" y="10309"/>
                    </a:cubicBezTo>
                    <a:lnTo>
                      <a:pt x="14727" y="10309"/>
                    </a:lnTo>
                    <a:cubicBezTo>
                      <a:pt x="14727" y="10309"/>
                      <a:pt x="14727" y="13745"/>
                      <a:pt x="14727" y="13745"/>
                    </a:cubicBezTo>
                    <a:close/>
                    <a:moveTo>
                      <a:pt x="10800" y="8836"/>
                    </a:move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moveTo>
                      <a:pt x="12764" y="7364"/>
                    </a:moveTo>
                    <a:lnTo>
                      <a:pt x="14236" y="7364"/>
                    </a:lnTo>
                    <a:lnTo>
                      <a:pt x="14236" y="8836"/>
                    </a:lnTo>
                    <a:lnTo>
                      <a:pt x="12764" y="8836"/>
                    </a:lnTo>
                    <a:cubicBezTo>
                      <a:pt x="12764" y="8836"/>
                      <a:pt x="12764" y="7364"/>
                      <a:pt x="12764" y="7364"/>
                    </a:cubicBezTo>
                    <a:close/>
                    <a:moveTo>
                      <a:pt x="13745" y="5891"/>
                    </a:moveTo>
                    <a:lnTo>
                      <a:pt x="7855" y="5891"/>
                    </a:lnTo>
                    <a:cubicBezTo>
                      <a:pt x="6770" y="5891"/>
                      <a:pt x="5891" y="6770"/>
                      <a:pt x="5891" y="7855"/>
                    </a:cubicBezTo>
                    <a:lnTo>
                      <a:pt x="5891" y="13745"/>
                    </a:lnTo>
                    <a:cubicBezTo>
                      <a:pt x="5891" y="14830"/>
                      <a:pt x="6770" y="15709"/>
                      <a:pt x="7855" y="15709"/>
                    </a:cubicBezTo>
                    <a:lnTo>
                      <a:pt x="13745" y="15709"/>
                    </a:lnTo>
                    <a:cubicBezTo>
                      <a:pt x="14830" y="15709"/>
                      <a:pt x="15709" y="14830"/>
                      <a:pt x="15709" y="13745"/>
                    </a:cubicBezTo>
                    <a:lnTo>
                      <a:pt x="15709" y="7855"/>
                    </a:lnTo>
                    <a:cubicBezTo>
                      <a:pt x="15709" y="6770"/>
                      <a:pt x="14830" y="5891"/>
                      <a:pt x="13745" y="5891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</p:grpSp>
        <p:pic>
          <p:nvPicPr>
            <p:cNvPr id="43055" name="Рисунок 43054">
              <a:extLst>
                <a:ext uri="{FF2B5EF4-FFF2-40B4-BE49-F238E27FC236}">
                  <a16:creationId xmlns:a16="http://schemas.microsoft.com/office/drawing/2014/main" id="{E12F1629-A040-A743-2284-59EBB690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4712" y="1892977"/>
              <a:ext cx="819068" cy="819068"/>
            </a:xfrm>
            <a:prstGeom prst="rect">
              <a:avLst/>
            </a:prstGeom>
          </p:spPr>
        </p:pic>
        <p:pic>
          <p:nvPicPr>
            <p:cNvPr id="43056" name="Рисунок 43055">
              <a:extLst>
                <a:ext uri="{FF2B5EF4-FFF2-40B4-BE49-F238E27FC236}">
                  <a16:creationId xmlns:a16="http://schemas.microsoft.com/office/drawing/2014/main" id="{AD779644-79F7-4FD1-4EFE-A9AE2097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3679" y="3169392"/>
              <a:ext cx="809368" cy="809368"/>
            </a:xfrm>
            <a:prstGeom prst="rect">
              <a:avLst/>
            </a:prstGeom>
          </p:spPr>
        </p:pic>
        <p:pic>
          <p:nvPicPr>
            <p:cNvPr id="43057" name="Рисунок 43056">
              <a:extLst>
                <a:ext uri="{FF2B5EF4-FFF2-40B4-BE49-F238E27FC236}">
                  <a16:creationId xmlns:a16="http://schemas.microsoft.com/office/drawing/2014/main" id="{80E6DBF7-0F1D-A3F1-D3F7-031657ED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4292" y="1791897"/>
              <a:ext cx="722660" cy="722660"/>
            </a:xfrm>
            <a:prstGeom prst="rect">
              <a:avLst/>
            </a:prstGeom>
          </p:spPr>
        </p:pic>
        <p:pic>
          <p:nvPicPr>
            <p:cNvPr id="43058" name="Рисунок 43057">
              <a:extLst>
                <a:ext uri="{FF2B5EF4-FFF2-40B4-BE49-F238E27FC236}">
                  <a16:creationId xmlns:a16="http://schemas.microsoft.com/office/drawing/2014/main" id="{A2895D56-6BBF-B141-0D6E-EEFB1F69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6510" y="2910302"/>
              <a:ext cx="858192" cy="858192"/>
            </a:xfrm>
            <a:prstGeom prst="rect">
              <a:avLst/>
            </a:prstGeom>
          </p:spPr>
        </p:pic>
        <p:pic>
          <p:nvPicPr>
            <p:cNvPr id="43059" name="Picture 8" descr="Math In Focus Volume B by Marshall Cavendish">
              <a:extLst>
                <a:ext uri="{FF2B5EF4-FFF2-40B4-BE49-F238E27FC236}">
                  <a16:creationId xmlns:a16="http://schemas.microsoft.com/office/drawing/2014/main" id="{CE3E7250-B3C1-784D-C605-AA92B51CA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115" y="2763262"/>
              <a:ext cx="1191218" cy="158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60" name="Picture 2" descr="Современные учебники английского для самостоятельного изучения языка | Блог  LinguaTrip">
              <a:extLst>
                <a:ext uri="{FF2B5EF4-FFF2-40B4-BE49-F238E27FC236}">
                  <a16:creationId xmlns:a16="http://schemas.microsoft.com/office/drawing/2014/main" id="{39D185B1-2042-F76F-0123-86CB2774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421" y="4157746"/>
              <a:ext cx="3582499" cy="160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61" name="Picture 6" descr="A picture containing plate, drawing&#10;&#10;Description automatically generated">
              <a:extLst>
                <a:ext uri="{FF2B5EF4-FFF2-40B4-BE49-F238E27FC236}">
                  <a16:creationId xmlns:a16="http://schemas.microsoft.com/office/drawing/2014/main" id="{E29FA5FF-399A-5371-7AD0-F37D47C6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00130" y="5516152"/>
              <a:ext cx="3555997" cy="571500"/>
            </a:xfrm>
            <a:prstGeom prst="rect">
              <a:avLst/>
            </a:prstGeom>
          </p:spPr>
        </p:pic>
      </p:grpSp>
      <p:grpSp>
        <p:nvGrpSpPr>
          <p:cNvPr id="43067" name="Группа 43066">
            <a:extLst>
              <a:ext uri="{FF2B5EF4-FFF2-40B4-BE49-F238E27FC236}">
                <a16:creationId xmlns:a16="http://schemas.microsoft.com/office/drawing/2014/main" id="{0406094D-6401-8604-C647-B57A766A1D65}"/>
              </a:ext>
            </a:extLst>
          </p:cNvPr>
          <p:cNvGrpSpPr/>
          <p:nvPr/>
        </p:nvGrpSpPr>
        <p:grpSpPr>
          <a:xfrm>
            <a:off x="4968076" y="1450122"/>
            <a:ext cx="7088699" cy="4295372"/>
            <a:chOff x="4959938" y="1805158"/>
            <a:chExt cx="7088699" cy="4295372"/>
          </a:xfrm>
        </p:grpSpPr>
        <p:sp>
          <p:nvSpPr>
            <p:cNvPr id="43063" name="Rectangle 47">
              <a:extLst>
                <a:ext uri="{FF2B5EF4-FFF2-40B4-BE49-F238E27FC236}">
                  <a16:creationId xmlns:a16="http://schemas.microsoft.com/office/drawing/2014/main" id="{3B98D0A7-9528-37CD-3958-AA3B708B5520}"/>
                </a:ext>
              </a:extLst>
            </p:cNvPr>
            <p:cNvSpPr/>
            <p:nvPr/>
          </p:nvSpPr>
          <p:spPr>
            <a:xfrm>
              <a:off x="4979047" y="1805158"/>
              <a:ext cx="7069590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Заманбап окуу программалары илимге, технологияга, инженерияга жана математикага өзгөчө басым жасоо менен дүйнөлүк стандарттарга ылайыкташтырылган заманбап окуу китептери</a:t>
              </a: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Биринчи жолу 2025-жылы окуу китептерин басып чыгарууга эле 744 млн. сом бөлүү пландалууда</a:t>
              </a:r>
              <a:endPara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64" name="Прямоугольник 43063">
              <a:extLst>
                <a:ext uri="{FF2B5EF4-FFF2-40B4-BE49-F238E27FC236}">
                  <a16:creationId xmlns:a16="http://schemas.microsoft.com/office/drawing/2014/main" id="{7C959334-19D8-F8AA-6FEB-4E551DEC9869}"/>
                </a:ext>
              </a:extLst>
            </p:cNvPr>
            <p:cNvSpPr/>
            <p:nvPr/>
          </p:nvSpPr>
          <p:spPr>
            <a:xfrm>
              <a:off x="4979047" y="3551883"/>
              <a:ext cx="6480479" cy="1255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Терең изилдөө менен </a:t>
              </a: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адистештирилген мектептер (физика-математика, лингвистика, программалоо)</a:t>
              </a:r>
            </a:p>
            <a:p>
              <a:pPr marL="285750" indent="-285750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Кесипке багыттап окутуу (минимум – тигүүчү, ашпозчу, жыгач уста, мейманкана сервиси)</a:t>
              </a:r>
              <a:endParaRPr lang="ky-KG" dirty="0">
                <a:solidFill>
                  <a:schemeClr val="bg1"/>
                </a:solidFill>
                <a:highlight>
                  <a:srgbClr val="FFFF00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65" name="Прямоугольник 43064">
              <a:extLst>
                <a:ext uri="{FF2B5EF4-FFF2-40B4-BE49-F238E27FC236}">
                  <a16:creationId xmlns:a16="http://schemas.microsoft.com/office/drawing/2014/main" id="{C2F716E0-1985-57C3-DA1E-8C3AE2D6B792}"/>
                </a:ext>
              </a:extLst>
            </p:cNvPr>
            <p:cNvSpPr/>
            <p:nvPr/>
          </p:nvSpPr>
          <p:spPr>
            <a:xfrm>
              <a:off x="4959938" y="4807868"/>
              <a:ext cx="69141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Функционалдык сабаттуулук – турмуштук кырдаалды чечүү үчүн билгичтиктерин,  жөндөмдөрүн, көндүмдөрүн калыптандыруу</a:t>
              </a:r>
            </a:p>
          </p:txBody>
        </p:sp>
        <p:sp>
          <p:nvSpPr>
            <p:cNvPr id="43066" name="Прямоугольник 43065">
              <a:extLst>
                <a:ext uri="{FF2B5EF4-FFF2-40B4-BE49-F238E27FC236}">
                  <a16:creationId xmlns:a16="http://schemas.microsoft.com/office/drawing/2014/main" id="{E52B97D7-536E-4B64-9A03-C64E33D70D57}"/>
                </a:ext>
              </a:extLst>
            </p:cNvPr>
            <p:cNvSpPr/>
            <p:nvPr/>
          </p:nvSpPr>
          <p:spPr>
            <a:xfrm>
              <a:off x="4959938" y="5731198"/>
              <a:ext cx="6671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y-KG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6 жаштагы </a:t>
              </a: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балдарды </a:t>
              </a:r>
              <a:r>
                <a:rPr lang="ky-KG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100%</a:t>
              </a:r>
              <a:r>
                <a:rPr lang="ky-KG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билим берүү менен камтуу</a:t>
              </a:r>
            </a:p>
          </p:txBody>
        </p:sp>
      </p:grpSp>
      <p:sp>
        <p:nvSpPr>
          <p:cNvPr id="69" name="Стрелка: изогнутая вверх 68">
            <a:extLst>
              <a:ext uri="{FF2B5EF4-FFF2-40B4-BE49-F238E27FC236}">
                <a16:creationId xmlns:a16="http://schemas.microsoft.com/office/drawing/2014/main" id="{809014D4-A07B-4784-883D-F5736C2EA2CA}"/>
              </a:ext>
            </a:extLst>
          </p:cNvPr>
          <p:cNvSpPr/>
          <p:nvPr/>
        </p:nvSpPr>
        <p:spPr>
          <a:xfrm rot="16200000">
            <a:off x="9139999" y="3139563"/>
            <a:ext cx="5095277" cy="1008095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44E6AFF-513C-48A0-9411-74A88A4129E5}"/>
              </a:ext>
            </a:extLst>
          </p:cNvPr>
          <p:cNvSpPr/>
          <p:nvPr/>
        </p:nvSpPr>
        <p:spPr>
          <a:xfrm>
            <a:off x="5090041" y="5873668"/>
            <a:ext cx="202026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ТӨМ-4.7 (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3BF53C46-F74F-4D76-A61C-7A3DF2FCC8E8}"/>
              </a:ext>
            </a:extLst>
          </p:cNvPr>
          <p:cNvSpPr/>
          <p:nvPr/>
        </p:nvSpPr>
        <p:spPr>
          <a:xfrm>
            <a:off x="6753574" y="5878422"/>
            <a:ext cx="202026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ТӨМ-11 (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19061F1-1665-45AD-816A-E7091625AF5E}"/>
              </a:ext>
            </a:extLst>
          </p:cNvPr>
          <p:cNvSpPr/>
          <p:nvPr/>
        </p:nvSpPr>
        <p:spPr>
          <a:xfrm>
            <a:off x="8400931" y="5873257"/>
            <a:ext cx="2020259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ТӨМ-12 (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A7ECB75F-A6DC-42D7-AD6A-569F24A50C0E}"/>
              </a:ext>
            </a:extLst>
          </p:cNvPr>
          <p:cNvSpPr/>
          <p:nvPr/>
        </p:nvSpPr>
        <p:spPr>
          <a:xfrm>
            <a:off x="10072804" y="5878422"/>
            <a:ext cx="2020259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ТӨМ-13 (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BACFF-340D-5496-CCE6-F733842FA396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16A4A5-4013-3220-BE35-B5B7B13F62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0DC9FC6-9F14-802C-BB34-444097F8E704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F1C5D7F-E576-35BE-A66C-144E67586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DE9A82A-B928-E31A-0934-851A90F1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2" name="Google Shape;410;p18">
            <a:extLst>
              <a:ext uri="{FF2B5EF4-FFF2-40B4-BE49-F238E27FC236}">
                <a16:creationId xmlns:a16="http://schemas.microsoft.com/office/drawing/2014/main" id="{453A56F8-00AA-9DEB-8BC8-08DD25DA69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4914" y="176744"/>
            <a:ext cx="7575525" cy="55043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r"/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Мугалимдер трансформациянын борборунда</a:t>
            </a:r>
          </a:p>
        </p:txBody>
      </p:sp>
      <p:sp>
        <p:nvSpPr>
          <p:cNvPr id="18" name="Google Shape;442;p18">
            <a:extLst>
              <a:ext uri="{FF2B5EF4-FFF2-40B4-BE49-F238E27FC236}">
                <a16:creationId xmlns:a16="http://schemas.microsoft.com/office/drawing/2014/main" id="{B1938818-223D-2164-A00C-24918A1C0446}"/>
              </a:ext>
            </a:extLst>
          </p:cNvPr>
          <p:cNvSpPr txBox="1"/>
          <p:nvPr/>
        </p:nvSpPr>
        <p:spPr>
          <a:xfrm>
            <a:off x="407510" y="1134258"/>
            <a:ext cx="3109035" cy="28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 миң мектеп мугалимдеринин арасында үзгүлтүксүз квалификацияны жогорулатууну колдонуу менен жаңы компетенцияларды өнүктүрүү зарыл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4" name="Google Shape;451;p18">
            <a:extLst>
              <a:ext uri="{FF2B5EF4-FFF2-40B4-BE49-F238E27FC236}">
                <a16:creationId xmlns:a16="http://schemas.microsoft.com/office/drawing/2014/main" id="{82202968-A0FD-B36A-835A-6690195F6811}"/>
              </a:ext>
            </a:extLst>
          </p:cNvPr>
          <p:cNvSpPr/>
          <p:nvPr/>
        </p:nvSpPr>
        <p:spPr>
          <a:xfrm>
            <a:off x="5298633" y="3055500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453;p18">
            <a:extLst>
              <a:ext uri="{FF2B5EF4-FFF2-40B4-BE49-F238E27FC236}">
                <a16:creationId xmlns:a16="http://schemas.microsoft.com/office/drawing/2014/main" id="{D284B848-A7D0-EE03-5794-DCF2697B1AB5}"/>
              </a:ext>
            </a:extLst>
          </p:cNvPr>
          <p:cNvSpPr/>
          <p:nvPr/>
        </p:nvSpPr>
        <p:spPr>
          <a:xfrm>
            <a:off x="5678267" y="3826667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457;p18">
            <a:extLst>
              <a:ext uri="{FF2B5EF4-FFF2-40B4-BE49-F238E27FC236}">
                <a16:creationId xmlns:a16="http://schemas.microsoft.com/office/drawing/2014/main" id="{A1BE4EFF-006F-0E7C-614E-975AF332B428}"/>
              </a:ext>
            </a:extLst>
          </p:cNvPr>
          <p:cNvSpPr/>
          <p:nvPr/>
        </p:nvSpPr>
        <p:spPr>
          <a:xfrm>
            <a:off x="6511033" y="3600100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455;p18">
            <a:extLst>
              <a:ext uri="{FF2B5EF4-FFF2-40B4-BE49-F238E27FC236}">
                <a16:creationId xmlns:a16="http://schemas.microsoft.com/office/drawing/2014/main" id="{B469746A-CE8D-3E75-AED3-87AA0747C6D6}"/>
              </a:ext>
            </a:extLst>
          </p:cNvPr>
          <p:cNvSpPr/>
          <p:nvPr/>
        </p:nvSpPr>
        <p:spPr>
          <a:xfrm>
            <a:off x="6572800" y="3023900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FF7AC4-99A7-BBE2-A2CE-091314C2E2BB}"/>
              </a:ext>
            </a:extLst>
          </p:cNvPr>
          <p:cNvSpPr/>
          <p:nvPr/>
        </p:nvSpPr>
        <p:spPr>
          <a:xfrm>
            <a:off x="535016" y="4892373"/>
            <a:ext cx="3239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«Мобилдүү педагог – көчмөн-мугалим" Виртуалдык мугалим</a:t>
            </a:r>
            <a:endParaRPr lang="ru-R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287787E-DAC8-44F7-9899-C6DFC3B9F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 bwMode="auto">
          <a:xfrm>
            <a:off x="9080286" y="2044467"/>
            <a:ext cx="2798235" cy="168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442;p18">
            <a:extLst>
              <a:ext uri="{FF2B5EF4-FFF2-40B4-BE49-F238E27FC236}">
                <a16:creationId xmlns:a16="http://schemas.microsoft.com/office/drawing/2014/main" id="{26424D4A-B523-40D1-A987-A963927065C2}"/>
              </a:ext>
            </a:extLst>
          </p:cNvPr>
          <p:cNvSpPr txBox="1"/>
          <p:nvPr/>
        </p:nvSpPr>
        <p:spPr>
          <a:xfrm>
            <a:off x="9171477" y="1238952"/>
            <a:ext cx="2587600" cy="75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ky-KG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Мугалимди баалоо (ЖИ)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0DC62AE-3CD3-4C1D-95C6-9EC19E00312E}"/>
              </a:ext>
            </a:extLst>
          </p:cNvPr>
          <p:cNvSpPr/>
          <p:nvPr/>
        </p:nvSpPr>
        <p:spPr>
          <a:xfrm>
            <a:off x="3921374" y="2794226"/>
            <a:ext cx="4329368" cy="83099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Мугалимдер үчүн ноутбукка 670 млн. сом</a:t>
            </a:r>
          </a:p>
        </p:txBody>
      </p:sp>
      <p:pic>
        <p:nvPicPr>
          <p:cNvPr id="36" name="object 9">
            <a:extLst>
              <a:ext uri="{FF2B5EF4-FFF2-40B4-BE49-F238E27FC236}">
                <a16:creationId xmlns:a16="http://schemas.microsoft.com/office/drawing/2014/main" id="{7F98D26A-CE17-4991-8610-1DFA454DB0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98831" y="829568"/>
            <a:ext cx="4976626" cy="1806016"/>
          </a:xfrm>
          <a:prstGeom prst="rect">
            <a:avLst/>
          </a:prstGeom>
        </p:spPr>
      </p:pic>
      <p:sp>
        <p:nvSpPr>
          <p:cNvPr id="37" name="Google Shape;3152;p43">
            <a:extLst>
              <a:ext uri="{FF2B5EF4-FFF2-40B4-BE49-F238E27FC236}">
                <a16:creationId xmlns:a16="http://schemas.microsoft.com/office/drawing/2014/main" id="{FBBF92F1-7E3C-4168-AA92-ACBB0E127A55}"/>
              </a:ext>
            </a:extLst>
          </p:cNvPr>
          <p:cNvSpPr txBox="1"/>
          <p:nvPr/>
        </p:nvSpPr>
        <p:spPr>
          <a:xfrm>
            <a:off x="9000648" y="5050125"/>
            <a:ext cx="3223830" cy="65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1 200 </a:t>
            </a:r>
            <a:r>
              <a:rPr lang="ky-KG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мектепте</a:t>
            </a:r>
            <a:r>
              <a:rPr lang="ru-RU" sz="2000" b="1" dirty="0">
                <a:solidFill>
                  <a:srgbClr val="FFFFFF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endParaRPr sz="2000" b="1" dirty="0">
              <a:solidFill>
                <a:srgbClr val="FFFFFF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A81BCDC-9941-4C62-BD9B-F848E989FBB8}"/>
              </a:ext>
            </a:extLst>
          </p:cNvPr>
          <p:cNvSpPr/>
          <p:nvPr/>
        </p:nvSpPr>
        <p:spPr>
          <a:xfrm>
            <a:off x="9238264" y="5464191"/>
            <a:ext cx="2737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25 000 даана компьютер</a:t>
            </a:r>
            <a:r>
              <a:rPr lang="ky-KG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сканер, принтер, көчүрмөлөр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ADFA0-93F2-EC70-7754-1C73FE328957}"/>
              </a:ext>
            </a:extLst>
          </p:cNvPr>
          <p:cNvSpPr txBox="1"/>
          <p:nvPr/>
        </p:nvSpPr>
        <p:spPr>
          <a:xfrm>
            <a:off x="4173671" y="5147002"/>
            <a:ext cx="3586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y-KG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Интернетке туташтырылган мектептер</a:t>
            </a:r>
          </a:p>
          <a:p>
            <a:pPr algn="ctr"/>
            <a:r>
              <a:rPr lang="ky-KG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96,3%</a:t>
            </a:r>
            <a:endParaRPr lang="ru-RU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31BF30A-AE8E-4019-968D-5A31789E007C}"/>
              </a:ext>
            </a:extLst>
          </p:cNvPr>
          <p:cNvSpPr/>
          <p:nvPr/>
        </p:nvSpPr>
        <p:spPr>
          <a:xfrm>
            <a:off x="3990530" y="3886497"/>
            <a:ext cx="4210939" cy="83099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“Тунгуч” онлайн мектеби түзүлүүдө (ТӨМ-4.5 (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BFA0C2-4A7C-DF5D-E335-F884EF2D0E02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5942CD-4BBD-6120-FC56-015CBB6DD0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1337D21-1651-3557-8509-893039910DDB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2B8BDAE-EDBC-2E69-4584-93A88A60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0FF1699-44C0-32F3-EB4A-050F27867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A673C8-095F-4BE7-20E8-9ED6651AB887}"/>
              </a:ext>
            </a:extLst>
          </p:cNvPr>
          <p:cNvSpPr txBox="1"/>
          <p:nvPr/>
        </p:nvSpPr>
        <p:spPr>
          <a:xfrm>
            <a:off x="3882077" y="248917"/>
            <a:ext cx="8179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Башталгыч, орто, жогорку кесиптик билим берүү</a:t>
            </a: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E02849A-C05D-4D55-44AC-7FA05920B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494665"/>
              </p:ext>
            </p:extLst>
          </p:nvPr>
        </p:nvGraphicFramePr>
        <p:xfrm>
          <a:off x="423644" y="1085615"/>
          <a:ext cx="5609931" cy="538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D0BE3FE6-9D50-CE67-9AF1-4980B2F75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77890"/>
              </p:ext>
            </p:extLst>
          </p:nvPr>
        </p:nvGraphicFramePr>
        <p:xfrm>
          <a:off x="6268522" y="1085614"/>
          <a:ext cx="5704770" cy="538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2396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9801D9-5BFA-F81C-6C7A-7FA0BA93F794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62FA9BA-A138-874B-27A8-B332AE43807E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AEC716F-0DC6-817F-B81C-0341743CA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8A9CEDB-9F86-EBA1-F122-BF076EC71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046409-65D4-9D95-982D-CB6FA1A9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46789F-C32B-109C-5D18-55350565363F}"/>
              </a:ext>
            </a:extLst>
          </p:cNvPr>
          <p:cNvSpPr txBox="1"/>
          <p:nvPr/>
        </p:nvSpPr>
        <p:spPr>
          <a:xfrm>
            <a:off x="5876150" y="268692"/>
            <a:ext cx="5975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427"/>
              </a:lnSpc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БАШТАЛГЫЧ КЕСИПТИК БИЛИМ БЕРҮҮ</a:t>
            </a:r>
            <a:endParaRPr lang="en-US" sz="2800" b="1" spc="56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CEDDBF-3EDF-C138-E183-1F080E8E8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21" y="939030"/>
            <a:ext cx="3648430" cy="12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5FEFB0-D366-7E9C-BE0A-8E1784C8E299}"/>
              </a:ext>
            </a:extLst>
          </p:cNvPr>
          <p:cNvSpPr txBox="1"/>
          <p:nvPr/>
        </p:nvSpPr>
        <p:spPr>
          <a:xfrm>
            <a:off x="487324" y="1003686"/>
            <a:ext cx="75321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indent="-285750">
              <a:buFont typeface="Wingdings" panose="05000000000000000000" pitchFamily="2" charset="2"/>
              <a:buChar char="v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Дуалдык окутуу. Билим берүүнүн кредиттик технологиясы</a:t>
            </a:r>
          </a:p>
          <a:p>
            <a:pPr marL="324000" indent="-285750">
              <a:buFont typeface="Wingdings" panose="05000000000000000000" pitchFamily="2" charset="2"/>
              <a:buChar char="v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Кесиптик лицейлерден колледждерге өтүүнүн траекториясы</a:t>
            </a:r>
          </a:p>
          <a:p>
            <a:pPr marL="324000" indent="-285750">
              <a:buFont typeface="Wingdings" panose="05000000000000000000" pitchFamily="2" charset="2"/>
              <a:buChar char="v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Көз карандысыз сертификация жана валидация</a:t>
            </a:r>
          </a:p>
          <a:p>
            <a:pPr marL="324000" indent="-285750">
              <a:buFont typeface="Wingdings" panose="05000000000000000000" pitchFamily="2" charset="2"/>
              <a:buChar char="v"/>
            </a:pP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Scaffold окутуу куралдары. WorldSkills</a:t>
            </a:r>
          </a:p>
        </p:txBody>
      </p:sp>
      <p:pic>
        <p:nvPicPr>
          <p:cNvPr id="24" name="Picture 6" descr="The Importance of Scaffolding with ... | Sutori">
            <a:extLst>
              <a:ext uri="{FF2B5EF4-FFF2-40B4-BE49-F238E27FC236}">
                <a16:creationId xmlns:a16="http://schemas.microsoft.com/office/drawing/2014/main" id="{294BD94E-BFCD-B56A-DB62-DF47532D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21" y="2412437"/>
            <a:ext cx="3648430" cy="113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E31707-BC9F-B789-2145-77F02F2E7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30" y="3153423"/>
            <a:ext cx="4538104" cy="3455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E0A534-8A63-EFA5-366F-E52CAF51B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80" y="4861201"/>
            <a:ext cx="3081495" cy="173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8DB12B-EFCC-4739-B34A-778C98F823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64" y="4861202"/>
            <a:ext cx="2622089" cy="174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34221D8-0B57-BDF9-401E-B07BC80545F7}"/>
              </a:ext>
            </a:extLst>
          </p:cNvPr>
          <p:cNvSpPr txBox="1"/>
          <p:nvPr/>
        </p:nvSpPr>
        <p:spPr>
          <a:xfrm>
            <a:off x="5618680" y="3627908"/>
            <a:ext cx="61076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y-KG" dirty="0">
                <a:solidFill>
                  <a:schemeClr val="bg1"/>
                </a:solidFill>
              </a:rPr>
              <a:t>Жумушсуз жарандарды окутуу, Мигранттарды колдоо борборлору, Миграцияга чейинки даярдоо борборлору, Көндүмдөрдү өнүктүрүү фонду = 73% жумушка орношуу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92CA234-8810-4E1D-9243-32E63BB621DA}"/>
              </a:ext>
            </a:extLst>
          </p:cNvPr>
          <p:cNvSpPr/>
          <p:nvPr/>
        </p:nvSpPr>
        <p:spPr>
          <a:xfrm>
            <a:off x="4099906" y="29344"/>
            <a:ext cx="2435589" cy="102574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ТӨМ-4.4 (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SDG/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ЦУР)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39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6108</TotalTime>
  <Words>744</Words>
  <Application>Microsoft Office PowerPoint</Application>
  <PresentationFormat>Широкоэкранный</PresentationFormat>
  <Paragraphs>139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Segoe UI</vt:lpstr>
      <vt:lpstr>Source Sans Pro</vt:lpstr>
      <vt:lpstr>Source Sans Pro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Мугалимдер трансформациянын борборунда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Пользователь</cp:lastModifiedBy>
  <cp:revision>646</cp:revision>
  <cp:lastPrinted>2024-10-28T03:40:21Z</cp:lastPrinted>
  <dcterms:created xsi:type="dcterms:W3CDTF">2019-08-06T08:33:49Z</dcterms:created>
  <dcterms:modified xsi:type="dcterms:W3CDTF">2024-11-02T14:04:33Z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2052-1.3.1.1688</vt:lpwstr>
  </property>
</Properties>
</file>