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92" r:id="rId3"/>
    <p:sldId id="279" r:id="rId4"/>
    <p:sldId id="291" r:id="rId5"/>
    <p:sldId id="290" r:id="rId6"/>
    <p:sldId id="267" r:id="rId7"/>
    <p:sldId id="289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50" autoAdjust="0"/>
  </p:normalViewPr>
  <p:slideViewPr>
    <p:cSldViewPr snapToGrid="0">
      <p:cViewPr varScale="1">
        <p:scale>
          <a:sx n="67" d="100"/>
          <a:sy n="67" d="100"/>
        </p:scale>
        <p:origin x="528" y="-40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atani\Desktop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Youth unemployment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Youth!$R$4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Youth!$S$3:$U$3</c:f>
              <c:strCache>
                <c:ptCount val="3"/>
                <c:pt idx="0">
                  <c:v>Kyrgyz Republic (2022)</c:v>
                </c:pt>
                <c:pt idx="1">
                  <c:v>Central and western Asia (2023)</c:v>
                </c:pt>
                <c:pt idx="2">
                  <c:v>World (2023)</c:v>
                </c:pt>
              </c:strCache>
            </c:strRef>
          </c:cat>
          <c:val>
            <c:numRef>
              <c:f>Youth!$S$4:$U$4</c:f>
              <c:numCache>
                <c:formatCode>General</c:formatCode>
                <c:ptCount val="3"/>
                <c:pt idx="0">
                  <c:v>7.4</c:v>
                </c:pt>
                <c:pt idx="1">
                  <c:v>13.8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E-49C4-BB50-690960CFD4C4}"/>
            </c:ext>
          </c:extLst>
        </c:ser>
        <c:ser>
          <c:idx val="1"/>
          <c:order val="1"/>
          <c:tx>
            <c:strRef>
              <c:f>Youth!$R$5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99CC"/>
              </a:solidFill>
            </a:ln>
            <a:effectLst/>
          </c:spPr>
          <c:invertIfNegative val="0"/>
          <c:cat>
            <c:strRef>
              <c:f>Youth!$S$3:$U$3</c:f>
              <c:strCache>
                <c:ptCount val="3"/>
                <c:pt idx="0">
                  <c:v>Kyrgyz Republic (2022)</c:v>
                </c:pt>
                <c:pt idx="1">
                  <c:v>Central and western Asia (2023)</c:v>
                </c:pt>
                <c:pt idx="2">
                  <c:v>World (2023)</c:v>
                </c:pt>
              </c:strCache>
            </c:strRef>
          </c:cat>
          <c:val>
            <c:numRef>
              <c:f>Youth!$S$5:$U$5</c:f>
              <c:numCache>
                <c:formatCode>General</c:formatCode>
                <c:ptCount val="3"/>
                <c:pt idx="0">
                  <c:v>10</c:v>
                </c:pt>
                <c:pt idx="1">
                  <c:v>16.8</c:v>
                </c:pt>
                <c:pt idx="2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E-49C4-BB50-690960CFD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713759"/>
        <c:axId val="588718559"/>
      </c:barChart>
      <c:catAx>
        <c:axId val="58871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718559"/>
        <c:crosses val="autoZero"/>
        <c:auto val="1"/>
        <c:lblAlgn val="ctr"/>
        <c:lblOffset val="100"/>
        <c:noMultiLvlLbl val="0"/>
      </c:catAx>
      <c:valAx>
        <c:axId val="58871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713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01/11/2024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insert picture, or leave unchanged for plain colour fill</a:t>
            </a:r>
          </a:p>
        </p:txBody>
      </p:sp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sp>
        <p:nvSpPr>
          <p:cNvPr id="8" name="Right Triangle 7"/>
          <p:cNvSpPr/>
          <p:nvPr userDrawn="1"/>
        </p:nvSpPr>
        <p:spPr>
          <a:xfrm flipH="1">
            <a:off x="8286750" y="4601106"/>
            <a:ext cx="3905250" cy="225689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3191027" y="2238"/>
            <a:ext cx="8999022" cy="52006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45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99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2" y="490538"/>
            <a:ext cx="1371472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407" r="38481" b="40746"/>
          <a:stretch/>
        </p:blipFill>
        <p:spPr>
          <a:xfrm>
            <a:off x="-1397975" y="1085561"/>
            <a:ext cx="13604217" cy="5784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5868000" cy="648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9663" y="687045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82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 b="41970"/>
          <a:stretch/>
        </p:blipFill>
        <p:spPr>
          <a:xfrm>
            <a:off x="4581526" y="3244430"/>
            <a:ext cx="7619999" cy="362309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0538" y="4796725"/>
            <a:ext cx="3412800" cy="970829"/>
          </a:xfrm>
        </p:spPr>
        <p:txBody>
          <a:bodyPr tIns="108000">
            <a:spAutoFit/>
          </a:bodyPr>
          <a:lstStyle>
            <a:lvl1pPr marL="489600" indent="-489600">
              <a:buSzPct val="150000"/>
              <a:buFontTx/>
              <a:buBlip>
                <a:blip r:embed="rId3"/>
              </a:buBlip>
              <a:defRPr b="0">
                <a:solidFill>
                  <a:schemeClr val="tx1"/>
                </a:solidFill>
              </a:defRPr>
            </a:lvl1pPr>
            <a:lvl2pPr marL="669600" indent="-180000">
              <a:buClr>
                <a:schemeClr val="accent2"/>
              </a:buClr>
              <a:buSzPct val="80000"/>
              <a:buFont typeface="Wingdings 3" panose="05040102010807070707" pitchFamily="18" charset="2"/>
              <a:buChar char="u"/>
              <a:defRPr sz="1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108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288662" y="2393950"/>
            <a:ext cx="3412801" cy="3482975"/>
          </a:xfrm>
        </p:spPr>
        <p:txBody>
          <a:bodyPr tIns="54000"/>
          <a:lstStyle>
            <a:lvl1pPr marL="360000" indent="-360000">
              <a:lnSpc>
                <a:spcPct val="80000"/>
              </a:lnSpc>
              <a:spcBef>
                <a:spcPts val="3200"/>
              </a:spcBef>
              <a:spcAft>
                <a:spcPts val="0"/>
              </a:spcAft>
              <a:buClr>
                <a:schemeClr val="accent2"/>
              </a:buClr>
              <a:buFontTx/>
              <a:buBlip>
                <a:blip r:embed="rId2"/>
              </a:buBlip>
              <a:defRPr sz="6000" b="0" spc="-200" baseline="0">
                <a:solidFill>
                  <a:schemeClr val="accent1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/>
            </a:lvl2pPr>
          </a:lstStyle>
          <a:p>
            <a:pPr lvl="0"/>
            <a:r>
              <a:rPr lang="en-US"/>
              <a:t>00.0%</a:t>
            </a:r>
          </a:p>
          <a:p>
            <a:pPr lvl="1"/>
            <a:r>
              <a:rPr lang="en-US"/>
              <a:t>Supporting text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tx1"/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/>
            </a:lvl2pPr>
            <a:lvl3pPr marL="669600" indent="-180000">
              <a:spcBef>
                <a:spcPts val="1800"/>
              </a:spcBef>
              <a:defRPr sz="1000"/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490538"/>
            <a:ext cx="1371600" cy="494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66" r:id="rId5"/>
    <p:sldLayoutId id="2147483652" r:id="rId6"/>
    <p:sldLayoutId id="2147483664" r:id="rId7"/>
    <p:sldLayoutId id="2147483668" r:id="rId8"/>
    <p:sldLayoutId id="2147483669" r:id="rId9"/>
    <p:sldLayoutId id="2147483651" r:id="rId10"/>
    <p:sldLayoutId id="2147483660" r:id="rId11"/>
    <p:sldLayoutId id="2147483661" r:id="rId12"/>
    <p:sldLayoutId id="2147483662" r:id="rId13"/>
    <p:sldLayoutId id="2147483663" r:id="rId14"/>
    <p:sldLayoutId id="2147483654" r:id="rId15"/>
    <p:sldLayoutId id="214748365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561729"/>
            <a:ext cx="7200000" cy="608525"/>
          </a:xfrm>
        </p:spPr>
        <p:txBody>
          <a:bodyPr/>
          <a:lstStyle/>
          <a:p>
            <a:r>
              <a:rPr lang="ru-RU" dirty="0"/>
              <a:t>Глобальные тенденции в сфере труда: </a:t>
            </a:r>
            <a:br>
              <a:rPr lang="ru-RU" dirty="0"/>
            </a:br>
            <a:r>
              <a:rPr lang="ru-RU" dirty="0"/>
              <a:t>риски</a:t>
            </a:r>
            <a:r>
              <a:rPr lang="en-GB" dirty="0"/>
              <a:t> </a:t>
            </a:r>
            <a:r>
              <a:rPr lang="ru-RU" dirty="0"/>
              <a:t>и возможности для Кыргызской Республики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4186214"/>
            <a:ext cx="7200000" cy="1531855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ru-RU" sz="1800" b="1" dirty="0"/>
              <a:t>Казутоши Чатани</a:t>
            </a:r>
            <a:endParaRPr lang="en-GB" sz="1800" b="1" dirty="0"/>
          </a:p>
          <a:p>
            <a:pPr lvl="1"/>
            <a:r>
              <a:rPr lang="ru-RU" sz="1600" dirty="0"/>
              <a:t>Старший специалист по вопросам занятости</a:t>
            </a:r>
            <a:r>
              <a:rPr lang="en-GB" sz="1600" dirty="0"/>
              <a:t>, </a:t>
            </a:r>
            <a:r>
              <a:rPr lang="ru-RU" sz="1600" dirty="0"/>
              <a:t>МОТ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7" y="6143625"/>
            <a:ext cx="3176587" cy="252410"/>
          </a:xfrm>
        </p:spPr>
        <p:txBody>
          <a:bodyPr/>
          <a:lstStyle/>
          <a:p>
            <a:r>
              <a:rPr lang="ru-RU" sz="1400" dirty="0"/>
              <a:t>Дата: понедельник,</a:t>
            </a:r>
            <a:r>
              <a:rPr lang="en-GB" sz="1400" dirty="0"/>
              <a:t> 04 / </a:t>
            </a:r>
            <a:r>
              <a:rPr lang="ru-RU" sz="1400" dirty="0"/>
              <a:t>ноября</a:t>
            </a:r>
            <a:r>
              <a:rPr lang="en-GB" sz="1400" dirty="0"/>
              <a:t> /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14250" r="5700" b="6072"/>
          <a:stretch/>
        </p:blipFill>
        <p:spPr/>
      </p:pic>
    </p:spTree>
    <p:extLst>
      <p:ext uri="{BB962C8B-B14F-4D97-AF65-F5344CB8AC3E}">
        <p14:creationId xmlns:p14="http://schemas.microsoft.com/office/powerpoint/2010/main" val="368494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F7BD5-EF20-CD2A-A8E9-1FA733AF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35CB5-6339-6DE0-3449-4D0C370F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00" dirty="0"/>
              <a:t>Продвижение социальной справедливости, содействие достйному труду</a:t>
            </a:r>
            <a:endParaRPr lang="en-GB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5AB79-F3E1-A20D-D92B-74C0C206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96E9C9-C0AE-7B93-F5FA-C76C68FEB84B}"/>
              </a:ext>
            </a:extLst>
          </p:cNvPr>
          <p:cNvSpPr txBox="1">
            <a:spLocks/>
          </p:cNvSpPr>
          <p:nvPr/>
        </p:nvSpPr>
        <p:spPr>
          <a:xfrm>
            <a:off x="2105025" y="508186"/>
            <a:ext cx="8124825" cy="5809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Глобальные тенденции в сфере труда</a:t>
            </a:r>
            <a:endParaRPr lang="en-GB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B11B54-342B-FEA7-1F57-4B8871837EF1}"/>
              </a:ext>
            </a:extLst>
          </p:cNvPr>
          <p:cNvSpPr txBox="1">
            <a:spLocks/>
          </p:cNvSpPr>
          <p:nvPr/>
        </p:nvSpPr>
        <p:spPr>
          <a:xfrm>
            <a:off x="490538" y="1442263"/>
            <a:ext cx="10995447" cy="580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Неравномерное восстановление после пандемии</a:t>
            </a:r>
            <a:endParaRPr lang="en-GB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659ED-0308-4F24-D8FE-2C2BBBB29081}"/>
              </a:ext>
            </a:extLst>
          </p:cNvPr>
          <p:cNvSpPr txBox="1">
            <a:spLocks/>
          </p:cNvSpPr>
          <p:nvPr/>
        </p:nvSpPr>
        <p:spPr>
          <a:xfrm>
            <a:off x="490538" y="2037794"/>
            <a:ext cx="5394696" cy="41534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b="1" dirty="0"/>
              <a:t>Восстановление с увеличивающимся разрывом в доходах</a:t>
            </a:r>
            <a:endParaRPr lang="en-GB" b="1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</a:t>
            </a:r>
            <a:r>
              <a:rPr lang="ru-RU" sz="1600" dirty="0"/>
              <a:t> Прогнозируется, что уровень безработицы в мире составит 4,9% в 2024 году, что немного ниже, чем в 2023 году (5,0%)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</a:t>
            </a:r>
            <a:r>
              <a:rPr lang="ru-RU" sz="1600" dirty="0"/>
              <a:t> Глобальная доля трудовых доходов, которая представляет собой часть общего дохода, получаемого работниками, снизилась на 0,6 процентных пункта с 2019 по 2022 год и с тех пор остается неизменной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</a:t>
            </a:r>
            <a:r>
              <a:rPr lang="ru-RU" sz="1600" dirty="0"/>
              <a:t> Хотя технологические инновации повышают производительность труда и объемы производства, они также могут снизить долю трудовых доходов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ru-RU" sz="1600" dirty="0"/>
              <a:t>Защита труда в гиг/платформенной экономике является предметом глобальных дебатов</a:t>
            </a:r>
            <a:endParaRPr lang="en-GB" sz="18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57917E-4544-7941-E1B2-97C2911E580F}"/>
              </a:ext>
            </a:extLst>
          </p:cNvPr>
          <p:cNvSpPr txBox="1">
            <a:spLocks/>
          </p:cNvSpPr>
          <p:nvPr/>
        </p:nvSpPr>
        <p:spPr>
          <a:xfrm>
            <a:off x="6181219" y="2037793"/>
            <a:ext cx="5394696" cy="37629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6695" algn="just">
              <a:lnSpc>
                <a:spcPct val="105000"/>
              </a:lnSpc>
            </a:pPr>
            <a:r>
              <a:rPr lang="ru-RU" dirty="0">
                <a:solidFill>
                  <a:schemeClr val="tx1"/>
                </a:solidFill>
              </a:rPr>
              <a:t>Сохраняющийся гендерный разрыв</a:t>
            </a:r>
            <a:endParaRPr lang="en-GB" dirty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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/>
              <a:t>Уровень </a:t>
            </a:r>
            <a:r>
              <a:rPr lang="en-GB" sz="1600" dirty="0"/>
              <a:t>NEET</a:t>
            </a:r>
            <a:r>
              <a:rPr lang="ru-RU" sz="1600" dirty="0"/>
              <a:t> у девушек составляет 28,2% в 2024 году — это более чем вдвое больше, чем у юношей — 13,1%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</a:t>
            </a:r>
            <a:r>
              <a:rPr lang="ru-RU" sz="1600" dirty="0"/>
              <a:t> Трудоустроены 69,2% юношей (в возрасте 15+), и только 45,6% девушек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</a:t>
            </a:r>
            <a:r>
              <a:rPr lang="ru-RU" sz="1600" dirty="0"/>
              <a:t> Заработок девушек составляет 73% от дохода юношей в странах с высоким уровнем дохода, </a:t>
            </a:r>
            <a:br>
              <a:rPr lang="ru-RU" sz="1600" dirty="0"/>
            </a:br>
            <a:r>
              <a:rPr lang="ru-RU" sz="1600" dirty="0"/>
              <a:t>43% в странах с низким уровнем дохода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ru-RU" sz="1600" b="1" dirty="0"/>
              <a:t>Несмотря на устойчивый экономический рост, неформальная занятость увеличилась тоже</a:t>
            </a:r>
            <a:endParaRPr lang="en-GB" sz="1600" b="1" dirty="0"/>
          </a:p>
          <a:p>
            <a:pPr lvl="2">
              <a:buFont typeface="Wingdings" panose="05000000000000000000" pitchFamily="2" charset="2"/>
              <a:buChar char="q"/>
            </a:pPr>
            <a:r>
              <a:rPr lang="en-GB" sz="1600" dirty="0"/>
              <a:t></a:t>
            </a:r>
            <a:r>
              <a:rPr lang="ru-RU" sz="1600" dirty="0"/>
              <a:t> Неформальная занятость выросла с примерно 1,7 млрд в 2005 году до 2,0 млрд в 2024 году</a:t>
            </a:r>
            <a:endParaRPr lang="en-GB" sz="1600" dirty="0"/>
          </a:p>
          <a:p>
            <a:pPr lvl="2">
              <a:buFont typeface="Wingdings" panose="05000000000000000000" pitchFamily="2" charset="2"/>
              <a:buChar char="q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3625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F4DC9-914E-EE56-1EC9-C2579785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5FFB6-518B-D786-6012-109DDE71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200" dirty="0"/>
              <a:t>Продвижение социальной справедливости, содействие достйному труду</a:t>
            </a: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5D8CE-5D07-C2E4-8288-E4CDCE7F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2017958-FF86-3936-EF92-14510DAABA08}"/>
              </a:ext>
            </a:extLst>
          </p:cNvPr>
          <p:cNvSpPr txBox="1">
            <a:spLocks/>
          </p:cNvSpPr>
          <p:nvPr/>
        </p:nvSpPr>
        <p:spPr>
          <a:xfrm>
            <a:off x="2672962" y="314730"/>
            <a:ext cx="8488499" cy="72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риск для Киргизской Республики: дефицит достойного труда для растущего образованного молодого населения</a:t>
            </a:r>
            <a:endParaRPr lang="en-GB" sz="2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E46FC-BAA9-7F0B-3A96-7B7AD3EE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78" y="2003329"/>
            <a:ext cx="5831822" cy="35037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B9EB8F-8C7F-7F2A-4C6F-46A9C3EFCA9B}"/>
              </a:ext>
            </a:extLst>
          </p:cNvPr>
          <p:cNvSpPr txBox="1"/>
          <p:nvPr/>
        </p:nvSpPr>
        <p:spPr>
          <a:xfrm>
            <a:off x="6353175" y="5322431"/>
            <a:ext cx="548437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26695" algn="just"/>
            <a:r>
              <a:rPr lang="ru-RU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МОТ (2024) Глобальные тенденции занятости молодежи</a:t>
            </a:r>
          </a:p>
          <a:p>
            <a:pPr marL="457200" indent="-226695" algn="just"/>
            <a:r>
              <a:rPr lang="ru-RU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г., МОТ СТАТ. Примечание: Центральная и Западная Азия</a:t>
            </a:r>
          </a:p>
          <a:p>
            <a:pPr marL="457200" indent="-226695" algn="just"/>
            <a:r>
              <a:rPr lang="ru-RU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 Армению, Азербайджан, Кипр, Грузию, Израиль, Казахстан,</a:t>
            </a:r>
          </a:p>
          <a:p>
            <a:pPr marL="457200" indent="-226695" algn="just"/>
            <a:r>
              <a:rPr lang="ru-RU" sz="13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Кыргызстан, Таджикистан, Турцию, Туркменистан и Узбекистан.</a:t>
            </a:r>
            <a:endParaRPr lang="en-GB" sz="1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B2E283-396A-2339-6366-0A1B2BA3C4C5}"/>
              </a:ext>
            </a:extLst>
          </p:cNvPr>
          <p:cNvSpPr txBox="1"/>
          <p:nvPr/>
        </p:nvSpPr>
        <p:spPr>
          <a:xfrm>
            <a:off x="446216" y="5614819"/>
            <a:ext cx="58318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Источник: ЕБРР (2024) Перспективы регионального развития, май 2024 г.</a:t>
            </a:r>
            <a:endParaRPr lang="en-GB" sz="1400" i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438947-508F-4D37-48A0-F92B19A49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054340"/>
              </p:ext>
            </p:extLst>
          </p:nvPr>
        </p:nvGraphicFramePr>
        <p:xfrm>
          <a:off x="6096001" y="1933787"/>
          <a:ext cx="5241390" cy="322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50BDAF-5D8C-7ECF-FECE-58CAC2FB16FA}"/>
              </a:ext>
            </a:extLst>
          </p:cNvPr>
          <p:cNvSpPr txBox="1"/>
          <p:nvPr/>
        </p:nvSpPr>
        <p:spPr>
          <a:xfrm>
            <a:off x="1304925" y="1650181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Рост ВВП в реальном выражении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5671B3-92EE-97F8-0DBD-19E363E3350E}"/>
              </a:ext>
            </a:extLst>
          </p:cNvPr>
          <p:cNvSpPr txBox="1"/>
          <p:nvPr/>
        </p:nvSpPr>
        <p:spPr>
          <a:xfrm>
            <a:off x="6787883" y="1605736"/>
            <a:ext cx="38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Безработица среди молодежи 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98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F4DC9-914E-EE56-1EC9-C2579785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65FFB6-518B-D786-6012-109DDE712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00" dirty="0"/>
              <a:t>Продвижение социальной справедливости, содействие достйному труду</a:t>
            </a:r>
            <a:endParaRPr lang="en-GB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5D8CE-5D07-C2E4-8288-E4CDCE7FC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F0B54-5135-E23E-B8B6-418FE41CE8F7}"/>
              </a:ext>
            </a:extLst>
          </p:cNvPr>
          <p:cNvSpPr/>
          <p:nvPr/>
        </p:nvSpPr>
        <p:spPr>
          <a:xfrm>
            <a:off x="3233738" y="1080830"/>
            <a:ext cx="1459560" cy="700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Инвестиции, расширение бизнеса</a:t>
            </a:r>
            <a:endParaRPr lang="en-GB" sz="14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8F278-EDA7-DE0A-F466-D5378ACB3985}"/>
              </a:ext>
            </a:extLst>
          </p:cNvPr>
          <p:cNvSpPr/>
          <p:nvPr/>
        </p:nvSpPr>
        <p:spPr>
          <a:xfrm>
            <a:off x="2876550" y="4534005"/>
            <a:ext cx="1828939" cy="700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Мобильность рабочей силы, миграция</a:t>
            </a:r>
            <a:endParaRPr lang="en-GB" sz="14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1C7DED-674F-E070-E763-163D38DCCFE6}"/>
              </a:ext>
            </a:extLst>
          </p:cNvPr>
          <p:cNvSpPr/>
          <p:nvPr/>
        </p:nvSpPr>
        <p:spPr>
          <a:xfrm>
            <a:off x="10393503" y="2388637"/>
            <a:ext cx="1291889" cy="20807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Создание достойных условий труда</a:t>
            </a:r>
            <a:endParaRPr lang="en-GB" sz="16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71B0A-FC72-E59A-A95C-E15EB2C2A2E5}"/>
              </a:ext>
            </a:extLst>
          </p:cNvPr>
          <p:cNvSpPr txBox="1"/>
          <p:nvPr/>
        </p:nvSpPr>
        <p:spPr>
          <a:xfrm>
            <a:off x="3375059" y="2386723"/>
            <a:ext cx="2775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Спрос на рабочую силу</a:t>
            </a:r>
            <a:endParaRPr lang="en-GB"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EFE5C-4E47-D5BA-6722-B2F742E2CDA0}"/>
              </a:ext>
            </a:extLst>
          </p:cNvPr>
          <p:cNvSpPr txBox="1"/>
          <p:nvPr/>
        </p:nvSpPr>
        <p:spPr>
          <a:xfrm>
            <a:off x="3431520" y="4011984"/>
            <a:ext cx="3264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Предложение рабочей силы</a:t>
            </a:r>
            <a:endParaRPr lang="en-GB"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C9B1E5-3C4F-C443-19B7-45137C4B7E66}"/>
              </a:ext>
            </a:extLst>
          </p:cNvPr>
          <p:cNvSpPr/>
          <p:nvPr/>
        </p:nvSpPr>
        <p:spPr>
          <a:xfrm>
            <a:off x="4914989" y="1092656"/>
            <a:ext cx="1641291" cy="700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Влияние дохода на совокупный спрос</a:t>
            </a:r>
            <a:endParaRPr lang="en-GB" sz="14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9F18F-39A9-A047-D576-425BFE5E5026}"/>
              </a:ext>
            </a:extLst>
          </p:cNvPr>
          <p:cNvSpPr txBox="1"/>
          <p:nvPr/>
        </p:nvSpPr>
        <p:spPr>
          <a:xfrm>
            <a:off x="2113576" y="2983109"/>
            <a:ext cx="134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y-KG" sz="16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Посредни-чество</a:t>
            </a:r>
            <a:endParaRPr lang="en-GB" sz="1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8BEA86-C0D4-29DB-3DAE-1A9D79995CA1}"/>
              </a:ext>
            </a:extLst>
          </p:cNvPr>
          <p:cNvSpPr/>
          <p:nvPr/>
        </p:nvSpPr>
        <p:spPr>
          <a:xfrm>
            <a:off x="2876550" y="5358511"/>
            <a:ext cx="1828939" cy="842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Изменения в структуре экономики, текучка кадров</a:t>
            </a:r>
            <a:endParaRPr lang="en-GB" sz="14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F08E98-F8B0-9C6D-7498-DD0A9C942750}"/>
              </a:ext>
            </a:extLst>
          </p:cNvPr>
          <p:cNvSpPr/>
          <p:nvPr/>
        </p:nvSpPr>
        <p:spPr>
          <a:xfrm>
            <a:off x="3470547" y="2821423"/>
            <a:ext cx="1459560" cy="1007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Эффективность подбора работы</a:t>
            </a:r>
            <a:endParaRPr lang="en-GB" sz="13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DD95AD-0EDB-932A-9AC9-F2143155E566}"/>
              </a:ext>
            </a:extLst>
          </p:cNvPr>
          <p:cNvSpPr/>
          <p:nvPr/>
        </p:nvSpPr>
        <p:spPr>
          <a:xfrm>
            <a:off x="5012272" y="2821423"/>
            <a:ext cx="1459560" cy="1007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Несоответствие навыков</a:t>
            </a:r>
            <a:endParaRPr lang="en-GB" sz="14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38C18F-003E-21E4-4751-7CDB80924B66}"/>
              </a:ext>
            </a:extLst>
          </p:cNvPr>
          <p:cNvSpPr/>
          <p:nvPr/>
        </p:nvSpPr>
        <p:spPr>
          <a:xfrm>
            <a:off x="6556281" y="2821423"/>
            <a:ext cx="1459560" cy="10070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Неравный доступ к рабочим местам</a:t>
            </a:r>
            <a:endParaRPr lang="en-GB" sz="14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2C4D2D-7884-4D88-12F8-1FD043EEB67A}"/>
              </a:ext>
            </a:extLst>
          </p:cNvPr>
          <p:cNvSpPr/>
          <p:nvPr/>
        </p:nvSpPr>
        <p:spPr>
          <a:xfrm>
            <a:off x="4804144" y="4534005"/>
            <a:ext cx="1459559" cy="700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Активация</a:t>
            </a:r>
            <a:endParaRPr lang="en-GB" sz="14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306503-6085-5C81-3254-4CB53F3C5982}"/>
              </a:ext>
            </a:extLst>
          </p:cNvPr>
          <p:cNvSpPr/>
          <p:nvPr/>
        </p:nvSpPr>
        <p:spPr>
          <a:xfrm>
            <a:off x="4804144" y="5358511"/>
            <a:ext cx="1459559" cy="842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Развитие трудовых навыков</a:t>
            </a:r>
            <a:endParaRPr lang="en-GB" sz="14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3" name="Arrow: Up-Down 22">
            <a:extLst>
              <a:ext uri="{FF2B5EF4-FFF2-40B4-BE49-F238E27FC236}">
                <a16:creationId xmlns:a16="http://schemas.microsoft.com/office/drawing/2014/main" id="{E5AACDD4-2B28-63AC-20D5-108A6075D2FD}"/>
              </a:ext>
            </a:extLst>
          </p:cNvPr>
          <p:cNvSpPr/>
          <p:nvPr/>
        </p:nvSpPr>
        <p:spPr>
          <a:xfrm rot="5400000">
            <a:off x="4678181" y="1216638"/>
            <a:ext cx="251926" cy="429208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7591172-E4E6-DD88-F4CF-0FE4970D7BAE}"/>
              </a:ext>
            </a:extLst>
          </p:cNvPr>
          <p:cNvSpPr/>
          <p:nvPr/>
        </p:nvSpPr>
        <p:spPr>
          <a:xfrm>
            <a:off x="3176732" y="1784454"/>
            <a:ext cx="251926" cy="64194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5F4BF1-1172-A805-5403-5755A009CCCA}"/>
              </a:ext>
            </a:extLst>
          </p:cNvPr>
          <p:cNvSpPr txBox="1"/>
          <p:nvPr/>
        </p:nvSpPr>
        <p:spPr>
          <a:xfrm>
            <a:off x="3387574" y="1820918"/>
            <a:ext cx="2708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Технологии, производительность труда</a:t>
            </a:r>
            <a:endParaRPr lang="en-GB" sz="14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2DACC-15F2-64A4-1266-59C6DD57DCBB}"/>
              </a:ext>
            </a:extLst>
          </p:cNvPr>
          <p:cNvSpPr/>
          <p:nvPr/>
        </p:nvSpPr>
        <p:spPr>
          <a:xfrm>
            <a:off x="791332" y="2388637"/>
            <a:ext cx="1322244" cy="20807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Рост Экономики</a:t>
            </a:r>
            <a:endParaRPr lang="en-GB" sz="160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3E02926A-323E-F22C-B185-B1ADA963BD26}"/>
              </a:ext>
            </a:extLst>
          </p:cNvPr>
          <p:cNvSpPr/>
          <p:nvPr/>
        </p:nvSpPr>
        <p:spPr>
          <a:xfrm rot="13973559">
            <a:off x="2349245" y="1539309"/>
            <a:ext cx="251926" cy="1148603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BBB09BFC-1613-D890-60B2-5DCB7D33E993}"/>
              </a:ext>
            </a:extLst>
          </p:cNvPr>
          <p:cNvSpPr/>
          <p:nvPr/>
        </p:nvSpPr>
        <p:spPr>
          <a:xfrm flipV="1">
            <a:off x="3188925" y="3874093"/>
            <a:ext cx="251926" cy="659912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0CF6FC7-B119-D48B-B752-918A71C72D39}"/>
              </a:ext>
            </a:extLst>
          </p:cNvPr>
          <p:cNvSpPr/>
          <p:nvPr/>
        </p:nvSpPr>
        <p:spPr>
          <a:xfrm rot="5400000" flipV="1">
            <a:off x="9155294" y="2189989"/>
            <a:ext cx="228903" cy="2249119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A0BBBA-AB08-07EC-C88E-98DB433FD5A7}"/>
              </a:ext>
            </a:extLst>
          </p:cNvPr>
          <p:cNvSpPr/>
          <p:nvPr/>
        </p:nvSpPr>
        <p:spPr>
          <a:xfrm>
            <a:off x="8399091" y="2388637"/>
            <a:ext cx="1546660" cy="208072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Неформальная занятость</a:t>
            </a:r>
            <a:endParaRPr lang="en-GB" sz="1400" dirty="0">
              <a:solidFill>
                <a:schemeClr val="tx2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4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4" grpId="0" animBg="1"/>
      <p:bldP spid="27" grpId="0"/>
      <p:bldP spid="28" grpId="0" animBg="1"/>
      <p:bldP spid="29" grpId="0" animBg="1"/>
      <p:bldP spid="3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F7BD5-EF20-CD2A-A8E9-1FA733AF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35CB5-6339-6DE0-3449-4D0C370F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00" dirty="0"/>
              <a:t>Продвижение социальной справедливости, содействие достйному труду</a:t>
            </a:r>
            <a:endParaRPr lang="en-GB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5AB79-F3E1-A20D-D92B-74C0C206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5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396E9C9-C0AE-7B93-F5FA-C76C68FEB84B}"/>
              </a:ext>
            </a:extLst>
          </p:cNvPr>
          <p:cNvSpPr txBox="1">
            <a:spLocks/>
          </p:cNvSpPr>
          <p:nvPr/>
        </p:nvSpPr>
        <p:spPr>
          <a:xfrm>
            <a:off x="2515279" y="357944"/>
            <a:ext cx="7857446" cy="906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226695" algn="just">
              <a:lnSpc>
                <a:spcPct val="100000"/>
              </a:lnSpc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Возможности: </a:t>
            </a:r>
          </a:p>
          <a:p>
            <a:pPr marL="457200" indent="-226695" algn="just">
              <a:lnSpc>
                <a:spcPct val="100000"/>
              </a:lnSpc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распределения доходов</a:t>
            </a:r>
            <a: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B11B54-342B-FEA7-1F57-4B8871837EF1}"/>
              </a:ext>
            </a:extLst>
          </p:cNvPr>
          <p:cNvSpPr txBox="1">
            <a:spLocks/>
          </p:cNvSpPr>
          <p:nvPr/>
        </p:nvSpPr>
        <p:spPr>
          <a:xfrm>
            <a:off x="490538" y="1299174"/>
            <a:ext cx="10995447" cy="580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algn="just">
              <a:lnSpc>
                <a:spcPct val="105000"/>
              </a:lnSpc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Минимальная заработная плата может быть использована для улучшения распределения доходов и поддержки совокупного спроса.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659ED-0308-4F24-D8FE-2C2BBBB29081}"/>
              </a:ext>
            </a:extLst>
          </p:cNvPr>
          <p:cNvSpPr txBox="1">
            <a:spLocks/>
          </p:cNvSpPr>
          <p:nvPr/>
        </p:nvSpPr>
        <p:spPr>
          <a:xfrm>
            <a:off x="383917" y="2339016"/>
            <a:ext cx="5503699" cy="35902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sz="1700" dirty="0"/>
              <a:t>Рост реальной заработной платы был отрицательным из-за высокой инфляции в большинстве стран в 2022 году, что особенно затронуло малообеспеченных.</a:t>
            </a:r>
            <a:endParaRPr lang="en-GB" sz="1700" dirty="0"/>
          </a:p>
          <a:p>
            <a:pPr lvl="2"/>
            <a:r>
              <a:rPr lang="ru-RU" sz="1700" dirty="0"/>
              <a:t>Минимальная заработная плата, прогрессивный налог, социальная защита и другие социальные меры могут сократить неравенство доходов.</a:t>
            </a:r>
            <a:endParaRPr lang="en-GB" sz="1700" dirty="0"/>
          </a:p>
          <a:p>
            <a:pPr lvl="2"/>
            <a:r>
              <a:rPr lang="ru-RU" sz="1700" dirty="0"/>
              <a:t>Минимальная заработная плата в регионе сохраняется на низком уровне по сравнению со средним заработком.</a:t>
            </a:r>
            <a:endParaRPr lang="en-GB" sz="1700" dirty="0"/>
          </a:p>
          <a:p>
            <a:pPr lvl="2"/>
            <a:r>
              <a:rPr lang="ru-RU" sz="1700" dirty="0"/>
              <a:t>Минимальная заработная плата часто превышает 35% от средней заработной платы.</a:t>
            </a:r>
            <a:endParaRPr lang="en-GB" sz="1700" dirty="0"/>
          </a:p>
          <a:p>
            <a:pPr lvl="2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FBB075-567D-6934-1EF8-E39526547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415" y="1617631"/>
            <a:ext cx="5104298" cy="4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8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00" dirty="0"/>
              <a:t>Продвижение социальной справедливости, содействие достйному труду</a:t>
            </a:r>
            <a:endParaRPr lang="en-GB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8281151" y="1370272"/>
            <a:ext cx="3498178" cy="4744778"/>
          </a:xfrm>
        </p:spPr>
        <p:txBody>
          <a:bodyPr/>
          <a:lstStyle/>
          <a:p>
            <a:r>
              <a:rPr lang="en-GB" sz="3200" dirty="0"/>
              <a:t>19%</a:t>
            </a:r>
          </a:p>
          <a:p>
            <a:pPr lvl="1"/>
            <a:r>
              <a:rPr lang="ru-RU" sz="1600" dirty="0"/>
              <a:t>Отдача от инвестиций, достигнутая на третьем году</a:t>
            </a:r>
            <a:endParaRPr lang="en-GB" sz="1600" dirty="0"/>
          </a:p>
          <a:p>
            <a:pPr lvl="1"/>
            <a:r>
              <a:rPr lang="ru-RU" sz="1300" dirty="0"/>
              <a:t>Источник: </a:t>
            </a:r>
            <a:r>
              <a:rPr lang="en-GB" sz="1300" dirty="0" err="1"/>
              <a:t>Rothboeck</a:t>
            </a:r>
            <a:r>
              <a:rPr lang="ru-RU" sz="1300" dirty="0"/>
              <a:t> (2014) </a:t>
            </a:r>
            <a:r>
              <a:rPr lang="ru-RU" sz="1300" i="1" dirty="0"/>
              <a:t>Использование расчетов выгод и затрат для оценки отдачи от инвестиций в ученичество в Индии: отдельные примеры МСП</a:t>
            </a:r>
            <a:endParaRPr lang="en-GB" sz="1300" i="1" dirty="0"/>
          </a:p>
          <a:p>
            <a:r>
              <a:rPr lang="en-GB" sz="3200" dirty="0"/>
              <a:t>£16-21</a:t>
            </a:r>
          </a:p>
          <a:p>
            <a:pPr lvl="1"/>
            <a:r>
              <a:rPr lang="ru-RU" sz="1600" dirty="0">
                <a:solidFill>
                  <a:schemeClr val="tx1"/>
                </a:solidFill>
              </a:rPr>
              <a:t>Чистая приведенная стоимость для экономики на 1 фунт стерлингов государственных расходов на ученичество </a:t>
            </a:r>
          </a:p>
          <a:p>
            <a:pPr lvl="1"/>
            <a:r>
              <a:rPr lang="ru-RU" sz="1300" dirty="0"/>
              <a:t>Источник: </a:t>
            </a:r>
            <a:r>
              <a:rPr lang="ru-RU" sz="1300" i="1" dirty="0"/>
              <a:t>Национальное контрольно-ревизионное управление (2012) Взрослое ученичество: оценка экономических выгод от ученичества – Технический документ</a:t>
            </a:r>
            <a:endParaRPr lang="en-GB" sz="1300" i="1" dirty="0"/>
          </a:p>
          <a:p>
            <a:pPr marL="457200" indent="-226695" algn="just">
              <a:lnSpc>
                <a:spcPct val="105000"/>
              </a:lnSpc>
            </a:pP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en-GB" sz="1600" dirty="0">
              <a:solidFill>
                <a:schemeClr val="tx1"/>
              </a:solidFill>
            </a:endParaRPr>
          </a:p>
          <a:p>
            <a:pPr lvl="1"/>
            <a:endParaRPr lang="en-GB" sz="1200" dirty="0"/>
          </a:p>
          <a:p>
            <a:pPr lvl="1"/>
            <a:r>
              <a:rPr lang="en-GB" sz="1200" dirty="0"/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8F583A-C675-46B7-1C97-94B3EBD1DF62}"/>
              </a:ext>
            </a:extLst>
          </p:cNvPr>
          <p:cNvSpPr txBox="1">
            <a:spLocks/>
          </p:cNvSpPr>
          <p:nvPr/>
        </p:nvSpPr>
        <p:spPr>
          <a:xfrm>
            <a:off x="490539" y="1442263"/>
            <a:ext cx="7067258" cy="653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6695" algn="just">
              <a:lnSpc>
                <a:spcPct val="105000"/>
              </a:lnSpc>
            </a:pP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предприятий в управление и предоставление</a:t>
            </a:r>
            <a:r>
              <a:rPr lang="en-GB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навыков.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9B889CB-126A-F857-08CF-B7BF878E4543}"/>
              </a:ext>
            </a:extLst>
          </p:cNvPr>
          <p:cNvSpPr txBox="1">
            <a:spLocks/>
          </p:cNvSpPr>
          <p:nvPr/>
        </p:nvSpPr>
        <p:spPr>
          <a:xfrm>
            <a:off x="517179" y="2278750"/>
            <a:ext cx="7626696" cy="37054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ts val="2500"/>
              </a:lnSpc>
            </a:pPr>
            <a:r>
              <a:rPr lang="ru-RU" sz="1700" dirty="0"/>
              <a:t>Фискальное пространство для развития навыков сталкивается с ограничениями.</a:t>
            </a:r>
            <a:r>
              <a:rPr lang="en-GB" sz="1700" dirty="0"/>
              <a:t> </a:t>
            </a:r>
            <a:r>
              <a:rPr lang="ru-RU" sz="1700" dirty="0"/>
              <a:t>Оптимизация ответственности за развитие навыков и распределение затрат между правительством, работодателями и работниками. </a:t>
            </a:r>
            <a:endParaRPr lang="en-GB" sz="1700" dirty="0"/>
          </a:p>
          <a:p>
            <a:pPr lvl="2">
              <a:lnSpc>
                <a:spcPts val="2500"/>
              </a:lnSpc>
            </a:pPr>
            <a:r>
              <a:rPr lang="ru-RU" sz="1700" dirty="0"/>
              <a:t>В этом свете рассмотрите «</a:t>
            </a:r>
            <a:r>
              <a:rPr lang="en-GB" sz="1700" dirty="0"/>
              <a:t>C</a:t>
            </a:r>
            <a:r>
              <a:rPr lang="ru-RU" sz="1700" dirty="0"/>
              <a:t>оветы по навыкам» и обучение на рабочем месте (ОРМ), особенно ученичество.</a:t>
            </a:r>
            <a:endParaRPr lang="en-GB" sz="1700" dirty="0"/>
          </a:p>
          <a:p>
            <a:pPr lvl="2">
              <a:lnSpc>
                <a:spcPts val="2500"/>
              </a:lnSpc>
            </a:pPr>
            <a:r>
              <a:rPr lang="ru-RU" sz="1700" dirty="0"/>
              <a:t>Известно, что ОРМ помогает молодежи перейти от учебы к работе и обеспечивает высокую отдачу от инвестиций, но пока не укоренилось в этом регионе</a:t>
            </a:r>
            <a:endParaRPr lang="en-GB" sz="1700" dirty="0"/>
          </a:p>
          <a:p>
            <a:pPr lvl="2">
              <a:lnSpc>
                <a:spcPts val="2500"/>
              </a:lnSpc>
            </a:pPr>
            <a:r>
              <a:rPr lang="ru-RU" sz="1700" dirty="0"/>
              <a:t>Рекомендация МОТ относительно качественного ученичества (№ 208) устанавливает основные принципы и дает рекомендации</a:t>
            </a:r>
            <a:endParaRPr lang="en-GB" sz="1700" dirty="0"/>
          </a:p>
          <a:p>
            <a:pPr lvl="2">
              <a:lnSpc>
                <a:spcPts val="2500"/>
              </a:lnSpc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94ABD-54DC-6A12-45F9-D91C5B885634}"/>
              </a:ext>
            </a:extLst>
          </p:cNvPr>
          <p:cNvSpPr txBox="1">
            <a:spLocks/>
          </p:cNvSpPr>
          <p:nvPr/>
        </p:nvSpPr>
        <p:spPr>
          <a:xfrm>
            <a:off x="2515279" y="357944"/>
            <a:ext cx="8646183" cy="829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226695" algn="just">
              <a:lnSpc>
                <a:spcPct val="105000"/>
              </a:lnSpc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Возможности: </a:t>
            </a: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6695" algn="just">
              <a:lnSpc>
                <a:spcPct val="105000"/>
              </a:lnSpc>
            </a:pP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потенциал развития навыков в частном секторе.</a:t>
            </a:r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5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F7BD5-EF20-CD2A-A8E9-1FA733AF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0538" y="6858000"/>
            <a:ext cx="2743200" cy="216000"/>
          </a:xfrm>
        </p:spPr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35CB5-6339-6DE0-3449-4D0C370F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1007" y="6513907"/>
            <a:ext cx="5605462" cy="180000"/>
          </a:xfrm>
        </p:spPr>
        <p:txBody>
          <a:bodyPr/>
          <a:lstStyle/>
          <a:p>
            <a:r>
              <a:rPr lang="ru-RU" sz="1000" dirty="0"/>
              <a:t>Продвижение социальной справедливости, содействие достйному труду</a:t>
            </a:r>
            <a:endParaRPr lang="en-GB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5AB79-F3E1-A20D-D92B-74C0C206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B11B54-342B-FEA7-1F57-4B8871837EF1}"/>
              </a:ext>
            </a:extLst>
          </p:cNvPr>
          <p:cNvSpPr txBox="1">
            <a:spLocks/>
          </p:cNvSpPr>
          <p:nvPr/>
        </p:nvSpPr>
        <p:spPr>
          <a:xfrm>
            <a:off x="490538" y="1235450"/>
            <a:ext cx="6293720" cy="580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505" algn="just">
              <a:lnSpc>
                <a:spcPct val="105000"/>
              </a:lnSpc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по улучшению равенства на рынке труда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659ED-0308-4F24-D8FE-2C2BBBB29081}"/>
              </a:ext>
            </a:extLst>
          </p:cNvPr>
          <p:cNvSpPr txBox="1">
            <a:spLocks/>
          </p:cNvSpPr>
          <p:nvPr/>
        </p:nvSpPr>
        <p:spPr>
          <a:xfrm>
            <a:off x="276837" y="1679670"/>
            <a:ext cx="6853357" cy="46701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sz="1600" dirty="0"/>
              <a:t>Бросать вызов глубоко укоренившимся социальным нормам и практикам, которые мешают женщинам раскрыть свой полный потенциал</a:t>
            </a:r>
            <a:endParaRPr lang="en-GB" sz="1600" dirty="0"/>
          </a:p>
          <a:p>
            <a:pPr lvl="2"/>
            <a:r>
              <a:rPr lang="ru-RU" sz="1600" dirty="0"/>
              <a:t>Инвестировать в экономику ухода и политику отпусков (отцовский отпуск)</a:t>
            </a:r>
            <a:endParaRPr lang="en-GB" sz="1600" dirty="0"/>
          </a:p>
          <a:p>
            <a:pPr lvl="2"/>
            <a:r>
              <a:rPr lang="ru-RU" sz="1600" dirty="0"/>
              <a:t>Поощрять справедливое и равное распределение обязанностей по уходу между мужчинами и женщинами</a:t>
            </a:r>
            <a:endParaRPr lang="en-GB" sz="1600" dirty="0"/>
          </a:p>
          <a:p>
            <a:pPr lvl="2"/>
            <a:r>
              <a:rPr lang="ru-RU" sz="1600" dirty="0"/>
              <a:t>Устранять гендерный разрыв в оплате труда между мужчинами и женщинами, высокий уровень неформальности, дискриминацию и насилие в сфере труда</a:t>
            </a:r>
            <a:endParaRPr lang="en-GB" sz="1600" dirty="0"/>
          </a:p>
          <a:p>
            <a:pPr lvl="2"/>
            <a:r>
              <a:rPr lang="ru-RU" sz="1600" dirty="0"/>
              <a:t>Устранять профессиональную сегрегацию по признаку пола</a:t>
            </a:r>
            <a:endParaRPr lang="en-GB" sz="1600" dirty="0"/>
          </a:p>
          <a:p>
            <a:pPr lvl="2"/>
            <a:r>
              <a:rPr lang="ru-RU" sz="1600" dirty="0"/>
              <a:t>Конвенция ООН о правах инвалидов поддерживает право инвалидов на труд наравне с другими, включая равное обращение и разумное приспособление (статья 27)</a:t>
            </a:r>
            <a:endParaRPr lang="en-GB" sz="1600" dirty="0"/>
          </a:p>
          <a:p>
            <a:pPr lvl="2"/>
            <a:r>
              <a:rPr lang="ru-RU" sz="1600" dirty="0"/>
              <a:t>Наращивать потенциал государственных служб занятости и содействовать партнерству с НПО для интеграции инвалидов и женщин на рынке труда</a:t>
            </a:r>
            <a:endParaRPr lang="en-GB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B28189-88A3-F636-DAEA-CEED37E8B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194" y="1434484"/>
            <a:ext cx="4469219" cy="43719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6E0B5D-7696-99B9-B055-E663F635D6E1}"/>
              </a:ext>
            </a:extLst>
          </p:cNvPr>
          <p:cNvSpPr txBox="1"/>
          <p:nvPr/>
        </p:nvSpPr>
        <p:spPr>
          <a:xfrm>
            <a:off x="7353471" y="5964247"/>
            <a:ext cx="446921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Source: ILO STAT, the latest available data (2016-2022)</a:t>
            </a:r>
            <a:endParaRPr lang="en-GB" sz="110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3715041-7501-D72B-5245-3CA182D3E13F}"/>
              </a:ext>
            </a:extLst>
          </p:cNvPr>
          <p:cNvSpPr txBox="1">
            <a:spLocks/>
          </p:cNvSpPr>
          <p:nvPr/>
        </p:nvSpPr>
        <p:spPr>
          <a:xfrm>
            <a:off x="2076451" y="357944"/>
            <a:ext cx="9085012" cy="7884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226695" algn="just">
              <a:lnSpc>
                <a:spcPct val="105000"/>
              </a:lnSpc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Возможности: </a:t>
            </a:r>
          </a:p>
          <a:p>
            <a:pPr marL="457200" indent="-226695" algn="just">
              <a:lnSpc>
                <a:spcPct val="105000"/>
              </a:lnSpc>
            </a:pPr>
            <a:r>
              <a:rPr lang="ru-R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раскрытие недостаточно используемого потенциала женщин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4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9F7BD5-EF20-CD2A-A8E9-1FA733AF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35CB5-6339-6DE0-3449-4D0C370F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1000" dirty="0"/>
              <a:t>Продвижение социальной справедливости, содействие достйному труду</a:t>
            </a:r>
            <a:endParaRPr lang="en-GB" sz="1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5AB79-F3E1-A20D-D92B-74C0C206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8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B11B54-342B-FEA7-1F57-4B8871837EF1}"/>
              </a:ext>
            </a:extLst>
          </p:cNvPr>
          <p:cNvSpPr txBox="1">
            <a:spLocks/>
          </p:cNvSpPr>
          <p:nvPr/>
        </p:nvSpPr>
        <p:spPr>
          <a:xfrm>
            <a:off x="490538" y="1442263"/>
            <a:ext cx="10995447" cy="5809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6695">
              <a:lnSpc>
                <a:spcPct val="105000"/>
              </a:lnSpc>
            </a:pP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Устранять возможности для </a:t>
            </a:r>
            <a:r>
              <a:rPr lang="ru-RU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-формальности и</a:t>
            </a:r>
            <a:b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расширения налоговой базы</a:t>
            </a:r>
            <a:endParaRPr lang="en-GB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D659ED-0308-4F24-D8FE-2C2BBBB29081}"/>
              </a:ext>
            </a:extLst>
          </p:cNvPr>
          <p:cNvSpPr txBox="1">
            <a:spLocks/>
          </p:cNvSpPr>
          <p:nvPr/>
        </p:nvSpPr>
        <p:spPr>
          <a:xfrm>
            <a:off x="490538" y="2192623"/>
            <a:ext cx="7057636" cy="403323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ru-RU" sz="1600" dirty="0"/>
              <a:t>Несмотря на устойчивый рост ВВП, неформальные показатели занятости оставались стабильными во многих странах</a:t>
            </a:r>
            <a:endParaRPr lang="en-GB" sz="1600" dirty="0"/>
          </a:p>
          <a:p>
            <a:pPr lvl="2"/>
            <a:r>
              <a:rPr lang="ru-RU" sz="1600" dirty="0"/>
              <a:t>Первая неформальная работа увеличивает вероятность остаться в неформальной занятости. Переход от школы к работе имеет значение</a:t>
            </a:r>
            <a:endParaRPr lang="en-GB" sz="1600" dirty="0"/>
          </a:p>
          <a:p>
            <a:pPr lvl="2"/>
            <a:r>
              <a:rPr lang="ru-RU" sz="1600" dirty="0"/>
              <a:t>Использование цифровых технологий может облегчить переход к формальности за счет</a:t>
            </a:r>
            <a:endParaRPr lang="en-GB" sz="1600" dirty="0"/>
          </a:p>
          <a:p>
            <a:pPr marL="0" lvl="2" indent="0">
              <a:buNone/>
            </a:pPr>
            <a:r>
              <a:rPr lang="ru-RU" sz="1600" dirty="0"/>
              <a:t>	</a:t>
            </a:r>
            <a:r>
              <a:rPr lang="en-GB" sz="1600" dirty="0"/>
              <a:t></a:t>
            </a:r>
            <a:r>
              <a:rPr lang="ru-RU" sz="1600" dirty="0"/>
              <a:t> упрощения регистрации предприятий и занятости</a:t>
            </a:r>
            <a:endParaRPr lang="en-GB" sz="1600" dirty="0"/>
          </a:p>
          <a:p>
            <a:pPr marL="0" lvl="2" indent="0">
              <a:buNone/>
            </a:pPr>
            <a:r>
              <a:rPr lang="ru-RU" sz="1600" dirty="0"/>
              <a:t>	</a:t>
            </a:r>
            <a:r>
              <a:rPr lang="en-GB" sz="1600" dirty="0"/>
              <a:t></a:t>
            </a:r>
            <a:r>
              <a:rPr lang="ru-RU" sz="1600" dirty="0"/>
              <a:t> облегчения доступа к социальному обеспечению</a:t>
            </a:r>
            <a:endParaRPr lang="en-GB" sz="1600" dirty="0"/>
          </a:p>
          <a:p>
            <a:pPr marL="0" lvl="2" indent="0">
              <a:buNone/>
            </a:pPr>
            <a:r>
              <a:rPr lang="ru-RU" sz="1600" dirty="0"/>
              <a:t>	</a:t>
            </a:r>
            <a:r>
              <a:rPr lang="en-GB" sz="1600" dirty="0"/>
              <a:t></a:t>
            </a:r>
            <a:r>
              <a:rPr lang="ru-RU" sz="1600" dirty="0"/>
              <a:t> поддержки соблюдения законов</a:t>
            </a:r>
            <a:endParaRPr lang="en-GB" sz="1600" dirty="0"/>
          </a:p>
          <a:p>
            <a:pPr marL="0" lvl="2" indent="0">
              <a:buNone/>
            </a:pPr>
            <a:r>
              <a:rPr lang="ru-RU" sz="1600" dirty="0"/>
              <a:t>	</a:t>
            </a:r>
            <a:r>
              <a:rPr lang="en-GB" sz="1600" dirty="0"/>
              <a:t></a:t>
            </a:r>
            <a:r>
              <a:rPr lang="ru-RU" sz="1600" dirty="0"/>
              <a:t> интеграции государственных баз данных (например, 		налогов, социального обеспечения, регистрации работников) 	и планирования целевых вмешательств</a:t>
            </a:r>
            <a:endParaRPr lang="en-GB" sz="1600" dirty="0"/>
          </a:p>
          <a:p>
            <a:pPr marL="0" lvl="2" indent="0">
              <a:buNone/>
            </a:pPr>
            <a:r>
              <a:rPr lang="ru-RU" sz="1600" dirty="0"/>
              <a:t>	</a:t>
            </a:r>
            <a:r>
              <a:rPr lang="en-GB" sz="1600" dirty="0"/>
              <a:t></a:t>
            </a:r>
            <a:r>
              <a:rPr lang="ru-RU" sz="1600" dirty="0"/>
              <a:t> улучшения доступа к рынкам и развитию навыков</a:t>
            </a:r>
            <a:endParaRPr lang="en-GB" sz="1600" dirty="0"/>
          </a:p>
          <a:p>
            <a:pPr lvl="2"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B1F756-7EF7-245B-15BA-E5087CBF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174" y="1611695"/>
            <a:ext cx="3883288" cy="4313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82B2B4-CAFE-33C7-982A-8F5D196C51E9}"/>
              </a:ext>
            </a:extLst>
          </p:cNvPr>
          <p:cNvSpPr txBox="1"/>
          <p:nvPr/>
        </p:nvSpPr>
        <p:spPr>
          <a:xfrm>
            <a:off x="7353471" y="5964247"/>
            <a:ext cx="221040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Source: ILO STAT</a:t>
            </a:r>
            <a:endParaRPr lang="en-GB" sz="1100" i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53C006-FBA6-E4E3-6FAE-42E8BE90921F}"/>
              </a:ext>
            </a:extLst>
          </p:cNvPr>
          <p:cNvSpPr txBox="1">
            <a:spLocks/>
          </p:cNvSpPr>
          <p:nvPr/>
        </p:nvSpPr>
        <p:spPr>
          <a:xfrm>
            <a:off x="2515279" y="357944"/>
            <a:ext cx="8646183" cy="9006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226695" algn="just">
              <a:lnSpc>
                <a:spcPct val="100000"/>
              </a:lnSpc>
            </a:pP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Возможности:</a:t>
            </a:r>
          </a:p>
          <a:p>
            <a:pPr marL="457200" indent="-226695" algn="just">
              <a:lnSpc>
                <a:spcPct val="100000"/>
              </a:lnSpc>
            </a:pPr>
            <a:r>
              <a:rPr lang="ru-RU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устранение неформальности</a:t>
            </a:r>
            <a:endParaRPr lang="en-GB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56400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66B405F29604D8806A89015DAB3D8" ma:contentTypeVersion="15" ma:contentTypeDescription="Create a new document." ma:contentTypeScope="" ma:versionID="06dce7687badabe729269451277cd91c">
  <xsd:schema xmlns:xsd="http://www.w3.org/2001/XMLSchema" xmlns:xs="http://www.w3.org/2001/XMLSchema" xmlns:p="http://schemas.microsoft.com/office/2006/metadata/properties" xmlns:ns2="dee8a1c6-771d-4d9c-9571-8703dcb7a2c8" xmlns:ns3="40a2eef1-ec33-4405-b703-eacbc5b271e1" targetNamespace="http://schemas.microsoft.com/office/2006/metadata/properties" ma:root="true" ma:fieldsID="0d570fd4c31efda56f0a062a70639101" ns2:_="" ns3:_="">
    <xsd:import namespace="dee8a1c6-771d-4d9c-9571-8703dcb7a2c8"/>
    <xsd:import namespace="40a2eef1-ec33-4405-b703-eacbc5b27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8a1c6-771d-4d9c-9571-8703dcb7a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2eef1-ec33-4405-b703-eacbc5b271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2ce5cb6-c2cd-414f-af3e-463aad50b0ad}" ma:internalName="TaxCatchAll" ma:showField="CatchAllData" ma:web="40a2eef1-ec33-4405-b703-eacbc5b27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e8a1c6-771d-4d9c-9571-8703dcb7a2c8">
      <Terms xmlns="http://schemas.microsoft.com/office/infopath/2007/PartnerControls"/>
    </lcf76f155ced4ddcb4097134ff3c332f>
    <TaxCatchAll xmlns="40a2eef1-ec33-4405-b703-eacbc5b271e1" xsi:nil="true"/>
  </documentManagement>
</p:properties>
</file>

<file path=customXml/itemProps1.xml><?xml version="1.0" encoding="utf-8"?>
<ds:datastoreItem xmlns:ds="http://schemas.openxmlformats.org/officeDocument/2006/customXml" ds:itemID="{8BBB5BC3-9F7A-4602-9789-DB6A4A025C45}"/>
</file>

<file path=customXml/itemProps2.xml><?xml version="1.0" encoding="utf-8"?>
<ds:datastoreItem xmlns:ds="http://schemas.openxmlformats.org/officeDocument/2006/customXml" ds:itemID="{8CA3D00E-7259-4919-BEA2-DCEAF1E8237D}"/>
</file>

<file path=customXml/itemProps3.xml><?xml version="1.0" encoding="utf-8"?>
<ds:datastoreItem xmlns:ds="http://schemas.openxmlformats.org/officeDocument/2006/customXml" ds:itemID="{23E19C8A-A72D-49E3-A3B8-4FC18356AD25}"/>
</file>

<file path=docProps/app.xml><?xml version="1.0" encoding="utf-8"?>
<Properties xmlns="http://schemas.openxmlformats.org/officeDocument/2006/extended-properties" xmlns:vt="http://schemas.openxmlformats.org/officeDocument/2006/docPropsVTypes">
  <Template>English PowerPoint Presentation</Template>
  <TotalTime>0</TotalTime>
  <Words>1000</Words>
  <Application>Microsoft Office PowerPoint</Application>
  <PresentationFormat>Widescreen</PresentationFormat>
  <Paragraphs>113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Noto Sans</vt:lpstr>
      <vt:lpstr>Wingdings</vt:lpstr>
      <vt:lpstr>Wingdings 3</vt:lpstr>
      <vt:lpstr>ILO 2020</vt:lpstr>
      <vt:lpstr>Глобальные тенденции в сфере труда:  риски и возможности для Кыргызской Республики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Employment and Social Prospects</dc:title>
  <dc:creator>Chatani, Kazutoshi</dc:creator>
  <cp:lastModifiedBy>Orokov, Bolotbek</cp:lastModifiedBy>
  <cp:revision>49</cp:revision>
  <dcterms:created xsi:type="dcterms:W3CDTF">2023-10-06T14:11:50Z</dcterms:created>
  <dcterms:modified xsi:type="dcterms:W3CDTF">2024-11-01T07:57:36Z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0x010100D8F66B405F29604D8806A89015DAB3D8</vt:lpwstr>
  </property>
</Properties>
</file>