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98" r:id="rId3"/>
    <p:sldId id="257" r:id="rId4"/>
    <p:sldId id="277" r:id="rId5"/>
    <p:sldId id="290" r:id="rId6"/>
    <p:sldId id="265" r:id="rId7"/>
    <p:sldId id="260" r:id="rId8"/>
    <p:sldId id="261" r:id="rId9"/>
    <p:sldId id="292" r:id="rId10"/>
    <p:sldId id="262" r:id="rId11"/>
    <p:sldId id="264" r:id="rId12"/>
    <p:sldId id="287" r:id="rId13"/>
    <p:sldId id="286" r:id="rId14"/>
    <p:sldId id="266" r:id="rId15"/>
    <p:sldId id="274" r:id="rId16"/>
    <p:sldId id="291" r:id="rId17"/>
    <p:sldId id="293" r:id="rId18"/>
    <p:sldId id="272" r:id="rId19"/>
    <p:sldId id="294" r:id="rId20"/>
    <p:sldId id="268" r:id="rId21"/>
    <p:sldId id="269" r:id="rId22"/>
    <p:sldId id="270" r:id="rId23"/>
    <p:sldId id="289" r:id="rId24"/>
    <p:sldId id="263" r:id="rId25"/>
    <p:sldId id="276" r:id="rId26"/>
    <p:sldId id="297" r:id="rId27"/>
    <p:sldId id="296" r:id="rId28"/>
    <p:sldId id="280" r:id="rId29"/>
    <p:sldId id="282" r:id="rId30"/>
    <p:sldId id="281" r:id="rId31"/>
    <p:sldId id="267" r:id="rId32"/>
    <p:sldId id="288" r:id="rId33"/>
    <p:sldId id="29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87" d="100"/>
          <a:sy n="87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902-B73B-4D3E-9E74-F00A7E7A096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BA09-67D0-47FD-8E51-90952732721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10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902-B73B-4D3E-9E74-F00A7E7A096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BA09-67D0-47FD-8E51-90952732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9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902-B73B-4D3E-9E74-F00A7E7A096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BA09-67D0-47FD-8E51-90952732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4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902-B73B-4D3E-9E74-F00A7E7A096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BA09-67D0-47FD-8E51-90952732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0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902-B73B-4D3E-9E74-F00A7E7A096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BA09-67D0-47FD-8E51-90952732721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36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902-B73B-4D3E-9E74-F00A7E7A096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BA09-67D0-47FD-8E51-90952732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5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902-B73B-4D3E-9E74-F00A7E7A096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BA09-67D0-47FD-8E51-90952732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902-B73B-4D3E-9E74-F00A7E7A096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BA09-67D0-47FD-8E51-90952732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5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902-B73B-4D3E-9E74-F00A7E7A096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BA09-67D0-47FD-8E51-90952732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0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F4E902-B73B-4D3E-9E74-F00A7E7A096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02BA09-67D0-47FD-8E51-90952732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5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902-B73B-4D3E-9E74-F00A7E7A096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BA09-67D0-47FD-8E51-90952732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7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F4E902-B73B-4D3E-9E74-F00A7E7A096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02BA09-67D0-47FD-8E51-90952732721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8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7904A-5D11-253B-F2B2-3138D2218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Международные платёжные системы и  безопасность?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9E8AC8-9088-9307-D498-865FF1C1A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ноябрь 2024 года</a:t>
            </a:r>
          </a:p>
          <a:p>
            <a:r>
              <a:rPr lang="ru-RU" dirty="0" err="1"/>
              <a:t>Г.Бишкек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05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335F8D-1274-DABA-5AC6-9503F4E3AAAE}"/>
              </a:ext>
            </a:extLst>
          </p:cNvPr>
          <p:cNvSpPr txBox="1"/>
          <p:nvPr/>
        </p:nvSpPr>
        <p:spPr>
          <a:xfrm>
            <a:off x="1222872" y="594911"/>
            <a:ext cx="928722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SWIFT (англ. Society </a:t>
            </a:r>
            <a:r>
              <a:rPr lang="ru-RU" sz="2000" b="1" dirty="0" err="1"/>
              <a:t>for</a:t>
            </a:r>
            <a:r>
              <a:rPr lang="ru-RU" sz="2000" b="1" dirty="0"/>
              <a:t> Worldwide </a:t>
            </a:r>
            <a:r>
              <a:rPr lang="ru-RU" sz="2000" b="1" dirty="0" err="1"/>
              <a:t>Interbank</a:t>
            </a:r>
            <a:r>
              <a:rPr lang="ru-RU" sz="2000" b="1" dirty="0"/>
              <a:t> Financial Telecommunications </a:t>
            </a:r>
            <a:r>
              <a:rPr lang="ru-RU" sz="2000" dirty="0"/>
              <a:t>— Общество всемирных межбанковских финансовых каналов связи) </a:t>
            </a:r>
            <a:r>
              <a:rPr lang="ru-RU" sz="2000" b="1" i="1" dirty="0"/>
              <a:t>— международная межбанковская система передачи информации и совершения платежей. Сама система не является платёжной — она не выполняет функций расчёта и взаимного клиринга между участниками.</a:t>
            </a:r>
            <a:endParaRPr lang="en-US" sz="2000" b="1" i="1" dirty="0"/>
          </a:p>
          <a:p>
            <a:endParaRPr lang="ru-RU" sz="2000" b="1" i="1" dirty="0"/>
          </a:p>
          <a:p>
            <a:r>
              <a:rPr lang="ru-RU" sz="2000" dirty="0"/>
              <a:t>Основана в </a:t>
            </a:r>
            <a:r>
              <a:rPr lang="ru-RU" sz="2000" b="1" dirty="0"/>
              <a:t>1973 году</a:t>
            </a:r>
            <a:r>
              <a:rPr lang="ru-RU" sz="2000" dirty="0"/>
              <a:t>. Соучредителями выступили 248 банков из 19 стран. Штаб-квартира SWIFT находится в Ла-</a:t>
            </a:r>
            <a:r>
              <a:rPr lang="ru-RU" sz="2000" dirty="0" err="1"/>
              <a:t>Юльпе</a:t>
            </a:r>
            <a:r>
              <a:rPr lang="ru-RU" sz="2000" dirty="0"/>
              <a:t> (Бельгия). </a:t>
            </a:r>
            <a:r>
              <a:rPr lang="ru-RU" sz="2000" u="sng" dirty="0"/>
              <a:t>SWIFT является кооперативным обществом</a:t>
            </a:r>
            <a:r>
              <a:rPr lang="ru-RU" sz="2000" dirty="0"/>
              <a:t>, созданным по бельгийскому законодательству, принадлежит его членам. По состоянию на 2015 год членами SWIFT являются более 11 тыс. финансовых организаций в более чем 200 странах мира, в том числе около 1000 корпораций. Средний оборот — более 30 миллионов сообщений в день.</a:t>
            </a:r>
            <a:endParaRPr lang="en-US" sz="2000" dirty="0"/>
          </a:p>
          <a:p>
            <a:endParaRPr lang="ru-RU" sz="2000" dirty="0"/>
          </a:p>
          <a:p>
            <a:r>
              <a:rPr lang="ru-RU" sz="2000" dirty="0"/>
              <a:t>После событий 11 сентября 2001 года ЦРУ, ФБР и Министерство финансов США получили доступ к финансовой информации сети SWIFT с целью отслеживания возможных финансовых транзакций террористов. </a:t>
            </a:r>
          </a:p>
          <a:p>
            <a:r>
              <a:rPr lang="ru-RU" sz="2000" dirty="0"/>
              <a:t>От SWIFT были отключены такие страны, как Иран и КНДР: в ноябре 2018 года ряд иранских банков был отключён от SWIFT. Решение было принято под давлением правительства США.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6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AFDEA7-5395-49AB-C692-9836A0F10998}"/>
              </a:ext>
            </a:extLst>
          </p:cNvPr>
          <p:cNvSpPr txBox="1"/>
          <p:nvPr/>
        </p:nvSpPr>
        <p:spPr>
          <a:xfrm>
            <a:off x="661012" y="495759"/>
            <a:ext cx="848574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различных странах созданы альтернативные аналоги SWIFT, в их числе:</a:t>
            </a:r>
          </a:p>
          <a:p>
            <a:endParaRPr lang="ru-RU" dirty="0"/>
          </a:p>
          <a:p>
            <a:r>
              <a:rPr lang="ru-RU" b="1" u="sng" dirty="0"/>
              <a:t>Система передачи финансовых сообщений (СПФС)— </a:t>
            </a:r>
            <a:r>
              <a:rPr lang="ru-RU" dirty="0"/>
              <a:t>аналог SWIFT, разработанный ЦБ РФ, которым утверждается, что в систему входят 500 участников из 12 стран; они не раскрываются, что объясняют риском вторичных санкций;</a:t>
            </a:r>
            <a:endParaRPr lang="en-US" dirty="0"/>
          </a:p>
          <a:p>
            <a:endParaRPr lang="ru-RU" dirty="0"/>
          </a:p>
          <a:p>
            <a:r>
              <a:rPr lang="ru-RU" b="1" u="sng" dirty="0"/>
              <a:t>INSTEX </a:t>
            </a:r>
            <a:r>
              <a:rPr lang="ru-RU" dirty="0"/>
              <a:t>— аналог SWIFT для торговли с Ираном;</a:t>
            </a:r>
          </a:p>
          <a:p>
            <a:r>
              <a:rPr lang="ru-RU" dirty="0"/>
              <a:t>--- В июне 2019 года первая транзакция прошла в новой платёжной системе </a:t>
            </a:r>
            <a:r>
              <a:rPr lang="ru-RU" dirty="0" err="1"/>
              <a:t>Instrument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Support </a:t>
            </a:r>
            <a:r>
              <a:rPr lang="ru-RU" dirty="0" err="1"/>
              <a:t>of</a:t>
            </a:r>
            <a:r>
              <a:rPr lang="ru-RU" dirty="0"/>
              <a:t> Trade </a:t>
            </a:r>
            <a:r>
              <a:rPr lang="ru-RU" dirty="0" err="1"/>
              <a:t>Exchanges</a:t>
            </a:r>
            <a:r>
              <a:rPr lang="ru-RU" dirty="0"/>
              <a:t> (INSTEX). Штаб-квартира системы находится в Париже. Система создана в январе 2019 года для торговли европейских стран с подсанкционным Ираном в обход американских санкций против этой страны</a:t>
            </a:r>
            <a:endParaRPr lang="en-US" dirty="0"/>
          </a:p>
          <a:p>
            <a:endParaRPr lang="ru-RU" dirty="0"/>
          </a:p>
          <a:p>
            <a:r>
              <a:rPr lang="ru-RU" b="1" u="sng" dirty="0"/>
              <a:t>CIPS </a:t>
            </a:r>
            <a:r>
              <a:rPr lang="ru-RU" dirty="0"/>
              <a:t>— китайский аналог SWIFT;</a:t>
            </a:r>
          </a:p>
          <a:p>
            <a:r>
              <a:rPr lang="ru-RU" dirty="0"/>
              <a:t>-- 8 октября 2015 года Китай запустил свою систему межбанковских платежей </a:t>
            </a:r>
            <a:r>
              <a:rPr lang="en-US" dirty="0"/>
              <a:t>Cross-Border Interbank Payment System (CIPS).</a:t>
            </a:r>
          </a:p>
          <a:p>
            <a:endParaRPr lang="ru-RU" dirty="0"/>
          </a:p>
          <a:p>
            <a:r>
              <a:rPr lang="ru-RU" b="1" u="sng" dirty="0"/>
              <a:t>SFMS</a:t>
            </a:r>
            <a:r>
              <a:rPr lang="ru-RU" dirty="0"/>
              <a:t> — индийская версия SWIFT.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52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2E507-E879-7169-2A47-62FF4445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368744" cy="79305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Международные системы денежных переводов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18B6C-8DEA-1084-1516-F904BE61F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52530"/>
            <a:ext cx="9720073" cy="46568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Western Union («Вестерн Юнион»): более 500 тысяч отделений по всему миру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MoneyGram</a:t>
            </a:r>
            <a:r>
              <a:rPr lang="ru-RU" dirty="0"/>
              <a:t> («</a:t>
            </a:r>
            <a:r>
              <a:rPr lang="ru-RU" dirty="0" err="1"/>
              <a:t>МаниГрэм</a:t>
            </a:r>
            <a:r>
              <a:rPr lang="ru-RU" dirty="0"/>
              <a:t>»): 350 тысяч отделений (принадлежит </a:t>
            </a:r>
            <a:r>
              <a:rPr lang="en-US" dirty="0"/>
              <a:t>American Express)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«Золотая корона»:</a:t>
            </a:r>
            <a:r>
              <a:rPr lang="en-US" dirty="0"/>
              <a:t> c</a:t>
            </a:r>
            <a:r>
              <a:rPr lang="ru-RU" dirty="0" err="1"/>
              <a:t>истема</a:t>
            </a:r>
            <a:r>
              <a:rPr lang="ru-RU" dirty="0"/>
              <a:t> имеет около 50 000 пунктов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Unistream</a:t>
            </a:r>
            <a:r>
              <a:rPr lang="ru-RU" dirty="0"/>
              <a:t> («Юнистрим»):  система, открытая как часть структуры Юниаструм Банка в 2001 году.  У </a:t>
            </a:r>
            <a:r>
              <a:rPr lang="ru-RU" dirty="0" err="1"/>
              <a:t>Unistream</a:t>
            </a:r>
            <a:r>
              <a:rPr lang="ru-RU" dirty="0"/>
              <a:t> более 250 000 отделений в сотне стран мира.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Anelik</a:t>
            </a:r>
            <a:r>
              <a:rPr lang="ru-RU" dirty="0"/>
              <a:t> («Анелик»): работает более 16 лет и объединяет 65 000 пунктов в более чем 90 странах мира.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12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6D752-E3A6-4C1D-754A-2DC0ECD6EA9E}"/>
              </a:ext>
            </a:extLst>
          </p:cNvPr>
          <p:cNvSpPr txBox="1"/>
          <p:nvPr/>
        </p:nvSpPr>
        <p:spPr>
          <a:xfrm>
            <a:off x="1233889" y="297456"/>
            <a:ext cx="7912865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Популярные электронные международные платёжные системы</a:t>
            </a:r>
          </a:p>
          <a:p>
            <a:r>
              <a:rPr lang="ru-RU" b="1" dirty="0"/>
              <a:t>Электронные международные платежные системы </a:t>
            </a:r>
            <a:r>
              <a:rPr lang="ru-RU" dirty="0"/>
              <a:t>— это сервисы, которые позволяют совершать денежные переводы по всему миру. 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Stripe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-система международных платежей, ориентированная на бизнес и электронную коммерцию. Она предлагает пользователям функционал, облегчающий подключение и настройку платежного шлюза, формирование счетов и платежных ссылок, организацию регулярных выплат.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PayPal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сервис обеспечивает отправление и получение платежей из-за границы, формирование счетов, настройку оплаты в рассрочку, а также другие возможности для масштабирования бизнеса.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2Checkout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-сервис, также предназначенный для приема международных платежей. Он позволяет обрабатывать переводы с карт более 180 стран и сотрудничает более чем с 20 000 компаний по всему миру. 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-платежный агрегатор, который был запущен в 2009 году по инициативе Джека Дорси (соучредителя и бывшего генерального директора Twitter).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Braintree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-сервис, принадлежащий PayPal. Он доступен более чем в 45 странах и поддерживает более 130 валют. </a:t>
            </a:r>
          </a:p>
          <a:p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Authorize.net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платежный шлюз, работающий в США, Канаде, Европе и Австралии. Система сотрудничает более чем с 445 000 продавцами</a:t>
            </a:r>
          </a:p>
        </p:txBody>
      </p:sp>
    </p:spTree>
    <p:extLst>
      <p:ext uri="{BB962C8B-B14F-4D97-AF65-F5344CB8AC3E}">
        <p14:creationId xmlns:p14="http://schemas.microsoft.com/office/powerpoint/2010/main" val="2312923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1E412F-EC8A-FB63-1B87-00B813E40144}"/>
              </a:ext>
            </a:extLst>
          </p:cNvPr>
          <p:cNvSpPr txBox="1"/>
          <p:nvPr/>
        </p:nvSpPr>
        <p:spPr>
          <a:xfrm>
            <a:off x="1145754" y="352540"/>
            <a:ext cx="80010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Банковские карты</a:t>
            </a:r>
          </a:p>
          <a:p>
            <a:endParaRPr lang="ru-RU" sz="2000" b="1" dirty="0"/>
          </a:p>
          <a:p>
            <a:r>
              <a:rPr lang="ru-RU" dirty="0"/>
              <a:t>В настоящее время  наиболее распространены вида банковских карт — </a:t>
            </a:r>
            <a:r>
              <a:rPr lang="ru-RU" dirty="0" err="1"/>
              <a:t>MasterСard</a:t>
            </a:r>
            <a:r>
              <a:rPr lang="ru-RU" dirty="0"/>
              <a:t>, Visa,</a:t>
            </a:r>
            <a:r>
              <a:rPr lang="en-US" dirty="0"/>
              <a:t> American Express</a:t>
            </a:r>
            <a:r>
              <a:rPr lang="ru-RU" dirty="0"/>
              <a:t>, </a:t>
            </a:r>
            <a:r>
              <a:rPr lang="ru-RU" dirty="0" err="1"/>
              <a:t>UnionPay</a:t>
            </a:r>
            <a:r>
              <a:rPr lang="ru-RU" dirty="0"/>
              <a:t>, МИР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Visa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ru-RU" b="1" dirty="0" err="1"/>
              <a:t>MasterСard</a:t>
            </a:r>
            <a:r>
              <a:rPr lang="en-US" b="1" dirty="0"/>
              <a:t>, American Express</a:t>
            </a:r>
            <a:r>
              <a:rPr lang="ru-RU" b="1" dirty="0"/>
              <a:t> </a:t>
            </a:r>
            <a:r>
              <a:rPr lang="ru-RU" dirty="0"/>
              <a:t>— крупнейшие международные платежные системы американского происхождения. В связи с текущей политической обстановкой деятельность этих карт, выпущенных в РФ, приостановлена за пределами страны. Однако на внутреннем рынке они работают как прежде.</a:t>
            </a:r>
            <a:endParaRPr lang="en-US" dirty="0"/>
          </a:p>
          <a:p>
            <a:r>
              <a:rPr lang="ru-RU" b="1" dirty="0" err="1"/>
              <a:t>UnionPay</a:t>
            </a:r>
            <a:r>
              <a:rPr lang="ru-RU" b="1" dirty="0"/>
              <a:t> </a:t>
            </a:r>
            <a:r>
              <a:rPr lang="ru-RU" dirty="0"/>
              <a:t>— относительно молодая китайская платежная система, постепенно набирающая популярность во всём мире. В России карты </a:t>
            </a:r>
            <a:r>
              <a:rPr lang="ru-RU" dirty="0" err="1"/>
              <a:t>ЮнионПэй</a:t>
            </a:r>
            <a:r>
              <a:rPr lang="ru-RU" dirty="0"/>
              <a:t> выпускаются с 2007 г, в Кыргызстане с 2015 года. Ими можно расплачиваться за товары и услуги, а также снимать средства в банкоматах. </a:t>
            </a:r>
            <a:endParaRPr lang="en-US" dirty="0"/>
          </a:p>
          <a:p>
            <a:r>
              <a:rPr lang="ru-RU" dirty="0"/>
              <a:t>Платежная система </a:t>
            </a:r>
            <a:r>
              <a:rPr lang="ru-RU" b="1" dirty="0"/>
              <a:t>МИР</a:t>
            </a:r>
            <a:r>
              <a:rPr lang="ru-RU" dirty="0"/>
              <a:t> — это российская система, созданная в ответ на санкционное давление западных стран. В РФ карты МИР функционируют с 2015 г. и принимаются всеми операторами.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17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518AF-668C-6505-1F03-083D1775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Примеры различных платёжных систем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71D885-3461-52FB-E1CC-68E40E434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-Дебетовые и кредитные карты (например, МИР, </a:t>
            </a:r>
            <a:r>
              <a:rPr lang="en-US" dirty="0"/>
              <a:t>Mastercard </a:t>
            </a:r>
            <a:r>
              <a:rPr lang="ru-RU" dirty="0"/>
              <a:t>и </a:t>
            </a:r>
            <a:r>
              <a:rPr lang="en-US" dirty="0"/>
              <a:t>Visa);</a:t>
            </a:r>
          </a:p>
          <a:p>
            <a:r>
              <a:rPr lang="ru-RU" dirty="0"/>
              <a:t>-Мобильные платежи (например, </a:t>
            </a:r>
            <a:r>
              <a:rPr lang="en-US" dirty="0"/>
              <a:t>Apple Pay </a:t>
            </a:r>
            <a:r>
              <a:rPr lang="ru-RU" dirty="0"/>
              <a:t>и </a:t>
            </a:r>
            <a:r>
              <a:rPr lang="en-US" dirty="0"/>
              <a:t>Samsung Pay);</a:t>
            </a:r>
          </a:p>
          <a:p>
            <a:r>
              <a:rPr lang="ru-RU" dirty="0"/>
              <a:t>-Банковские переводы (мессенджеры) (например, </a:t>
            </a:r>
            <a:r>
              <a:rPr lang="en-US" dirty="0"/>
              <a:t>CIPS, </a:t>
            </a:r>
            <a:r>
              <a:rPr lang="ru-RU" dirty="0"/>
              <a:t>СПФС и </a:t>
            </a:r>
            <a:r>
              <a:rPr lang="en-US" dirty="0"/>
              <a:t>SWIFT);</a:t>
            </a:r>
          </a:p>
          <a:p>
            <a:r>
              <a:rPr lang="ru-RU" dirty="0"/>
              <a:t>-Электронные кошельки (например, </a:t>
            </a:r>
            <a:r>
              <a:rPr lang="en-US" dirty="0"/>
              <a:t>QIWI, Skrill, PayPal </a:t>
            </a:r>
            <a:r>
              <a:rPr lang="ru-RU" dirty="0"/>
              <a:t>и </a:t>
            </a:r>
            <a:r>
              <a:rPr lang="en-US" dirty="0" err="1"/>
              <a:t>WebMoney</a:t>
            </a:r>
            <a:r>
              <a:rPr lang="en-US" dirty="0"/>
              <a:t>);</a:t>
            </a:r>
          </a:p>
          <a:p>
            <a:r>
              <a:rPr lang="ru-RU" dirty="0"/>
              <a:t>-Платежные системы, в основе которых - </a:t>
            </a:r>
            <a:r>
              <a:rPr lang="en-US" dirty="0"/>
              <a:t>NFC-</a:t>
            </a:r>
            <a:r>
              <a:rPr lang="ru-RU" dirty="0"/>
              <a:t>технология и </a:t>
            </a:r>
            <a:r>
              <a:rPr lang="en-US" dirty="0"/>
              <a:t>QR-</a:t>
            </a:r>
            <a:r>
              <a:rPr lang="ru-RU" dirty="0"/>
              <a:t>коды (например, СБП и </a:t>
            </a:r>
            <a:r>
              <a:rPr lang="en-US" dirty="0"/>
              <a:t>Visa payWave);</a:t>
            </a:r>
          </a:p>
          <a:p>
            <a:r>
              <a:rPr lang="ru-RU" dirty="0"/>
              <a:t>-Платежные системы, которые используют криптовалюты (например, </a:t>
            </a:r>
            <a:r>
              <a:rPr lang="en-US" dirty="0" err="1"/>
              <a:t>Payeer</a:t>
            </a:r>
            <a:r>
              <a:rPr lang="en-US" dirty="0"/>
              <a:t>, Binance Pay </a:t>
            </a:r>
            <a:r>
              <a:rPr lang="ru-RU" dirty="0"/>
              <a:t>и </a:t>
            </a:r>
            <a:r>
              <a:rPr lang="en-US" dirty="0"/>
              <a:t>Capitalist).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50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EC8495-824C-AB72-DCAD-082D204B1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38979"/>
            <a:ext cx="8078598" cy="49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8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8B94B2-755A-6507-E545-CD51C12CC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25" y="-5186"/>
            <a:ext cx="9771962" cy="68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45D1C-A309-F3D8-E118-BE2CCBEF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Международные платежи </a:t>
            </a:r>
            <a:r>
              <a:rPr lang="ru-RU" sz="2400" dirty="0"/>
              <a:t>(финансовые сообщения идут, в основном, через систему СВИФТ)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22C8F-8C1B-AD02-F068-C96DF591A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США                                                                 Кыргызстан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DC4683F-DA7D-40E3-2741-B9AFF0070E8B}"/>
              </a:ext>
            </a:extLst>
          </p:cNvPr>
          <p:cNvSpPr/>
          <p:nvPr/>
        </p:nvSpPr>
        <p:spPr>
          <a:xfrm>
            <a:off x="1784732" y="2577946"/>
            <a:ext cx="2644049" cy="28313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USD</a:t>
            </a:r>
            <a:endParaRPr lang="ru-RU" dirty="0"/>
          </a:p>
          <a:p>
            <a:pPr algn="ctr"/>
            <a:r>
              <a:rPr lang="ru-RU" dirty="0"/>
              <a:t>Банк, </a:t>
            </a:r>
            <a:r>
              <a:rPr lang="ru-RU" dirty="0" err="1"/>
              <a:t>коррсчёт</a:t>
            </a:r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E68DA10-0BB3-5AB4-C952-3D8251A554A8}"/>
              </a:ext>
            </a:extLst>
          </p:cNvPr>
          <p:cNvSpPr/>
          <p:nvPr/>
        </p:nvSpPr>
        <p:spPr>
          <a:xfrm>
            <a:off x="7924801" y="2577946"/>
            <a:ext cx="2482467" cy="26963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KGS</a:t>
            </a:r>
            <a:endParaRPr lang="ru-RU" dirty="0"/>
          </a:p>
          <a:p>
            <a:pPr algn="ctr"/>
            <a:r>
              <a:rPr lang="ru-RU" dirty="0"/>
              <a:t>Банк, </a:t>
            </a:r>
            <a:r>
              <a:rPr lang="ru-RU" dirty="0" err="1"/>
              <a:t>коррсчёт</a:t>
            </a:r>
            <a:endParaRPr lang="ru-RU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4646C57B-75A1-BB7F-95CF-C85FA4652400}"/>
              </a:ext>
            </a:extLst>
          </p:cNvPr>
          <p:cNvSpPr/>
          <p:nvPr/>
        </p:nvSpPr>
        <p:spPr>
          <a:xfrm>
            <a:off x="4428781" y="3272010"/>
            <a:ext cx="3547431" cy="2533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8A4147BC-9EF5-14DF-7973-8747EFB6368C}"/>
              </a:ext>
            </a:extLst>
          </p:cNvPr>
          <p:cNvSpPr/>
          <p:nvPr/>
        </p:nvSpPr>
        <p:spPr>
          <a:xfrm>
            <a:off x="4428781" y="4131325"/>
            <a:ext cx="3437262" cy="25338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93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FD1A1-E4E8-A1E2-272E-95EFB557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733" y="195550"/>
            <a:ext cx="9397387" cy="60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3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BB8D5-02AE-882C-6464-C2F01129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Немного истории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3D3217-9111-A422-918D-52A4ABBE8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Электронная платежная система (ЭПС) появилась еще в семидесятые годы XIX века, когда известная в те времена, компания Western Union совершила первый в мире электронный денежный перевод. В восьмидесятые годы XX века голландская компания </a:t>
            </a:r>
            <a:r>
              <a:rPr lang="ru-RU" dirty="0" err="1"/>
              <a:t>eCash</a:t>
            </a:r>
            <a:r>
              <a:rPr lang="ru-RU" dirty="0"/>
              <a:t> усовершенствовала систему платежей.</a:t>
            </a:r>
          </a:p>
          <a:p>
            <a:r>
              <a:rPr lang="ru-RU" dirty="0"/>
              <a:t>Трансформация электронных платежных систем продолжилась созданием новых систем, таких как Visa, MasterCard, </a:t>
            </a:r>
            <a:r>
              <a:rPr lang="ru-RU" dirty="0" err="1"/>
              <a:t>YandexДеньги</a:t>
            </a:r>
            <a:r>
              <a:rPr lang="ru-RU" dirty="0"/>
              <a:t> и др.</a:t>
            </a:r>
          </a:p>
          <a:p>
            <a:r>
              <a:rPr lang="ru-RU" dirty="0"/>
              <a:t>Платежная система Visa берет свое начало в 1958 году, когда “Bank </a:t>
            </a:r>
            <a:r>
              <a:rPr lang="ru-RU" dirty="0" err="1"/>
              <a:t>of</a:t>
            </a:r>
            <a:r>
              <a:rPr lang="ru-RU" dirty="0"/>
              <a:t> America” выпустил карту «</a:t>
            </a:r>
            <a:r>
              <a:rPr lang="ru-RU" dirty="0" err="1"/>
              <a:t>БанкАмериканд</a:t>
            </a:r>
            <a:r>
              <a:rPr lang="ru-RU" dirty="0"/>
              <a:t>», но название карты не отвечало требованиям международной общественности, поэтому выбрали слово Visa. Первая транзакция была осуществлена в июле 1976 года. Что касается системы MasterCard, то она как конкурент была создана в 1966 году и называлась </a:t>
            </a:r>
            <a:r>
              <a:rPr lang="ru-RU" dirty="0" err="1"/>
              <a:t>Interbank</a:t>
            </a:r>
            <a:r>
              <a:rPr lang="ru-RU" dirty="0"/>
              <a:t>. В 2002 году система “</a:t>
            </a:r>
            <a:r>
              <a:rPr lang="ru-RU" dirty="0" err="1"/>
              <a:t>UnionPay</a:t>
            </a:r>
            <a:r>
              <a:rPr lang="ru-RU" dirty="0"/>
              <a:t>” была создана Народным банком Китая. </a:t>
            </a:r>
          </a:p>
        </p:txBody>
      </p:sp>
    </p:spTree>
    <p:extLst>
      <p:ext uri="{BB962C8B-B14F-4D97-AF65-F5344CB8AC3E}">
        <p14:creationId xmlns:p14="http://schemas.microsoft.com/office/powerpoint/2010/main" val="266433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86986C-8395-0644-CD74-3F9A1B1CAB82}"/>
              </a:ext>
            </a:extLst>
          </p:cNvPr>
          <p:cNvSpPr txBox="1"/>
          <p:nvPr/>
        </p:nvSpPr>
        <p:spPr>
          <a:xfrm>
            <a:off x="1641513" y="738131"/>
            <a:ext cx="750340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ПЛАТЁЖНЫЕ СИСТЕМЫ КЫРГЫЗСТАНА</a:t>
            </a:r>
          </a:p>
          <a:p>
            <a:endParaRPr lang="ru-RU" dirty="0"/>
          </a:p>
          <a:p>
            <a:r>
              <a:rPr lang="ru-RU" sz="2000" dirty="0"/>
              <a:t>1) систему крупных платежей Национального банка (центральный банк) – </a:t>
            </a:r>
            <a:r>
              <a:rPr lang="ru-RU" sz="2000" dirty="0" err="1"/>
              <a:t>Гроссовая</a:t>
            </a:r>
            <a:r>
              <a:rPr lang="ru-RU" sz="2000" dirty="0"/>
              <a:t> система расчетов в режиме реального времени </a:t>
            </a:r>
            <a:r>
              <a:rPr lang="ru-RU" sz="2000" b="1" dirty="0"/>
              <a:t>(ГСРРВ);</a:t>
            </a:r>
          </a:p>
          <a:p>
            <a:r>
              <a:rPr lang="ru-RU" sz="2000" dirty="0"/>
              <a:t>2) систему розничных платежей: система пакетного клиринга мелких розничных и регулярных платежей </a:t>
            </a:r>
            <a:r>
              <a:rPr lang="ru-RU" sz="2000" b="1" dirty="0"/>
              <a:t>(СПК</a:t>
            </a:r>
            <a:r>
              <a:rPr lang="ru-RU" sz="2000" dirty="0"/>
              <a:t>), системы расчетов платежными картами, системы денежных переводов, системы для моментальных платежей, системы электронных денег;</a:t>
            </a:r>
          </a:p>
          <a:p>
            <a:r>
              <a:rPr lang="ru-RU" sz="2000" dirty="0"/>
              <a:t>3) инфраструктуру для маршрутизации финансовых сообщений (УКП </a:t>
            </a:r>
            <a:r>
              <a:rPr lang="ru-RU" sz="2000" b="1" dirty="0"/>
              <a:t>SWIFT,</a:t>
            </a:r>
            <a:r>
              <a:rPr lang="ru-RU" sz="2000" dirty="0"/>
              <a:t> межбанковская коммуникационная сеть). </a:t>
            </a:r>
          </a:p>
          <a:p>
            <a:r>
              <a:rPr lang="ru-RU" sz="2000" dirty="0"/>
              <a:t>4) Национальная карта «</a:t>
            </a:r>
            <a:r>
              <a:rPr lang="ru-RU" sz="2000" dirty="0" err="1"/>
              <a:t>Элкарт</a:t>
            </a:r>
            <a:r>
              <a:rPr lang="ru-RU" sz="2000" dirty="0"/>
              <a:t>»</a:t>
            </a:r>
          </a:p>
          <a:p>
            <a:r>
              <a:rPr lang="ru-RU" sz="2000" dirty="0"/>
              <a:t> и т.д.</a:t>
            </a:r>
          </a:p>
        </p:txBody>
      </p:sp>
    </p:spTree>
    <p:extLst>
      <p:ext uri="{BB962C8B-B14F-4D97-AF65-F5344CB8AC3E}">
        <p14:creationId xmlns:p14="http://schemas.microsoft.com/office/powerpoint/2010/main" val="3421680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2E00C-6F8F-7D58-96AD-7AC1E6EF9C8C}"/>
              </a:ext>
            </a:extLst>
          </p:cNvPr>
          <p:cNvSpPr txBox="1"/>
          <p:nvPr/>
        </p:nvSpPr>
        <p:spPr>
          <a:xfrm>
            <a:off x="903383" y="363557"/>
            <a:ext cx="1109398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Закон КР «О платёжной системе».</a:t>
            </a:r>
          </a:p>
          <a:p>
            <a:r>
              <a:rPr lang="ru-RU" sz="1400" dirty="0"/>
              <a:t>Статья 17. Типы и категории платежных систем </a:t>
            </a:r>
          </a:p>
          <a:p>
            <a:endParaRPr lang="ru-RU" sz="1400" dirty="0"/>
          </a:p>
          <a:p>
            <a:r>
              <a:rPr lang="ru-RU" sz="1400" dirty="0"/>
              <a:t>1. Платежная система Кыргызской Республики представляет собой совокупность платежных систем, функционирующих на территории Кыргызской Республики, по осуществлению перевода денежных средств, операторами которых являются резиденты и нерезиденты Кыргызской Республики, осуществляющие деятельность в соответствии с настоящим Законом и нормативными правовыми актами Национального банка. </a:t>
            </a:r>
          </a:p>
          <a:p>
            <a:endParaRPr lang="ru-RU" sz="1400" dirty="0"/>
          </a:p>
          <a:p>
            <a:r>
              <a:rPr lang="ru-RU" sz="1400" dirty="0"/>
              <a:t>4. Платежная система, в которой проводятся платежи и расчеты по денежным обязательствам участников финансовых рынков (национального денежного, валютного рынков и рынка капитала и ценных бумаг), а также переводы, связанные с применением инструментов денежно-кредитной политики, является </a:t>
            </a:r>
            <a:r>
              <a:rPr lang="ru-RU" sz="1400" b="1" dirty="0"/>
              <a:t>системой крупных платежей</a:t>
            </a:r>
            <a:r>
              <a:rPr lang="ru-RU" sz="1400" dirty="0"/>
              <a:t>. Система обеспечивает проведение расчетов участников системы для небольшого количества платежей на крупные суммы. </a:t>
            </a:r>
          </a:p>
          <a:p>
            <a:endParaRPr lang="ru-RU" sz="1400" dirty="0"/>
          </a:p>
          <a:p>
            <a:r>
              <a:rPr lang="ru-RU" sz="1400" dirty="0"/>
              <a:t>5. Платежная система, в которой проводятся платежи по денежным обязательствам физических и юридических лиц, не связанных с их участием в работе национальных финансовых рынков, является </a:t>
            </a:r>
            <a:r>
              <a:rPr lang="ru-RU" sz="1400" b="1" dirty="0"/>
              <a:t>системой розничных платежей</a:t>
            </a:r>
            <a:r>
              <a:rPr lang="ru-RU" sz="1400" dirty="0"/>
              <a:t>. Система розничных платежей предназначена для проведения большого количества платежей на мелкие суммы (розничные платежи) с проведением окончательного расчета на основе подсчета многосторонних или двусторонних позиций (клиринга) участников систем. </a:t>
            </a:r>
          </a:p>
          <a:p>
            <a:endParaRPr lang="ru-RU" sz="1400" dirty="0"/>
          </a:p>
          <a:p>
            <a:r>
              <a:rPr lang="ru-RU" sz="1400" b="1" dirty="0"/>
              <a:t>6. Система корреспондентских отношений представляет собой способ осуществления международных (трансграничных) платежей и предоставления иных услуг пользователям на основе договоров (агентских соглашений) о ведении корреспондентских счетов между финансово-кредитными организациями. Международные (трансграничные) денежные переводы могут осуществляться банками посредством специализированных систем перевода денежных средств, используемых в банковской практике. </a:t>
            </a:r>
          </a:p>
          <a:p>
            <a:endParaRPr lang="ru-RU" sz="1400" dirty="0"/>
          </a:p>
          <a:p>
            <a:r>
              <a:rPr lang="ru-RU" sz="1400" b="1" dirty="0"/>
              <a:t>7. В зависимости от объемов проводимых платежей в системе и степени влияния на финансовую стабильность платежные системы подразделяются на системно значимые платежные системы, значимые платежные системы и другие платежные системы. Категории систем определяются Национальным банком. </a:t>
            </a:r>
          </a:p>
        </p:txBody>
      </p:sp>
    </p:spTree>
    <p:extLst>
      <p:ext uri="{BB962C8B-B14F-4D97-AF65-F5344CB8AC3E}">
        <p14:creationId xmlns:p14="http://schemas.microsoft.com/office/powerpoint/2010/main" val="3423112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9A9373-80A5-8A5F-D3D0-AB91BA68B602}"/>
              </a:ext>
            </a:extLst>
          </p:cNvPr>
          <p:cNvSpPr txBox="1"/>
          <p:nvPr/>
        </p:nvSpPr>
        <p:spPr>
          <a:xfrm>
            <a:off x="749147" y="352541"/>
            <a:ext cx="839760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Статья 20. Система розничных платежей по расчетам с банковскими платежными картами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Международная платежная система расчетов </a:t>
            </a:r>
            <a:r>
              <a:rPr lang="ru-RU" b="1" dirty="0">
                <a:solidFill>
                  <a:srgbClr val="C00000"/>
                </a:solidFill>
              </a:rPr>
              <a:t>с использованием банковских платежных карт должна пройти регистрацию в Национальном банке. </a:t>
            </a:r>
            <a:r>
              <a:rPr lang="ru-RU" b="1" dirty="0"/>
              <a:t>Деятельность международной платежной системы на территории Кыргызской Республики без наличия регистрации в Национальном банке запрещается. </a:t>
            </a:r>
          </a:p>
          <a:p>
            <a:endParaRPr lang="ru-RU" dirty="0"/>
          </a:p>
          <a:p>
            <a:r>
              <a:rPr lang="ru-RU" dirty="0"/>
              <a:t>3-2. Сбор, обработка, хранение финансовой информации по платежам, совершенным в национальной валюте с использованием банковских платежных карт различных платежных систем, выпущенных (эмитированных) на территории Кыргызской Республики (внутригосударственные платежи), осуществляются процессинговыми центрами в соответствии с требованиями нормативных правовых актов Национального банка. </a:t>
            </a:r>
            <a:r>
              <a:rPr lang="ru-RU" b="1" dirty="0"/>
              <a:t>Процессинговые центры должны находиться на территории Кыргызской Республики. </a:t>
            </a:r>
          </a:p>
          <a:p>
            <a:endParaRPr lang="ru-RU" dirty="0"/>
          </a:p>
          <a:p>
            <a:r>
              <a:rPr lang="ru-RU" dirty="0"/>
              <a:t>Процессинговые центры обеспечивают непрерывное и бесперебойное функционирование систем расчетов с использованием банковских платежных карт </a:t>
            </a:r>
            <a:r>
              <a:rPr lang="ru-RU" b="1" dirty="0"/>
              <a:t>международных платежных систем посредством их соединения (интеграции) с процессинговым центром оператора национальной платежной системы </a:t>
            </a:r>
            <a:r>
              <a:rPr lang="ru-RU" dirty="0"/>
              <a:t>в случаях, предусмотренных нормативными правовыми актами Национального банка. </a:t>
            </a:r>
          </a:p>
        </p:txBody>
      </p:sp>
    </p:spTree>
    <p:extLst>
      <p:ext uri="{BB962C8B-B14F-4D97-AF65-F5344CB8AC3E}">
        <p14:creationId xmlns:p14="http://schemas.microsoft.com/office/powerpoint/2010/main" val="4275422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4F283D-610A-038F-3CEB-E8F79088B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60" y="0"/>
            <a:ext cx="11696240" cy="66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79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9A3C50-8943-F806-C3DD-17E6FD2C8B40}"/>
              </a:ext>
            </a:extLst>
          </p:cNvPr>
          <p:cNvSpPr txBox="1"/>
          <p:nvPr/>
        </p:nvSpPr>
        <p:spPr>
          <a:xfrm>
            <a:off x="1145754" y="661013"/>
            <a:ext cx="9011798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«Основные направления развития платежной системы Кыргызской Республики на 2023 – 2027 гг.» (далее, ОНРПС) </a:t>
            </a:r>
          </a:p>
          <a:p>
            <a:endParaRPr lang="ru-RU" dirty="0"/>
          </a:p>
          <a:p>
            <a:r>
              <a:rPr lang="ru-RU" b="1" dirty="0"/>
              <a:t>Целью Государственной программы на 2023-2027 </a:t>
            </a:r>
            <a:r>
              <a:rPr lang="ru-RU" dirty="0"/>
              <a:t>годы является дальнейшее увеличение доли безналичных платежей и расчетов путем развития цифровых платежных услуг на рынке розничных платежей, включая инновационные платежные инструменты, и повышения уровня проникновения банковских и платежных услуг в Кыргызской Республике. </a:t>
            </a:r>
          </a:p>
          <a:p>
            <a:endParaRPr lang="ru-RU" dirty="0"/>
          </a:p>
          <a:p>
            <a:r>
              <a:rPr lang="ru-RU" dirty="0"/>
              <a:t>В рамках данной Государственной программы на 2023-2027 годы под инновационным способом оплаты понимается проведение платежей и переводов с использованием мобильных приложений коммерческих банков, операторов платежных систем/платежных организаций, в том числе и QR-кодов, электронных денег, бесконтактных карт, оплата с использованием NFC-технологий, мобильный банкинг, интернет-банкинг и другие. 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66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95056D-2F57-11D3-3FD0-6E7793E46E97}"/>
              </a:ext>
            </a:extLst>
          </p:cNvPr>
          <p:cNvSpPr txBox="1"/>
          <p:nvPr/>
        </p:nvSpPr>
        <p:spPr>
          <a:xfrm>
            <a:off x="1112704" y="484742"/>
            <a:ext cx="80340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Целью</a:t>
            </a:r>
            <a:r>
              <a:rPr lang="ru-RU" dirty="0"/>
              <a:t> Государственной программы на 2023-2027 годы является дальнейшее увеличение доли безналичных платежей и расчетов путем развития цифровых платежных услуг на рынке розничных платежей, включая инновационные платежные инструменты, и повышения уровня проникновения банковских и платежных услуг в Кыргызской Республике. </a:t>
            </a:r>
          </a:p>
          <a:p>
            <a:endParaRPr lang="ru-RU" dirty="0"/>
          </a:p>
          <a:p>
            <a:r>
              <a:rPr lang="ru-RU" dirty="0"/>
              <a:t>В рамках данной Государственной программы на 2023-2027 годы под инновационным способом оплаты понимается проведение платежей и переводов с использованием </a:t>
            </a:r>
            <a:r>
              <a:rPr lang="ru-RU" b="1" dirty="0"/>
              <a:t>мобильных приложений коммерческих банков, операторов платежных систем/платежных организаций, в том числе и QR-кодов, электронных денег, бесконтактных карт, оплата с использованием NFC-технологий, мобильный банкинг, интернет-банкинг и другие</a:t>
            </a:r>
            <a:r>
              <a:rPr lang="ru-RU" dirty="0"/>
              <a:t>. 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67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0FDE9D-9DEC-6E0D-16FB-8D84EAF76FDD}"/>
              </a:ext>
            </a:extLst>
          </p:cNvPr>
          <p:cNvSpPr txBox="1"/>
          <p:nvPr/>
        </p:nvSpPr>
        <p:spPr>
          <a:xfrm>
            <a:off x="1740665" y="727113"/>
            <a:ext cx="740608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Условное разделение угроз по безопасности платёжных систем</a:t>
            </a:r>
          </a:p>
          <a:p>
            <a:r>
              <a:rPr lang="ru-RU" sz="2000" b="1" dirty="0"/>
              <a:t>Внешние международные угрозы: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    -политические (Иран, Сирия, КНДР, Россия)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    -криминально-финансовые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    -операционные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    -кредитные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    -правовые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    -мошеннические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      -информационная безопасность</a:t>
            </a:r>
          </a:p>
          <a:p>
            <a:r>
              <a:rPr lang="ru-RU" sz="2000" b="1" dirty="0"/>
              <a:t>Внутренние национальные угрозы: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       криминально-финансовые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       операционные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       кредитные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       правовые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       мошеннические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       информационная безопасность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560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31E847-62C9-889C-A681-C92D3B2AD27C}"/>
              </a:ext>
            </a:extLst>
          </p:cNvPr>
          <p:cNvSpPr txBox="1"/>
          <p:nvPr/>
        </p:nvSpPr>
        <p:spPr>
          <a:xfrm>
            <a:off x="1002535" y="319489"/>
            <a:ext cx="814421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Типы безопасности платежей.</a:t>
            </a:r>
          </a:p>
          <a:p>
            <a:endParaRPr lang="ru-RU" sz="2800" dirty="0"/>
          </a:p>
          <a:p>
            <a:r>
              <a:rPr lang="ru-RU" sz="2400" dirty="0"/>
              <a:t>Распространенные методы включают:</a:t>
            </a:r>
          </a:p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Шифрование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Токенизация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Аутентификация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PCI DSS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Безопасные платежные шлюзы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Предотвращение мошенничества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Брандмауэр и сетевая безопасность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Исправления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876419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F96166-F0AA-501C-3B4B-387E1D9713B6}"/>
              </a:ext>
            </a:extLst>
          </p:cNvPr>
          <p:cNvSpPr txBox="1"/>
          <p:nvPr/>
        </p:nvSpPr>
        <p:spPr>
          <a:xfrm>
            <a:off x="1002535" y="154235"/>
            <a:ext cx="10399923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 платежной системе БРИКС могут использовать цифровые активы.</a:t>
            </a:r>
          </a:p>
          <a:p>
            <a:endParaRPr lang="ru-RU" dirty="0"/>
          </a:p>
          <a:p>
            <a:r>
              <a:rPr lang="ru-RU" sz="2000" dirty="0"/>
              <a:t>Среди основных инициатив страны рассматривают возможность использования цифровых денег, обеспеченных </a:t>
            </a:r>
            <a:r>
              <a:rPr lang="ru-RU" sz="2000" dirty="0" err="1"/>
              <a:t>фиатными</a:t>
            </a:r>
            <a:r>
              <a:rPr lang="ru-RU" sz="2000" dirty="0"/>
              <a:t> валютами. Это позволит </a:t>
            </a:r>
            <a:r>
              <a:rPr lang="ru-RU" sz="2000" i="1" u="sng" dirty="0"/>
              <a:t>центральным банкам, а не банкам-корреспондентам,</a:t>
            </a:r>
            <a:r>
              <a:rPr lang="ru-RU" sz="2000" dirty="0"/>
              <a:t> имеющим доступ к долларовой клиринговой системе в Америке, участвовать в трансграничных трансакциях. Таким образом, ни одна страна не сможет отключить другую от финансовой системы. Коммерческие банки будут проводить платежи через свои регуляторы, им не нужно будет поддерживать двусторонние отношения с иностранными организациями,</a:t>
            </a:r>
          </a:p>
          <a:p>
            <a:endParaRPr lang="ru-RU" sz="2000" dirty="0"/>
          </a:p>
          <a:p>
            <a:r>
              <a:rPr lang="ru-RU" sz="2000" dirty="0"/>
              <a:t>План по созданию подобной системы представили в отчете Министерства финансов и Центрального банка России в октябре. Проект, отмечают в Economist, вдохновлен экспериментальной платежной платформой </a:t>
            </a:r>
            <a:r>
              <a:rPr lang="ru-RU" sz="2000" dirty="0" err="1"/>
              <a:t>mBridge</a:t>
            </a:r>
            <a:r>
              <a:rPr lang="ru-RU" sz="2000" dirty="0"/>
              <a:t>, разработанной банком международных расчетов (BIS) совместно с центральными банками Китая, Гонконга, Таиланда и Объединенных Арабских Эмиратов. </a:t>
            </a:r>
          </a:p>
        </p:txBody>
      </p:sp>
    </p:spTree>
    <p:extLst>
      <p:ext uri="{BB962C8B-B14F-4D97-AF65-F5344CB8AC3E}">
        <p14:creationId xmlns:p14="http://schemas.microsoft.com/office/powerpoint/2010/main" val="648922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500DC0-6631-2F6E-856E-6E6766A5DA5D}"/>
              </a:ext>
            </a:extLst>
          </p:cNvPr>
          <p:cNvSpPr txBox="1"/>
          <p:nvPr/>
        </p:nvSpPr>
        <p:spPr>
          <a:xfrm>
            <a:off x="836023" y="156754"/>
            <a:ext cx="830471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Основные плюсы </a:t>
            </a:r>
            <a:r>
              <a:rPr lang="ru-RU" dirty="0" err="1"/>
              <a:t>mBridge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быстрота;</a:t>
            </a:r>
          </a:p>
          <a:p>
            <a:r>
              <a:rPr lang="ru-RU" dirty="0"/>
              <a:t>безопасность;</a:t>
            </a:r>
          </a:p>
          <a:p>
            <a:r>
              <a:rPr lang="ru-RU" dirty="0"/>
              <a:t>сокращение расходов.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mBridge</a:t>
            </a:r>
            <a:r>
              <a:rPr lang="ru-RU" dirty="0"/>
              <a:t> появился в 2017 году по инициативе Гонконга и Таиланда. В 2020 году к нему присоединился Китай, ОАЭ и Гонконгский центр при Центре инноваций BIS. Активные тесты системы начались в 2022 году. Участие в них принимали 20 коммерческих банков. Через систему прошло около 171 млн гонконгских долларов.</a:t>
            </a:r>
          </a:p>
          <a:p>
            <a:endParaRPr lang="ru-RU" dirty="0"/>
          </a:p>
          <a:p>
            <a:r>
              <a:rPr lang="ru-RU" dirty="0"/>
              <a:t>Журналисты The Economist приводят мнение западных чиновников, которые полагают, что BRICS Bridge может помочь странам обходить санкции. </a:t>
            </a:r>
          </a:p>
        </p:txBody>
      </p:sp>
    </p:spTree>
    <p:extLst>
      <p:ext uri="{BB962C8B-B14F-4D97-AF65-F5344CB8AC3E}">
        <p14:creationId xmlns:p14="http://schemas.microsoft.com/office/powerpoint/2010/main" val="405040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EB8DF0-D276-107D-6087-EB2DE4EA88D1}"/>
              </a:ext>
            </a:extLst>
          </p:cNvPr>
          <p:cNvSpPr txBox="1"/>
          <p:nvPr/>
        </p:nvSpPr>
        <p:spPr>
          <a:xfrm>
            <a:off x="1696597" y="440675"/>
            <a:ext cx="9342303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>
                <a:solidFill>
                  <a:srgbClr val="C00000"/>
                </a:solidFill>
              </a:rPr>
              <a:t>Определение.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>
                <a:solidFill>
                  <a:srgbClr val="C00000"/>
                </a:solidFill>
              </a:rPr>
              <a:t>Платёжная система  (ПС)</a:t>
            </a:r>
            <a:r>
              <a:rPr lang="ru-RU" sz="2400" dirty="0"/>
              <a:t>— это совокупность правил, процедур и технической инфраструктуры, обеспечивающих перевод стоимости от одного субъекта экономики другому.</a:t>
            </a:r>
          </a:p>
          <a:p>
            <a:endParaRPr lang="ru-RU" dirty="0"/>
          </a:p>
          <a:p>
            <a:r>
              <a:rPr lang="ru-RU" sz="2400" b="1" dirty="0">
                <a:solidFill>
                  <a:srgbClr val="C00000"/>
                </a:solidFill>
              </a:rPr>
              <a:t>Платёжная система (ПС) </a:t>
            </a:r>
            <a:r>
              <a:rPr lang="ru-RU" sz="2400" dirty="0"/>
              <a:t>— это система для отправления и получения денег. Она выступает посредником между покупателем и продавцом при безналичной оплате.</a:t>
            </a:r>
            <a:endParaRPr lang="en-US" sz="2400" dirty="0"/>
          </a:p>
          <a:p>
            <a:endParaRPr lang="en-US" sz="2400" dirty="0"/>
          </a:p>
          <a:p>
            <a:r>
              <a:rPr lang="ru-RU" sz="2400" dirty="0"/>
              <a:t>Современные платёжные системы делятся на: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— международные;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— национальные.</a:t>
            </a:r>
          </a:p>
          <a:p>
            <a:r>
              <a:rPr lang="ru-RU" sz="2400" dirty="0"/>
              <a:t> ПС работают моментально, защищенно (относительно), вездесуще и в больших объемах.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7580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741AFE-EF44-7A65-C216-700C8DF8DC84}"/>
              </a:ext>
            </a:extLst>
          </p:cNvPr>
          <p:cNvSpPr txBox="1"/>
          <p:nvPr/>
        </p:nvSpPr>
        <p:spPr>
          <a:xfrm>
            <a:off x="1994053" y="374573"/>
            <a:ext cx="906688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/>
              <a:t>Риски платёжной системы БРИКС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Платежная система БРИКС может столкнуться с серьезными проблемами обеспечения ликвидности и потребует крупных неявных государственных субсидий.</a:t>
            </a:r>
          </a:p>
          <a:p>
            <a:endParaRPr lang="ru-RU" dirty="0"/>
          </a:p>
          <a:p>
            <a:r>
              <a:rPr lang="ru-RU" dirty="0"/>
              <a:t> Если основные потоки капитала и торговли между двумя странами несбалансированны, им придется накапливать активы или обязательства в валютах друг друга.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Также может помешать недоверие между странами — участниками БРИКС: для масштабирования системы цифровых валют страны должны согласовать сложные правила, регулирующие расчеты и финансовые преступления.</a:t>
            </a:r>
          </a:p>
        </p:txBody>
      </p:sp>
    </p:spTree>
    <p:extLst>
      <p:ext uri="{BB962C8B-B14F-4D97-AF65-F5344CB8AC3E}">
        <p14:creationId xmlns:p14="http://schemas.microsoft.com/office/powerpoint/2010/main" val="2104818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F218B0-17A5-672D-575F-BCC54EBF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1037"/>
            <a:ext cx="97536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34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BEE83D-29DA-EBBE-7BFF-EEC2408B7E2D}"/>
              </a:ext>
            </a:extLst>
          </p:cNvPr>
          <p:cNvSpPr txBox="1"/>
          <p:nvPr/>
        </p:nvSpPr>
        <p:spPr>
          <a:xfrm>
            <a:off x="980501" y="363557"/>
            <a:ext cx="99372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Пользователи из разных стран содружества, смогут осуществлять через приложение BRICS PAY мгновенный обмен одной национальной цифровой валюты на другую.</a:t>
            </a:r>
          </a:p>
          <a:p>
            <a:r>
              <a:rPr lang="ru-RU" dirty="0"/>
              <a:t>Например: обменять цифровой юань на цифровой реал (цифровая валюта центрального банка Бразилии).</a:t>
            </a:r>
          </a:p>
          <a:p>
            <a:endParaRPr lang="ru-RU" dirty="0"/>
          </a:p>
          <a:p>
            <a:r>
              <a:rPr lang="ru-RU" dirty="0"/>
              <a:t>В данной системе токен NSRT S, используется в виде </a:t>
            </a:r>
            <a:r>
              <a:rPr lang="ru-RU" dirty="0" err="1"/>
              <a:t>stable</a:t>
            </a:r>
            <a:r>
              <a:rPr lang="ru-RU" dirty="0"/>
              <a:t> </a:t>
            </a:r>
            <a:r>
              <a:rPr lang="ru-RU" dirty="0" err="1"/>
              <a:t>coin</a:t>
            </a:r>
            <a:r>
              <a:rPr lang="ru-RU" dirty="0"/>
              <a:t>.</a:t>
            </a:r>
          </a:p>
          <a:p>
            <a:r>
              <a:rPr lang="ru-RU" dirty="0"/>
              <a:t>Курс NSRT S: 1 NSRT S = 1 SDR.</a:t>
            </a:r>
          </a:p>
          <a:p>
            <a:r>
              <a:rPr lang="ru-RU" dirty="0"/>
              <a:t>SDR — Special </a:t>
            </a:r>
            <a:r>
              <a:rPr lang="ru-RU" dirty="0" err="1"/>
              <a:t>Drawing</a:t>
            </a:r>
            <a:r>
              <a:rPr lang="ru-RU" dirty="0"/>
              <a:t> Rights.</a:t>
            </a:r>
          </a:p>
          <a:p>
            <a:r>
              <a:rPr lang="ru-RU" dirty="0"/>
              <a:t>NSRT S будет являться шлюзом между CBCD (цифровыми валютами центробанков) стран БРИКС.</a:t>
            </a:r>
          </a:p>
          <a:p>
            <a:r>
              <a:rPr lang="ru-RU" dirty="0"/>
              <a:t>Например: один контрагент за </a:t>
            </a:r>
            <a:r>
              <a:rPr lang="ru-RU" dirty="0" err="1"/>
              <a:t>фиатную</a:t>
            </a:r>
            <a:r>
              <a:rPr lang="ru-RU" dirty="0"/>
              <a:t> валюту покупает токены NSRT S в системе BRICS PAY и переводит их другому контрагенту.</a:t>
            </a:r>
          </a:p>
          <a:p>
            <a:r>
              <a:rPr lang="ru-RU" dirty="0"/>
              <a:t>Другой контрагент почти мгновенно получает на свой кошелек токены NSRT S, с возможностью их конвертации в CBDC стран БРИКС.</a:t>
            </a:r>
          </a:p>
          <a:p>
            <a:r>
              <a:rPr lang="ru-RU" dirty="0"/>
              <a:t>Цифровые валюты банка</a:t>
            </a:r>
          </a:p>
          <a:p>
            <a:r>
              <a:rPr lang="ru-RU" dirty="0"/>
              <a:t>Валюта учёта: NSRT S = 1 SDR (Special </a:t>
            </a:r>
            <a:r>
              <a:rPr lang="ru-RU" dirty="0" err="1"/>
              <a:t>Drawing</a:t>
            </a:r>
            <a:r>
              <a:rPr lang="ru-RU" dirty="0"/>
              <a:t> Rights)</a:t>
            </a:r>
          </a:p>
          <a:p>
            <a:r>
              <a:rPr lang="ru-RU" dirty="0"/>
              <a:t>Валюта накопления: NSRT</a:t>
            </a:r>
          </a:p>
        </p:txBody>
      </p:sp>
    </p:spTree>
    <p:extLst>
      <p:ext uri="{BB962C8B-B14F-4D97-AF65-F5344CB8AC3E}">
        <p14:creationId xmlns:p14="http://schemas.microsoft.com/office/powerpoint/2010/main" val="239625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A2CD34-757E-1E92-7143-D1AB5CA5847C}"/>
              </a:ext>
            </a:extLst>
          </p:cNvPr>
          <p:cNvSpPr txBox="1"/>
          <p:nvPr/>
        </p:nvSpPr>
        <p:spPr>
          <a:xfrm>
            <a:off x="1762699" y="1112704"/>
            <a:ext cx="7384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Спасибо за внимание!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7CE790-93E2-E4DE-FA2E-E1947421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32B175-8923-2632-56D4-050A54450C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57" b="76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5F83E7FC-B880-CB17-6D39-FF7F94EE9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/>
              <a:t>Г.Бишкек</a:t>
            </a:r>
            <a:r>
              <a:rPr lang="ru-RU"/>
              <a:t>, ноябрь,</a:t>
            </a:r>
            <a:endParaRPr lang="ru-RU" dirty="0"/>
          </a:p>
          <a:p>
            <a:r>
              <a:rPr lang="ru-RU" dirty="0"/>
              <a:t> 2024 год</a:t>
            </a:r>
          </a:p>
        </p:txBody>
      </p:sp>
    </p:spTree>
    <p:extLst>
      <p:ext uri="{BB962C8B-B14F-4D97-AF65-F5344CB8AC3E}">
        <p14:creationId xmlns:p14="http://schemas.microsoft.com/office/powerpoint/2010/main" val="56108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CCBAFC-BCE8-7124-FEEF-1E2B28767B5C}"/>
              </a:ext>
            </a:extLst>
          </p:cNvPr>
          <p:cNvSpPr txBox="1"/>
          <p:nvPr/>
        </p:nvSpPr>
        <p:spPr>
          <a:xfrm>
            <a:off x="1399142" y="627961"/>
            <a:ext cx="9749928" cy="6059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В составе ПС: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 -   </a:t>
            </a:r>
            <a:r>
              <a:rPr lang="ru-RU" sz="2400" dirty="0">
                <a:solidFill>
                  <a:srgbClr val="C00000"/>
                </a:solidFill>
              </a:rPr>
              <a:t>банковские и иные организации</a:t>
            </a:r>
            <a:r>
              <a:rPr lang="ru-RU" sz="2400" dirty="0"/>
              <a:t>, имеющие возможность осуществлять финансовые транзакции, процессинговые и расчетные операции;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-    </a:t>
            </a:r>
            <a:r>
              <a:rPr lang="ru-RU" sz="2400" dirty="0">
                <a:solidFill>
                  <a:srgbClr val="C00000"/>
                </a:solidFill>
              </a:rPr>
              <a:t>координатор</a:t>
            </a:r>
            <a:r>
              <a:rPr lang="ru-RU" sz="2400" dirty="0"/>
              <a:t> ;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-    </a:t>
            </a:r>
            <a:r>
              <a:rPr lang="ru-RU" sz="2400" dirty="0">
                <a:solidFill>
                  <a:srgbClr val="C00000"/>
                </a:solidFill>
              </a:rPr>
              <a:t>участники,</a:t>
            </a:r>
            <a:r>
              <a:rPr lang="ru-RU" sz="2400" dirty="0"/>
              <a:t> за счет платежей которых и поддерживается работоспособность всей системы;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-   </a:t>
            </a:r>
            <a:r>
              <a:rPr lang="ru-RU" sz="2400" dirty="0">
                <a:solidFill>
                  <a:srgbClr val="C00000"/>
                </a:solidFill>
              </a:rPr>
              <a:t>нормативная база</a:t>
            </a:r>
            <a:r>
              <a:rPr lang="ru-RU" sz="2400" dirty="0"/>
              <a:t>, правила и основные договоры между сторонами, участвующими в деятельности системы;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-   </a:t>
            </a:r>
            <a:r>
              <a:rPr lang="ru-RU" sz="2400" dirty="0">
                <a:solidFill>
                  <a:srgbClr val="C00000"/>
                </a:solidFill>
              </a:rPr>
              <a:t>набор коммуникационных инструментов и сервисов</a:t>
            </a:r>
            <a:r>
              <a:rPr lang="ru-RU" sz="2400" dirty="0"/>
              <a:t>, отвечающих за технический аспект денежных операций.</a:t>
            </a:r>
          </a:p>
        </p:txBody>
      </p:sp>
    </p:spTree>
    <p:extLst>
      <p:ext uri="{BB962C8B-B14F-4D97-AF65-F5344CB8AC3E}">
        <p14:creationId xmlns:p14="http://schemas.microsoft.com/office/powerpoint/2010/main" val="33348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314838-CAA0-82E6-ED8F-549ED67FE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154" y="1035586"/>
            <a:ext cx="12274154" cy="47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0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BF3B01-69C8-EB63-87C2-61DC405E76E1}"/>
              </a:ext>
            </a:extLst>
          </p:cNvPr>
          <p:cNvSpPr txBox="1"/>
          <p:nvPr/>
        </p:nvSpPr>
        <p:spPr>
          <a:xfrm>
            <a:off x="1002535" y="550843"/>
            <a:ext cx="8144219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Отдельные определения и понятия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покупатель / клиент </a:t>
            </a:r>
            <a:r>
              <a:rPr lang="ru-RU" dirty="0"/>
              <a:t>— владелец счета (карты), с которого списывается оплата;</a:t>
            </a:r>
          </a:p>
          <a:p>
            <a:r>
              <a:rPr lang="ru-RU" b="1" dirty="0"/>
              <a:t>продавец</a:t>
            </a:r>
            <a:r>
              <a:rPr lang="ru-RU" dirty="0"/>
              <a:t> (магазин, владелец веб-сайта или электронного сервиса, предоставляющего услугу);</a:t>
            </a:r>
          </a:p>
          <a:p>
            <a:r>
              <a:rPr lang="ru-RU" b="1" dirty="0"/>
              <a:t>эмитент </a:t>
            </a:r>
            <a:r>
              <a:rPr lang="ru-RU" dirty="0"/>
              <a:t>— организация, выпустившая карту/счет;</a:t>
            </a:r>
          </a:p>
          <a:p>
            <a:r>
              <a:rPr lang="ru-RU" b="1" dirty="0"/>
              <a:t>эквайер </a:t>
            </a:r>
            <a:r>
              <a:rPr lang="ru-RU" dirty="0"/>
              <a:t>— организация, обрабатывающая платеж через механизм платежной системы;</a:t>
            </a:r>
          </a:p>
          <a:p>
            <a:r>
              <a:rPr lang="ru-RU" b="1" dirty="0"/>
              <a:t>процессинговый центр </a:t>
            </a:r>
            <a:r>
              <a:rPr lang="ru-RU" dirty="0"/>
              <a:t>— электронный сервис, проверяющий легальность транзакции (может принадлежать как банку, так и сторонней организации).</a:t>
            </a:r>
            <a:endParaRPr lang="en-US" dirty="0"/>
          </a:p>
          <a:p>
            <a:endParaRPr lang="en-US" dirty="0"/>
          </a:p>
          <a:p>
            <a:r>
              <a:rPr lang="ru-RU" dirty="0"/>
              <a:t>Банковские карты, как следует из названия, выпускаются банками и контролируются ими. Они всегда имеют привязку к банковскому счету, причем при перевыпуске карты после истечения срока ее актуальности сам счет не меняется. По сути, персональная банковская карта — это просто инструмент дистанционного доступа к личному банковскому счету, который отражает все финансовые операции, совершаемые владельцем карты.</a:t>
            </a:r>
          </a:p>
          <a:p>
            <a:endParaRPr lang="ru-RU" dirty="0"/>
          </a:p>
          <a:p>
            <a:r>
              <a:rPr lang="ru-RU" dirty="0"/>
              <a:t>Электронный кошелек — это электронный сервис для хранения и перевода денег в разных валютах, в том числе для криптовалюты.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22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26A248-A303-D3F0-0506-4C27ABAB1064}"/>
              </a:ext>
            </a:extLst>
          </p:cNvPr>
          <p:cNvSpPr txBox="1"/>
          <p:nvPr/>
        </p:nvSpPr>
        <p:spPr>
          <a:xfrm>
            <a:off x="1134737" y="374573"/>
            <a:ext cx="801201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/>
              <a:t>Это неполный список ПС:</a:t>
            </a:r>
          </a:p>
          <a:p>
            <a:endParaRPr lang="ru-RU" sz="2000" b="1" i="1" dirty="0"/>
          </a:p>
          <a:p>
            <a:r>
              <a:rPr lang="en-US" dirty="0"/>
              <a:t>SWIFT (</a:t>
            </a:r>
            <a:r>
              <a:rPr lang="ru-RU" dirty="0"/>
              <a:t>Международная)</a:t>
            </a:r>
            <a:r>
              <a:rPr lang="en-US" dirty="0"/>
              <a:t> </a:t>
            </a:r>
            <a:r>
              <a:rPr lang="ru-RU" dirty="0"/>
              <a:t>-  (точнее это мессенджер)</a:t>
            </a:r>
            <a:r>
              <a:rPr lang="en-US" dirty="0"/>
              <a:t>                                      </a:t>
            </a:r>
            <a:endParaRPr lang="ru-RU" dirty="0"/>
          </a:p>
          <a:p>
            <a:r>
              <a:rPr lang="en-US" dirty="0"/>
              <a:t>BACS (</a:t>
            </a:r>
            <a:r>
              <a:rPr lang="ru-RU" dirty="0"/>
              <a:t>Великобритания)</a:t>
            </a:r>
          </a:p>
          <a:p>
            <a:r>
              <a:rPr lang="ru-RU" dirty="0"/>
              <a:t>СПФС (Россия)</a:t>
            </a:r>
          </a:p>
          <a:p>
            <a:r>
              <a:rPr lang="ru-RU" dirty="0"/>
              <a:t>СБП (Россия)</a:t>
            </a:r>
          </a:p>
          <a:p>
            <a:r>
              <a:rPr lang="en-US" dirty="0"/>
              <a:t>BIC (</a:t>
            </a:r>
            <a:r>
              <a:rPr lang="ru-RU" dirty="0"/>
              <a:t>Международный стандарт)</a:t>
            </a:r>
          </a:p>
          <a:p>
            <a:r>
              <a:rPr lang="en-US" dirty="0"/>
              <a:t>IBAN (</a:t>
            </a:r>
            <a:r>
              <a:rPr lang="ru-RU" dirty="0"/>
              <a:t>Международный стандарт)</a:t>
            </a:r>
          </a:p>
          <a:p>
            <a:r>
              <a:rPr lang="ru-RU" dirty="0"/>
              <a:t>ТАРГЕТ (Европейский союз)</a:t>
            </a:r>
          </a:p>
          <a:p>
            <a:r>
              <a:rPr lang="en-US" dirty="0"/>
              <a:t>ACH Network (</a:t>
            </a:r>
            <a:r>
              <a:rPr lang="ru-RU" dirty="0"/>
              <a:t>США)</a:t>
            </a:r>
          </a:p>
          <a:p>
            <a:r>
              <a:rPr lang="en-US" dirty="0"/>
              <a:t>Fedwire (</a:t>
            </a:r>
            <a:r>
              <a:rPr lang="ru-RU" dirty="0"/>
              <a:t>США)</a:t>
            </a:r>
          </a:p>
          <a:p>
            <a:r>
              <a:rPr lang="en-US" dirty="0"/>
              <a:t>CHIPS (</a:t>
            </a:r>
            <a:r>
              <a:rPr lang="ru-RU" dirty="0"/>
              <a:t>США)</a:t>
            </a:r>
          </a:p>
          <a:p>
            <a:r>
              <a:rPr lang="en-US" dirty="0"/>
              <a:t>APACS</a:t>
            </a:r>
          </a:p>
          <a:p>
            <a:r>
              <a:rPr lang="en-US" dirty="0"/>
              <a:t>CHAPS (</a:t>
            </a:r>
            <a:r>
              <a:rPr lang="ru-RU" dirty="0"/>
              <a:t>Великобритания)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03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830F94-7310-7084-4632-7B12475C1AF6}"/>
              </a:ext>
            </a:extLst>
          </p:cNvPr>
          <p:cNvSpPr txBox="1"/>
          <p:nvPr/>
        </p:nvSpPr>
        <p:spPr>
          <a:xfrm>
            <a:off x="1156771" y="352540"/>
            <a:ext cx="7989983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EPN (</a:t>
            </a:r>
            <a:r>
              <a:rPr lang="ru-RU" dirty="0"/>
              <a:t>США)</a:t>
            </a:r>
          </a:p>
          <a:p>
            <a:r>
              <a:rPr lang="en-US" dirty="0" err="1"/>
              <a:t>FedACH</a:t>
            </a:r>
            <a:r>
              <a:rPr lang="en-US" dirty="0"/>
              <a:t> (</a:t>
            </a:r>
            <a:r>
              <a:rPr lang="ru-RU" dirty="0"/>
              <a:t>США)</a:t>
            </a:r>
          </a:p>
          <a:p>
            <a:r>
              <a:rPr lang="en-US" dirty="0"/>
              <a:t>TIPANET (</a:t>
            </a:r>
            <a:r>
              <a:rPr lang="ru-RU" dirty="0"/>
              <a:t>Европейский союз)</a:t>
            </a:r>
          </a:p>
          <a:p>
            <a:r>
              <a:rPr lang="en-US" dirty="0" err="1"/>
              <a:t>PlusGirot</a:t>
            </a:r>
            <a:r>
              <a:rPr lang="en-US" dirty="0"/>
              <a:t> (</a:t>
            </a:r>
            <a:r>
              <a:rPr lang="ru-RU" dirty="0"/>
              <a:t>Швеция)</a:t>
            </a:r>
          </a:p>
          <a:p>
            <a:r>
              <a:rPr lang="en-US" dirty="0"/>
              <a:t>PE-ACH (</a:t>
            </a:r>
            <a:r>
              <a:rPr lang="ru-RU" dirty="0"/>
              <a:t>Европейский союз)</a:t>
            </a:r>
          </a:p>
          <a:p>
            <a:r>
              <a:rPr lang="en-US" dirty="0" err="1"/>
              <a:t>LankaPay</a:t>
            </a:r>
            <a:r>
              <a:rPr lang="en-US" dirty="0"/>
              <a:t> (</a:t>
            </a:r>
            <a:r>
              <a:rPr lang="ru-RU" dirty="0"/>
              <a:t>ранее </a:t>
            </a:r>
            <a:r>
              <a:rPr lang="en-US" dirty="0"/>
              <a:t>SLIPS) (</a:t>
            </a:r>
            <a:r>
              <a:rPr lang="ru-RU" dirty="0"/>
              <a:t>Шри-Ланка)</a:t>
            </a:r>
          </a:p>
          <a:p>
            <a:r>
              <a:rPr lang="en-US" dirty="0" err="1"/>
              <a:t>HiPay</a:t>
            </a:r>
            <a:r>
              <a:rPr lang="en-US" dirty="0"/>
              <a:t> (</a:t>
            </a:r>
            <a:r>
              <a:rPr lang="ru-RU" dirty="0"/>
              <a:t>Франция)</a:t>
            </a:r>
          </a:p>
          <a:p>
            <a:r>
              <a:rPr lang="en-US" dirty="0"/>
              <a:t>FPS (</a:t>
            </a:r>
            <a:r>
              <a:rPr lang="ru-RU" dirty="0"/>
              <a:t>Гонконг)</a:t>
            </a:r>
          </a:p>
          <a:p>
            <a:r>
              <a:rPr lang="en-US" dirty="0" err="1"/>
              <a:t>Bankgirocentralen</a:t>
            </a:r>
            <a:r>
              <a:rPr lang="en-US" dirty="0"/>
              <a:t> (</a:t>
            </a:r>
            <a:r>
              <a:rPr lang="ru-RU" dirty="0"/>
              <a:t>Норвегия)</a:t>
            </a:r>
          </a:p>
          <a:p>
            <a:r>
              <a:rPr lang="en-US" dirty="0" err="1"/>
              <a:t>Bankgirot</a:t>
            </a:r>
            <a:r>
              <a:rPr lang="en-US" dirty="0"/>
              <a:t> (</a:t>
            </a:r>
            <a:r>
              <a:rPr lang="ru-RU" dirty="0"/>
              <a:t>Швеция)</a:t>
            </a:r>
          </a:p>
          <a:p>
            <a:r>
              <a:rPr lang="en-US" dirty="0" err="1"/>
              <a:t>BankservAfrica</a:t>
            </a:r>
            <a:r>
              <a:rPr lang="en-US" dirty="0"/>
              <a:t> (</a:t>
            </a:r>
            <a:r>
              <a:rPr lang="ru-RU" dirty="0"/>
              <a:t>Южная Африка)</a:t>
            </a:r>
          </a:p>
          <a:p>
            <a:r>
              <a:rPr lang="en-US" dirty="0"/>
              <a:t>Visa (</a:t>
            </a:r>
            <a:r>
              <a:rPr lang="ru-RU" dirty="0"/>
              <a:t>США)</a:t>
            </a:r>
            <a:endParaRPr lang="en-US" dirty="0"/>
          </a:p>
          <a:p>
            <a:r>
              <a:rPr lang="en-US" dirty="0"/>
              <a:t>MasterCard (</a:t>
            </a:r>
            <a:r>
              <a:rPr lang="ru-RU" dirty="0"/>
              <a:t>США)</a:t>
            </a:r>
          </a:p>
          <a:p>
            <a:r>
              <a:rPr lang="en-US" dirty="0"/>
              <a:t>JCB (</a:t>
            </a:r>
            <a:r>
              <a:rPr lang="ru-RU" dirty="0"/>
              <a:t>Япония)</a:t>
            </a:r>
          </a:p>
          <a:p>
            <a:r>
              <a:rPr lang="en-US" dirty="0" err="1"/>
              <a:t>RuPay</a:t>
            </a:r>
            <a:r>
              <a:rPr lang="en-US" dirty="0"/>
              <a:t> (</a:t>
            </a:r>
            <a:r>
              <a:rPr lang="ru-RU" dirty="0"/>
              <a:t>Индия)</a:t>
            </a:r>
          </a:p>
          <a:p>
            <a:r>
              <a:rPr lang="en-US" dirty="0"/>
              <a:t>UnionPay (</a:t>
            </a:r>
            <a:r>
              <a:rPr lang="ru-RU" dirty="0"/>
              <a:t>Китай)</a:t>
            </a:r>
          </a:p>
          <a:p>
            <a:r>
              <a:rPr lang="ru-RU" dirty="0"/>
              <a:t>Мир (Россия)</a:t>
            </a:r>
          </a:p>
          <a:p>
            <a:r>
              <a:rPr lang="ru-RU" dirty="0" err="1"/>
              <a:t>Белкарт</a:t>
            </a:r>
            <a:r>
              <a:rPr lang="ru-RU" dirty="0"/>
              <a:t> (Беларусь)</a:t>
            </a:r>
          </a:p>
          <a:p>
            <a:r>
              <a:rPr lang="en-US" dirty="0"/>
              <a:t>Troy (</a:t>
            </a:r>
            <a:r>
              <a:rPr lang="ru-RU" dirty="0"/>
              <a:t>Турция)</a:t>
            </a:r>
          </a:p>
          <a:p>
            <a:r>
              <a:rPr lang="en-US" dirty="0" err="1"/>
              <a:t>Shetab</a:t>
            </a:r>
            <a:r>
              <a:rPr lang="en-US" dirty="0"/>
              <a:t> (</a:t>
            </a:r>
            <a:r>
              <a:rPr lang="ru-RU" dirty="0"/>
              <a:t>Иран)</a:t>
            </a:r>
          </a:p>
          <a:p>
            <a:r>
              <a:rPr lang="en-US" dirty="0" err="1"/>
              <a:t>Uzcard</a:t>
            </a:r>
            <a:r>
              <a:rPr lang="en-US" dirty="0"/>
              <a:t> (</a:t>
            </a:r>
            <a:r>
              <a:rPr lang="ru-RU" dirty="0"/>
              <a:t>Узбекистан)</a:t>
            </a:r>
          </a:p>
          <a:p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62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ABA10B-C77D-AC4B-759B-BC04C88EF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71" y="-5521"/>
            <a:ext cx="6882329" cy="587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0995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814</TotalTime>
  <Words>2699</Words>
  <Application>Microsoft Office PowerPoint</Application>
  <PresentationFormat>Широкоэкранный</PresentationFormat>
  <Paragraphs>248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Ретро</vt:lpstr>
      <vt:lpstr>Международные платёжные системы и  безопасность?</vt:lpstr>
      <vt:lpstr>Немного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Международные системы денежных переводов</vt:lpstr>
      <vt:lpstr>Презентация PowerPoint</vt:lpstr>
      <vt:lpstr>Презентация PowerPoint</vt:lpstr>
      <vt:lpstr>Примеры различных платёжных систем</vt:lpstr>
      <vt:lpstr>Презентация PowerPoint</vt:lpstr>
      <vt:lpstr>Презентация PowerPoint</vt:lpstr>
      <vt:lpstr>Международные платежи (финансовые сообщения идут, в основном, через систему СВИФТ)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15</cp:revision>
  <dcterms:created xsi:type="dcterms:W3CDTF">2024-10-19T00:12:30Z</dcterms:created>
  <dcterms:modified xsi:type="dcterms:W3CDTF">2024-11-13T00:03:30Z</dcterms:modified>
</cp:coreProperties>
</file>