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3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294B1-1627-44E2-A5CF-B032519AC313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A939-EC7E-4B4B-86F3-342530B9D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3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7A939-EC7E-4B4B-86F3-342530B9DA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1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488832" cy="1872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800" b="1" dirty="0">
                <a:solidFill>
                  <a:schemeClr val="tx1"/>
                </a:solidFill>
              </a:rPr>
              <a:t>Причины неудовлетворительных результатов участия Кыргызстана в исследовании </a:t>
            </a:r>
            <a:r>
              <a:rPr lang="en-US" sz="3800" b="1" dirty="0">
                <a:solidFill>
                  <a:schemeClr val="tx1"/>
                </a:solidFill>
              </a:rPr>
              <a:t>PISA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Админ\Desktop\zsk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416824" cy="38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Причины низких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14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/>
              <a:t>языковой барьер</a:t>
            </a:r>
            <a:r>
              <a:rPr lang="ru-RU" dirty="0"/>
              <a:t>. </a:t>
            </a:r>
            <a:endParaRPr lang="ru-RU" dirty="0" smtClean="0"/>
          </a:p>
          <a:p>
            <a:pPr marL="400050" lvl="1" indent="0">
              <a:buNone/>
            </a:pPr>
            <a:r>
              <a:rPr lang="ru-RU" sz="3100" dirty="0" smtClean="0"/>
              <a:t>Для </a:t>
            </a:r>
            <a:r>
              <a:rPr lang="ru-RU" sz="3100" dirty="0"/>
              <a:t>значительной части учеников учебный процесс идет на неродном языке, что усложняет понимание учебного материала и снижает общие показатели в </a:t>
            </a:r>
            <a:r>
              <a:rPr lang="ru-RU" sz="3100" dirty="0" smtClean="0"/>
              <a:t>тестах</a:t>
            </a:r>
            <a:endParaRPr lang="ru-RU" sz="3100" dirty="0"/>
          </a:p>
          <a:p>
            <a:r>
              <a:rPr lang="ru-RU" b="1" dirty="0" smtClean="0"/>
              <a:t>низкая </a:t>
            </a:r>
            <a:r>
              <a:rPr lang="ru-RU" b="1" dirty="0"/>
              <a:t>мотивация учащихся</a:t>
            </a:r>
            <a:r>
              <a:rPr lang="ru-RU" dirty="0"/>
              <a:t>. Ученики часто не видят смысла в изучении предметов и не мотивированы на достижение высоких результатов, что также связано с отсутствием качественного карьерного консультирования и примеров </a:t>
            </a:r>
            <a:r>
              <a:rPr lang="ru-RU" dirty="0" smtClean="0"/>
              <a:t>успеха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Админ\Desktop\5b58e350e2b31c8f4c7d16e97cc5e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2006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0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Причины низких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Низким результатам также способствовали недостатки образовательной системы:</a:t>
            </a:r>
          </a:p>
          <a:p>
            <a:pPr algn="just"/>
            <a:r>
              <a:rPr lang="ru-RU" dirty="0"/>
              <a:t>А) </a:t>
            </a:r>
            <a:r>
              <a:rPr lang="ru-RU" b="1" dirty="0"/>
              <a:t>недостаток финансирования</a:t>
            </a:r>
            <a:r>
              <a:rPr lang="ru-RU" dirty="0"/>
              <a:t>. Системе образования не хватает финансирования, что сказывается на всех её аспектах, от уровня подготовки учителей до состояния школьной инфраструктуры;</a:t>
            </a:r>
          </a:p>
          <a:p>
            <a:pPr algn="just"/>
            <a:r>
              <a:rPr lang="ru-RU" dirty="0"/>
              <a:t>Б) </a:t>
            </a:r>
            <a:r>
              <a:rPr lang="ru-RU" b="1" dirty="0"/>
              <a:t>отсутствие современных методов оценки знаний</a:t>
            </a:r>
            <a:r>
              <a:rPr lang="ru-RU" dirty="0"/>
              <a:t>. Преподавание и оценка знаний фокусируются на воспроизведении информации, а не на понимании и применении знаний в реальных ситуациях;</a:t>
            </a:r>
          </a:p>
          <a:p>
            <a:pPr algn="just"/>
            <a:r>
              <a:rPr lang="ru-RU" dirty="0"/>
              <a:t>В) </a:t>
            </a:r>
            <a:r>
              <a:rPr lang="ru-RU" b="1" dirty="0"/>
              <a:t>ограниченный доступ к качественному образованию</a:t>
            </a:r>
            <a:r>
              <a:rPr lang="ru-RU" dirty="0"/>
              <a:t>. Большие различия в качестве образования между различными регионами и типами школ;</a:t>
            </a:r>
          </a:p>
          <a:p>
            <a:pPr algn="just"/>
            <a:r>
              <a:rPr lang="ru-RU" dirty="0"/>
              <a:t>Г) </a:t>
            </a:r>
            <a:r>
              <a:rPr lang="ru-RU" b="1" dirty="0"/>
              <a:t>неадекватные учебные программы</a:t>
            </a:r>
            <a:r>
              <a:rPr lang="ru-RU" dirty="0"/>
              <a:t>. Программы не адаптированы под современные вызовы и не стимулируют развитие у учеников навыков, необходимых для успешной жизни и работы в XXI веке.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2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Ожидания от участия Кыргызстана в </a:t>
            </a:r>
            <a:r>
              <a:rPr lang="en-US" b="1" dirty="0"/>
              <a:t>PISA</a:t>
            </a:r>
            <a:r>
              <a:rPr lang="ru-RU" b="1" dirty="0"/>
              <a:t>-2025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Главным </a:t>
            </a:r>
            <a:r>
              <a:rPr lang="ru-RU" dirty="0"/>
              <a:t>направлением в PISA-2025 станет естественнонаучная грамотность.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Кроме </a:t>
            </a:r>
            <a:r>
              <a:rPr lang="ru-RU" dirty="0"/>
              <a:t>того, ОЭСР планирует внедрить два новых компонента</a:t>
            </a:r>
            <a:r>
              <a:rPr lang="ru-RU" dirty="0" smtClean="0"/>
              <a:t>:</a:t>
            </a:r>
          </a:p>
          <a:p>
            <a:pPr marL="400050" lvl="1" indent="0">
              <a:buNone/>
            </a:pPr>
            <a:r>
              <a:rPr lang="ru-RU" dirty="0" smtClean="0"/>
              <a:t>- </a:t>
            </a:r>
            <a:r>
              <a:rPr lang="ru-RU" dirty="0"/>
              <a:t>обучение в цифровом мире (инновационная область). Будет оцениваться готовность учащихся обучаться самостоятельно при помощи цифровых инструментов, используемых в данный момент в школе и за ее пределами (браузеры, онлайн-курсы, виртуальные лаборатории);</a:t>
            </a:r>
          </a:p>
          <a:p>
            <a:pPr marL="400050" lvl="1" indent="0">
              <a:buNone/>
            </a:pPr>
            <a:r>
              <a:rPr lang="ru-RU" dirty="0"/>
              <a:t>- иностранный язык (международная опция). Будет оцениваться владение первым иностранным языком по желанию страны, затем эта опция будет проводиться каждые шесть лет поочередно с тестом на финансовую грамотность.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76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Ожидания от участия Кыргызстана в </a:t>
            </a:r>
            <a:r>
              <a:rPr lang="en-US" b="1" dirty="0"/>
              <a:t>PISA</a:t>
            </a:r>
            <a:r>
              <a:rPr lang="ru-RU" b="1" dirty="0"/>
              <a:t>-2025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1168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Сложность PISA-2025 для Кыргызстана в том, что упор исследования будет сделан на естественнонаучной грамотности.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данный момент в школах Кыргызстана остро ощущается нехватка учителей по таким предметам, как биология, химия и физика. По данным Министерства образования и науки, на начало 2023-2024 учебного года требовалось около 350 специалистов именно по этим дисциплинам. В то же время, общий дефицит учителей в стране составляет примерно 2000 человек.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Админ\Desktop\kycRRj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21" y="3860127"/>
            <a:ext cx="5157172" cy="28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3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Ожидания от участия Кыргызстана в </a:t>
            </a:r>
            <a:r>
              <a:rPr lang="en-US" b="1" dirty="0"/>
              <a:t>PISA</a:t>
            </a:r>
            <a:r>
              <a:rPr lang="ru-RU" b="1" dirty="0"/>
              <a:t>-2025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54578"/>
            <a:ext cx="5040560" cy="4709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У</a:t>
            </a:r>
            <a:r>
              <a:rPr lang="ru-RU" dirty="0" smtClean="0"/>
              <a:t>же </a:t>
            </a:r>
            <a:r>
              <a:rPr lang="ru-RU" dirty="0"/>
              <a:t>сейчас чиновники министерства образования и науки, в том числе и министр </a:t>
            </a:r>
            <a:r>
              <a:rPr lang="ru-RU" dirty="0" err="1"/>
              <a:t>Догдуркуль</a:t>
            </a:r>
            <a:r>
              <a:rPr lang="ru-RU" dirty="0"/>
              <a:t> </a:t>
            </a:r>
            <a:r>
              <a:rPr lang="ru-RU" dirty="0" err="1"/>
              <a:t>Кендирбаева</a:t>
            </a:r>
            <a:r>
              <a:rPr lang="ru-RU" dirty="0"/>
              <a:t> призывают не ждать от PISA-2025 каких-либо удовлетворительных результатов. </a:t>
            </a:r>
            <a:endParaRPr lang="ru-RU" dirty="0" smtClean="0"/>
          </a:p>
          <a:p>
            <a:pPr algn="just"/>
            <a:r>
              <a:rPr lang="ru-RU" dirty="0" smtClean="0"/>
              <a:t>Администрация </a:t>
            </a:r>
            <a:r>
              <a:rPr lang="ru-RU" dirty="0"/>
              <a:t>Президента КР и министерство расценивают предстоящее исследование, как возможность поставить диагноз системе среднего образования, которая после 2009 года учла некоторые ошибки, претерпела серьезные изменения, а также пережила крайне сложный период пандемии и дистанционного образования 2020 года. </a:t>
            </a:r>
            <a:endParaRPr lang="ru-RU" dirty="0" smtClean="0"/>
          </a:p>
          <a:p>
            <a:pPr algn="just"/>
            <a:r>
              <a:rPr lang="ru-RU" dirty="0" smtClean="0"/>
              <a:t>Кроме </a:t>
            </a:r>
            <a:r>
              <a:rPr lang="ru-RU" dirty="0"/>
              <a:t>того, считается, что для последовательного и эффективного реформирования системы среднего образования, страна должна принять участие в трех исследованиях подряд (2025, 2028, 2031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332842" cy="47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0022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/>
              <a:t>Что такое </a:t>
            </a:r>
            <a:r>
              <a:rPr lang="en-US" dirty="0" smtClean="0"/>
              <a:t>PISA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3867150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93734" y="2420888"/>
            <a:ext cx="8470753" cy="58169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	PISA</a:t>
            </a:r>
            <a:r>
              <a:rPr lang="ru-RU" sz="2400" dirty="0" smtClean="0"/>
              <a:t> </a:t>
            </a:r>
            <a:r>
              <a:rPr lang="ru-RU" sz="2400" dirty="0"/>
              <a:t>- это Программа международной оценки учащихся (</a:t>
            </a:r>
            <a:r>
              <a:rPr lang="ru-RU" sz="2400" dirty="0" err="1"/>
              <a:t>Program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International</a:t>
            </a:r>
            <a:r>
              <a:rPr lang="ru-RU" sz="2400" dirty="0"/>
              <a:t> </a:t>
            </a:r>
            <a:r>
              <a:rPr lang="ru-RU" sz="2400" dirty="0" err="1"/>
              <a:t>Student</a:t>
            </a:r>
            <a:r>
              <a:rPr lang="ru-RU" sz="2400" dirty="0"/>
              <a:t> </a:t>
            </a:r>
            <a:r>
              <a:rPr lang="ru-RU" sz="2400" dirty="0" err="1"/>
              <a:t>Assessment</a:t>
            </a:r>
            <a:r>
              <a:rPr lang="ru-RU" sz="2400" dirty="0"/>
              <a:t>), проводимая Организация экономического сотрудничества и развития (ОЭСР). 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	Начиная </a:t>
            </a:r>
            <a:r>
              <a:rPr lang="ru-RU" sz="2400" dirty="0"/>
              <a:t>с 2000 года PISA проводится каждые три года. </a:t>
            </a:r>
            <a:endParaRPr lang="ru-RU" sz="2400" dirty="0" smtClean="0"/>
          </a:p>
          <a:p>
            <a:pPr algn="just"/>
            <a:r>
              <a:rPr lang="ru-RU" sz="2400" dirty="0" smtClean="0"/>
              <a:t>Восьмой </a:t>
            </a:r>
            <a:r>
              <a:rPr lang="ru-RU" sz="2400" dirty="0"/>
              <a:t>и последний на данный момент цикл PISA (который должен состояться в 2021 году) был отложен на год из-за пандемии COVID-19 и состоялся в 2022-м. 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	Число </a:t>
            </a:r>
            <a:r>
              <a:rPr lang="ru-RU" sz="2400" dirty="0"/>
              <a:t>стран, принявших участие в PISA, увеличилось с 32 в 2000 году до 88 в 2022-м, что сделало его одним из крупнейших исследований такого рода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08" y="2349500"/>
            <a:ext cx="5874783" cy="43926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/>
              <a:t>Что такое </a:t>
            </a:r>
            <a:r>
              <a:rPr lang="en-US" dirty="0" smtClean="0"/>
              <a:t>PISA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3867150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5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/>
              <a:t>Что такое </a:t>
            </a:r>
            <a:r>
              <a:rPr lang="en-US" dirty="0"/>
              <a:t>PISA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тесте PISA участвуют подростки в возрасте 15 лет. </a:t>
            </a:r>
            <a:endParaRPr lang="ru-RU" dirty="0" smtClean="0"/>
          </a:p>
          <a:p>
            <a:pPr algn="just"/>
            <a:r>
              <a:rPr lang="ru-RU" dirty="0" smtClean="0"/>
              <a:t>Исследование </a:t>
            </a:r>
            <a:r>
              <a:rPr lang="ru-RU" dirty="0"/>
              <a:t>оценивает функциональную грамотность школьников в разных странах мира и умение применять знания на практике, то есть ставит цель оценить, обладают ли обучающиеся, получившие общее среднее образование, знаниями и умениями, необходимыми для полноценного функционирования в обществе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3867150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260648"/>
            <a:ext cx="3867150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860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/>
              <a:t>Что такое </a:t>
            </a:r>
            <a:r>
              <a:rPr lang="en-US" dirty="0"/>
              <a:t>PISA</a:t>
            </a:r>
            <a:r>
              <a:rPr lang="ru-RU" dirty="0"/>
              <a:t>?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260648"/>
            <a:ext cx="3867150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/>
              <a:t>Исследование проводится по трем основным направлениям: «грамотность чтения», «математическая грамотность» и «естественнонаучная грамотность». </a:t>
            </a:r>
            <a:endParaRPr lang="ru-RU" sz="1800" dirty="0" smtClean="0"/>
          </a:p>
          <a:p>
            <a:pPr algn="just"/>
            <a:r>
              <a:rPr lang="ru-RU" sz="1800" dirty="0" smtClean="0"/>
              <a:t>Во </a:t>
            </a:r>
            <a:r>
              <a:rPr lang="ru-RU" sz="1800" dirty="0"/>
              <a:t>всех направлениях особое внимание уделяется оценке овладения детьми </a:t>
            </a:r>
            <a:r>
              <a:rPr lang="ru-RU" sz="1800" dirty="0" err="1"/>
              <a:t>общеучебными</a:t>
            </a:r>
            <a:r>
              <a:rPr lang="ru-RU" sz="1800" dirty="0"/>
              <a:t> и интеллектуальными умениями. </a:t>
            </a:r>
            <a:endParaRPr lang="ru-RU" sz="1800" dirty="0" smtClean="0"/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каждом цикле исследования основное внимание уделяется одному из трех направлений. То есть две трети времени тестирования уделяется главному направлению. </a:t>
            </a:r>
          </a:p>
          <a:p>
            <a:endParaRPr lang="ru-RU" dirty="0"/>
          </a:p>
        </p:txBody>
      </p:sp>
      <p:pic>
        <p:nvPicPr>
          <p:cNvPr id="2050" name="Picture 2" descr="C:\Users\Админ\Desktop\online-tes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9"/>
            <a:ext cx="8208912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История участия Кыргызстана в </a:t>
            </a:r>
            <a:r>
              <a:rPr lang="en-US" b="1" dirty="0"/>
              <a:t>PISA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666942" cy="2625155"/>
          </a:xfrm>
        </p:spPr>
      </p:pic>
      <p:sp>
        <p:nvSpPr>
          <p:cNvPr id="5" name="Прямоугольник 4"/>
          <p:cNvSpPr/>
          <p:nvPr/>
        </p:nvSpPr>
        <p:spPr>
          <a:xfrm>
            <a:off x="5364088" y="1700808"/>
            <a:ext cx="3240360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2006 году в исследовании приняли участие девушки и юноши 15 лет из 201 школы. </a:t>
            </a:r>
            <a:r>
              <a:rPr lang="ru-RU" sz="2000" dirty="0" smtClean="0"/>
              <a:t>Всего </a:t>
            </a:r>
            <a:r>
              <a:rPr lang="ru-RU" sz="2000" dirty="0"/>
              <a:t>в исследовании участвовало 5 904 учащихся.</a:t>
            </a:r>
          </a:p>
          <a:p>
            <a:pPr algn="just"/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2009 году в исследовании приняли участие 4 986 учащихся того же возраста из 173 образовательных учреждений.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289" y="4437112"/>
            <a:ext cx="453650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Оба раза страна заняла последнее место.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результатам </a:t>
            </a:r>
            <a:r>
              <a:rPr lang="ru-RU" dirty="0" smtClean="0"/>
              <a:t>PISA-2009 </a:t>
            </a:r>
            <a:r>
              <a:rPr lang="ru-RU" dirty="0"/>
              <a:t>в Кыргызстане около 83,2% учащихся не достигли минимального (уровень 2 из 6) международного стандарта по шкале грамотности чтения, 86,6% - по шкале математической грамотности и 82% - по шкале естественно-научной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199583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Причины низких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слабая </a:t>
            </a:r>
            <a:r>
              <a:rPr lang="ru-RU" b="1" dirty="0"/>
              <a:t>подготовка учителей</a:t>
            </a:r>
            <a:r>
              <a:rPr lang="ru-RU" dirty="0"/>
              <a:t>. </a:t>
            </a:r>
            <a:endParaRPr lang="ru-RU" dirty="0" smtClean="0"/>
          </a:p>
          <a:p>
            <a:pPr marL="400050" lvl="1" indent="0" algn="just">
              <a:buNone/>
            </a:pPr>
            <a:r>
              <a:rPr lang="ru-RU" dirty="0" smtClean="0"/>
              <a:t>Учителя </a:t>
            </a:r>
            <a:r>
              <a:rPr lang="ru-RU" dirty="0"/>
              <a:t>часто не обладают достаточной квалификацией и современными методиками обучения. Отсутствие профессионального развития и переподготовки учителей приводит к низкому уровню преподавания;</a:t>
            </a:r>
          </a:p>
          <a:p>
            <a:endParaRPr lang="ru-RU" dirty="0"/>
          </a:p>
        </p:txBody>
      </p:sp>
      <p:pic>
        <p:nvPicPr>
          <p:cNvPr id="5" name="Picture 2" descr="C:\Users\Админ\Desktop\Sputnik Кыргызст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6539"/>
            <a:ext cx="6422410" cy="33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Причины низких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/>
              <a:t>устаревшие учебные программы</a:t>
            </a:r>
            <a:r>
              <a:rPr lang="ru-RU" dirty="0"/>
              <a:t>.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Учебные </a:t>
            </a:r>
            <a:r>
              <a:rPr lang="ru-RU" dirty="0"/>
              <a:t>программы и методы преподавания не соответствуют современным требованиям. Часто внимание уделяется заучиванию фактов, а не развитию критического мышления, аналитических способностей и умения применять знания на </a:t>
            </a:r>
            <a:r>
              <a:rPr lang="ru-RU" dirty="0" smtClean="0"/>
              <a:t>практике</a:t>
            </a:r>
            <a:endParaRPr lang="ru-RU" dirty="0"/>
          </a:p>
        </p:txBody>
      </p:sp>
      <p:pic>
        <p:nvPicPr>
          <p:cNvPr id="5123" name="Picture 3" descr="C:\Users\Админ\Desktop\yn2lWQ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52110"/>
            <a:ext cx="5616624" cy="30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Причины низких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/>
              <a:t>недостаточная поддержка учащихся</a:t>
            </a:r>
            <a:r>
              <a:rPr lang="ru-RU" dirty="0"/>
              <a:t>. В школах не хватает ресурсов, чтобы поддерживать учеников, испытывающих трудности в обучении. Учебные материалы, учебники и прочие ресурсы также устарели и не отвечают современным </a:t>
            </a:r>
            <a:r>
              <a:rPr lang="ru-RU" dirty="0" smtClean="0"/>
              <a:t>стандартам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социально-экономические </a:t>
            </a:r>
            <a:r>
              <a:rPr lang="ru-RU" b="1" dirty="0"/>
              <a:t>факторы</a:t>
            </a:r>
            <a:r>
              <a:rPr lang="ru-RU" dirty="0"/>
              <a:t>. Многие ученики из неблагополучных семей не имеют доступа к дополнительным образовательным ресурсам, что негативно сказывается на их успехах в школе. Также присутствует разрыв в уровне образования между городскими и сельскими </a:t>
            </a:r>
            <a:r>
              <a:rPr lang="ru-RU" dirty="0" smtClean="0"/>
              <a:t>школами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Админ\Desktop\0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552056" cy="23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07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732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Что такое PISA?</vt:lpstr>
      <vt:lpstr>Что такое PISA?</vt:lpstr>
      <vt:lpstr>Что такое PISA?</vt:lpstr>
      <vt:lpstr>Что такое PISA?</vt:lpstr>
      <vt:lpstr>История участия Кыргызстана в PISA</vt:lpstr>
      <vt:lpstr>Причины низких результатов</vt:lpstr>
      <vt:lpstr>Причины низких результатов</vt:lpstr>
      <vt:lpstr>Причины низких результатов</vt:lpstr>
      <vt:lpstr>Причины низких результатов</vt:lpstr>
      <vt:lpstr>Причины низких результатов</vt:lpstr>
      <vt:lpstr>Ожидания от участия Кыргызстана в PISA-2025</vt:lpstr>
      <vt:lpstr>Ожидания от участия Кыргызстана в PISA-2025</vt:lpstr>
      <vt:lpstr>Ожидания от участия Кыргызстана в PISA-2025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</cp:revision>
  <dcterms:created xsi:type="dcterms:W3CDTF">2024-08-21T04:44:29Z</dcterms:created>
  <dcterms:modified xsi:type="dcterms:W3CDTF">2024-08-21T05:56:29Z</dcterms:modified>
</cp:coreProperties>
</file>