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5" r:id="rId6"/>
    <p:sldId id="290" r:id="rId7"/>
    <p:sldId id="266" r:id="rId8"/>
    <p:sldId id="283" r:id="rId9"/>
    <p:sldId id="291" r:id="rId10"/>
    <p:sldId id="292" r:id="rId11"/>
    <p:sldId id="267" r:id="rId12"/>
    <p:sldId id="268" r:id="rId13"/>
    <p:sldId id="270" r:id="rId14"/>
    <p:sldId id="271" r:id="rId15"/>
    <p:sldId id="272" r:id="rId16"/>
    <p:sldId id="275" r:id="rId17"/>
    <p:sldId id="285" r:id="rId18"/>
    <p:sldId id="286" r:id="rId19"/>
    <p:sldId id="287" r:id="rId20"/>
    <p:sldId id="279" r:id="rId21"/>
    <p:sldId id="288" r:id="rId22"/>
    <p:sldId id="28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banychbek Kanakaev" initials="KK" lastIdx="14" clrIdx="0">
    <p:extLst>
      <p:ext uri="{19B8F6BF-5375-455C-9EA6-DF929625EA0E}">
        <p15:presenceInfo xmlns:p15="http://schemas.microsoft.com/office/powerpoint/2012/main" userId="Kubanychbek Kanakae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>
      <p:cViewPr varScale="1">
        <p:scale>
          <a:sx n="72" d="100"/>
          <a:sy n="72" d="100"/>
        </p:scale>
        <p:origin x="12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kanakaev\Desktop\&#1044;&#1083;&#1103;%20&#1087;&#1088;&#1077;&#1079;&#1077;&#1085;&#1090;&#1072;&#1094;&#1080;&#1080;%20&#1052;&#1057;&#1061;\&#1063;&#1080;&#1089;&#1090;&#1099;&#1081;%20&#1084;&#1103;&#1089;&#108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kanakaev\Desktop\&#1044;&#1083;&#1103;%20&#1087;&#1088;&#1077;&#1079;&#1077;&#1085;&#1090;&#1072;&#1094;&#1080;&#1080;%20&#1052;&#1057;&#1061;\&#1063;&#1080;&#1089;&#1090;&#1099;&#1081;%20&#1084;&#1103;&#1089;&#108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kanakaev\Desktop\&#1052;&#1103;&#1089;&#1072;%20&#1042;&#1044;&#1057;%20&#1076;&#1086;&#108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kanakaev\Desktop\&#1052;&#1103;&#1089;&#1072;%20&#1042;&#1044;&#1057;%20&#1076;&#1086;&#108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kanakaev\Desktop\&#1052;&#1103;&#1089;&#1072;%20&#1042;&#1044;&#1057;%20&#1076;&#1086;&#108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kanakaev\Desktop\&#1044;&#1083;&#1103;%20&#1087;&#1088;&#1077;&#1079;&#1077;&#1085;&#1090;&#1072;&#1094;&#1080;&#1080;%20&#1052;&#1057;&#1061;\&#1063;&#1080;&#1089;&#1090;&#1099;&#1081;%20&#1084;&#1103;&#1089;&#1086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2014</a:t>
            </a:r>
            <a:r>
              <a:rPr lang="ru-RU"/>
              <a:t> год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Лист4!$I$1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1-3927-41B8-8B20-CC63DF21B565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6-4116-4BC1-AE86-F90F79EE667A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8-4116-4BC1-AE86-F90F79EE667A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7-3927-41B8-8B20-CC63DF21B565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9-3927-41B8-8B20-CC63DF21B565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B-3927-41B8-8B20-CC63DF21B565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D-3927-41B8-8B20-CC63DF21B565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Лист4!$G$2:$G$8</c15:sqref>
                        </c15:formulaRef>
                      </c:ext>
                    </c:extLst>
                    <c:strCache>
                      <c:ptCount val="7"/>
                      <c:pt idx="0">
                        <c:v>Валовой выпуск
продукции сельского
хозяйства, лесного хозяйства и рыболов-ства
</c:v>
                      </c:pt>
                      <c:pt idx="1">
                        <c:v>Растениеводства</c:v>
                      </c:pt>
                      <c:pt idx="2">
                        <c:v>Животноводства</c:v>
                      </c:pt>
                      <c:pt idx="3">
                        <c:v>Сельскохозяйственные услуги</c:v>
                      </c:pt>
                      <c:pt idx="4">
                        <c:v>Лесное хозяйство</c:v>
                      </c:pt>
                      <c:pt idx="5">
                        <c:v>Охота  </c:v>
                      </c:pt>
                      <c:pt idx="6">
                        <c:v>Рыболовство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Лист4!$I$2:$I$8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1</c:v>
                      </c:pt>
                      <c:pt idx="1">
                        <c:v>0.49524744803268878</c:v>
                      </c:pt>
                      <c:pt idx="2">
                        <c:v>0.48091946482187392</c:v>
                      </c:pt>
                      <c:pt idx="3">
                        <c:v>2.1862906939959778E-2</c:v>
                      </c:pt>
                      <c:pt idx="4">
                        <c:v>1.6639898281830216E-3</c:v>
                      </c:pt>
                      <c:pt idx="5">
                        <c:v>7.2104533293252697E-5</c:v>
                      </c:pt>
                      <c:pt idx="6">
                        <c:v>2.3408584400133446E-4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4116-4BC1-AE86-F90F79EE667A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2014</a:t>
            </a:r>
            <a:r>
              <a:rPr lang="ru-RU"/>
              <a:t> год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Лист4!$H$1</c:f>
              <c:strCache>
                <c:ptCount val="1"/>
                <c:pt idx="0">
                  <c:v>2014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F94-462F-BA0F-E97FFAEB31F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F94-462F-BA0F-E97FFAEB31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Лист4!$G$2:$G$8</c:f>
              <c:strCache>
                <c:ptCount val="2"/>
                <c:pt idx="0">
                  <c:v>Растениеводства</c:v>
                </c:pt>
                <c:pt idx="1">
                  <c:v>Животноводства</c:v>
                </c:pt>
              </c:strCache>
            </c:strRef>
          </c:cat>
          <c:val>
            <c:numRef>
              <c:f>Лист4!$H$2:$H$8</c:f>
              <c:numCache>
                <c:formatCode>0%</c:formatCode>
                <c:ptCount val="2"/>
                <c:pt idx="0">
                  <c:v>0.50173600019217912</c:v>
                </c:pt>
                <c:pt idx="1">
                  <c:v>0.4754580735381233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94-462F-BA0F-E97FFAEB31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Лист4!$I$1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6-8F94-462F-BA0F-E97FFAEB31F3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25400">
                      <a:solidFill>
                        <a:schemeClr val="lt1"/>
                      </a:solidFill>
                    </a:ln>
                    <a:effectLst/>
                    <a:sp3d contourW="25400">
                      <a:contourClr>
                        <a:schemeClr val="lt1"/>
                      </a:contourClr>
                    </a:sp3d>
                  </c:spPr>
                  <c:extLst>
                    <c:ext xmlns:c16="http://schemas.microsoft.com/office/drawing/2014/chart" uri="{C3380CC4-5D6E-409C-BE32-E72D297353CC}">
                      <c16:uniqueId val="{00000008-8F94-462F-BA0F-E97FFAEB31F3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Лист4!$G$2:$G$8</c15:sqref>
                        </c15:formulaRef>
                      </c:ext>
                    </c:extLst>
                    <c:strCache>
                      <c:ptCount val="2"/>
                      <c:pt idx="0">
                        <c:v>Растениеводства</c:v>
                      </c:pt>
                      <c:pt idx="1">
                        <c:v>Животноводства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Лист4!$I$2:$I$8</c15:sqref>
                        </c15:formulaRef>
                      </c:ext>
                    </c:extLst>
                    <c:numCache>
                      <c:formatCode>0%</c:formatCode>
                      <c:ptCount val="2"/>
                      <c:pt idx="0">
                        <c:v>0.49524744803268878</c:v>
                      </c:pt>
                      <c:pt idx="1">
                        <c:v>0.48091946482187392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8F94-462F-BA0F-E97FFAEB31F3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72238005300999"/>
          <c:y val="2.9394882050142578E-2"/>
          <c:w val="0.49245170237854058"/>
          <c:h val="0.84748495958361525"/>
        </c:manualLayout>
      </c:layout>
      <c:barChart>
        <c:barDir val="bar"/>
        <c:grouping val="clustered"/>
        <c:varyColors val="0"/>
        <c:ser>
          <c:idx val="5"/>
          <c:order val="0"/>
          <c:tx>
            <c:strRef>
              <c:f>Мясо!$I$77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Мясо!$C$78:$C$83</c:f>
              <c:strCache>
                <c:ptCount val="6"/>
                <c:pt idx="0">
                  <c:v>Сельское хозяйство, охота и   предоставление услуг в этих областях </c:v>
                </c:pt>
                <c:pt idx="1">
                  <c:v>Производство пищевых продуктов,(включая напитки), и табачных изделий</c:v>
                </c:pt>
                <c:pt idx="2">
                  <c:v>Деятельность гостиниц и ресторанов</c:v>
                </c:pt>
                <c:pt idx="3">
                  <c:v>Государственное управление и оборона; обязательное социальное обеспечение</c:v>
                </c:pt>
                <c:pt idx="4">
                  <c:v>Образование</c:v>
                </c:pt>
                <c:pt idx="5">
                  <c:v>Здравоохранение</c:v>
                </c:pt>
              </c:strCache>
            </c:strRef>
          </c:cat>
          <c:val>
            <c:numRef>
              <c:f>Мясо!$I$78:$I$83</c:f>
              <c:numCache>
                <c:formatCode>0%</c:formatCode>
                <c:ptCount val="6"/>
                <c:pt idx="0">
                  <c:v>0.18722938925093466</c:v>
                </c:pt>
                <c:pt idx="1">
                  <c:v>0.20669872877980519</c:v>
                </c:pt>
                <c:pt idx="2">
                  <c:v>0.19212134342866893</c:v>
                </c:pt>
                <c:pt idx="3">
                  <c:v>0.21497242890780441</c:v>
                </c:pt>
                <c:pt idx="4">
                  <c:v>0.20816230690653503</c:v>
                </c:pt>
                <c:pt idx="5">
                  <c:v>0.19079041399626367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41-49A2-8E8A-DE7C7064935F}"/>
            </c:ext>
          </c:extLst>
        </c:ser>
        <c:ser>
          <c:idx val="4"/>
          <c:order val="1"/>
          <c:tx>
            <c:strRef>
              <c:f>Мясо!$H$77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Мясо!$C$78:$C$83</c:f>
              <c:strCache>
                <c:ptCount val="6"/>
                <c:pt idx="0">
                  <c:v>Сельское хозяйство, охота и   предоставление услуг в этих областях </c:v>
                </c:pt>
                <c:pt idx="1">
                  <c:v>Производство пищевых продуктов,(включая напитки), и табачных изделий</c:v>
                </c:pt>
                <c:pt idx="2">
                  <c:v>Деятельность гостиниц и ресторанов</c:v>
                </c:pt>
                <c:pt idx="3">
                  <c:v>Государственное управление и оборона; обязательное социальное обеспечение</c:v>
                </c:pt>
                <c:pt idx="4">
                  <c:v>Образование</c:v>
                </c:pt>
                <c:pt idx="5">
                  <c:v>Здравоохранение</c:v>
                </c:pt>
              </c:strCache>
            </c:strRef>
          </c:cat>
          <c:val>
            <c:numRef>
              <c:f>Мясо!$H$78:$H$83</c:f>
              <c:numCache>
                <c:formatCode>0%</c:formatCode>
                <c:ptCount val="6"/>
                <c:pt idx="0">
                  <c:v>0.17234416152245369</c:v>
                </c:pt>
                <c:pt idx="1">
                  <c:v>0.18432908428253664</c:v>
                </c:pt>
                <c:pt idx="2">
                  <c:v>0.18103347451208968</c:v>
                </c:pt>
                <c:pt idx="3">
                  <c:v>0.19478355053774998</c:v>
                </c:pt>
                <c:pt idx="4">
                  <c:v>0.18709625502419841</c:v>
                </c:pt>
                <c:pt idx="5">
                  <c:v>0.17982168221793021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41-49A2-8E8A-DE7C7064935F}"/>
            </c:ext>
          </c:extLst>
        </c:ser>
        <c:ser>
          <c:idx val="2"/>
          <c:order val="3"/>
          <c:tx>
            <c:strRef>
              <c:f>Мясо!$F$77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Мясо!$C$78:$C$83</c:f>
              <c:strCache>
                <c:ptCount val="6"/>
                <c:pt idx="0">
                  <c:v>Сельское хозяйство, охота и   предоставление услуг в этих областях </c:v>
                </c:pt>
                <c:pt idx="1">
                  <c:v>Производство пищевых продуктов,(включая напитки), и табачных изделий</c:v>
                </c:pt>
                <c:pt idx="2">
                  <c:v>Деятельность гостиниц и ресторанов</c:v>
                </c:pt>
                <c:pt idx="3">
                  <c:v>Государственное управление и оборона; обязательное социальное обеспечение</c:v>
                </c:pt>
                <c:pt idx="4">
                  <c:v>Образование</c:v>
                </c:pt>
                <c:pt idx="5">
                  <c:v>Здравоохранение</c:v>
                </c:pt>
              </c:strCache>
            </c:strRef>
          </c:cat>
          <c:val>
            <c:numRef>
              <c:f>Мясо!$F$78:$F$83</c:f>
              <c:numCache>
                <c:formatCode>0%</c:formatCode>
                <c:ptCount val="6"/>
                <c:pt idx="0">
                  <c:v>0.15849283180465237</c:v>
                </c:pt>
                <c:pt idx="1">
                  <c:v>0.16685023213674974</c:v>
                </c:pt>
                <c:pt idx="2">
                  <c:v>0.16296272152250646</c:v>
                </c:pt>
                <c:pt idx="3">
                  <c:v>0.15143932499399088</c:v>
                </c:pt>
                <c:pt idx="4">
                  <c:v>0.16965801520666399</c:v>
                </c:pt>
                <c:pt idx="5">
                  <c:v>0.16344953460045461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41-49A2-8E8A-DE7C7064935F}"/>
            </c:ext>
          </c:extLst>
        </c:ser>
        <c:ser>
          <c:idx val="0"/>
          <c:order val="4"/>
          <c:tx>
            <c:strRef>
              <c:f>Мясо!$D$77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Мясо!$C$78:$C$83</c:f>
              <c:strCache>
                <c:ptCount val="6"/>
                <c:pt idx="0">
                  <c:v>Сельское хозяйство, охота и   предоставление услуг в этих областях </c:v>
                </c:pt>
                <c:pt idx="1">
                  <c:v>Производство пищевых продуктов,(включая напитки), и табачных изделий</c:v>
                </c:pt>
                <c:pt idx="2">
                  <c:v>Деятельность гостиниц и ресторанов</c:v>
                </c:pt>
                <c:pt idx="3">
                  <c:v>Государственное управление и оборона; обязательное социальное обеспечение</c:v>
                </c:pt>
                <c:pt idx="4">
                  <c:v>Образование</c:v>
                </c:pt>
                <c:pt idx="5">
                  <c:v>Здравоохранение</c:v>
                </c:pt>
              </c:strCache>
            </c:strRef>
          </c:cat>
          <c:val>
            <c:numRef>
              <c:f>Мясо!$D$78:$D$83</c:f>
              <c:numCache>
                <c:formatCode>0%</c:formatCode>
                <c:ptCount val="6"/>
                <c:pt idx="0">
                  <c:v>0.15289868655027794</c:v>
                </c:pt>
                <c:pt idx="1">
                  <c:v>0.12436842395521441</c:v>
                </c:pt>
                <c:pt idx="2">
                  <c:v>0.13896744580212095</c:v>
                </c:pt>
                <c:pt idx="3">
                  <c:v>0.12433833217481791</c:v>
                </c:pt>
                <c:pt idx="4">
                  <c:v>0.11848010228256098</c:v>
                </c:pt>
                <c:pt idx="5">
                  <c:v>0.14290213518405387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41-49A2-8E8A-DE7C706493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0027896"/>
        <c:axId val="650030520"/>
        <c:extLst>
          <c:ext xmlns:c15="http://schemas.microsoft.com/office/drawing/2012/chart" uri="{02D57815-91ED-43cb-92C2-25804820EDAC}">
            <c15:filteredBarSeries>
              <c15:ser>
                <c:idx val="1"/>
                <c:order val="2"/>
                <c:tx>
                  <c:strRef>
                    <c:extLst>
                      <c:ext uri="{02D57815-91ED-43cb-92C2-25804820EDAC}">
                        <c15:formulaRef>
                          <c15:sqref>Мясо!$E$77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Мясо!$C$78:$C$83</c15:sqref>
                        </c15:formulaRef>
                      </c:ext>
                    </c:extLst>
                    <c:strCache>
                      <c:ptCount val="6"/>
                      <c:pt idx="0">
                        <c:v>Сельское хозяйство, охота и   предоставление услуг в этих областях </c:v>
                      </c:pt>
                      <c:pt idx="1">
                        <c:v>Производство пищевых продуктов,(включая напитки), и табачных изделий</c:v>
                      </c:pt>
                      <c:pt idx="2">
                        <c:v>Деятельность гостиниц и ресторанов</c:v>
                      </c:pt>
                      <c:pt idx="3">
                        <c:v>Государственное управление и оборона; обязательное социальное обеспечение</c:v>
                      </c:pt>
                      <c:pt idx="4">
                        <c:v>Образование</c:v>
                      </c:pt>
                      <c:pt idx="5">
                        <c:v>Здравоохранение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Мясо!$E$78:$E$83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0.15692565189628768</c:v>
                      </c:pt>
                      <c:pt idx="1">
                        <c:v>0.13727603064654459</c:v>
                      </c:pt>
                      <c:pt idx="2">
                        <c:v>0.15384969351619465</c:v>
                      </c:pt>
                      <c:pt idx="3">
                        <c:v>0.13684203066394449</c:v>
                      </c:pt>
                      <c:pt idx="4">
                        <c:v>0.13647323340085313</c:v>
                      </c:pt>
                      <c:pt idx="5">
                        <c:v>0.15100725894276706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E441-49A2-8E8A-DE7C7064935F}"/>
                  </c:ext>
                </c:extLst>
              </c15:ser>
            </c15:filteredBarSeries>
            <c15:filteredBarSeries>
              <c15:ser>
                <c:idx val="3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Мясо!$G$77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Мясо!$C$78:$C$83</c15:sqref>
                        </c15:formulaRef>
                      </c:ext>
                    </c:extLst>
                    <c:strCache>
                      <c:ptCount val="6"/>
                      <c:pt idx="0">
                        <c:v>Сельское хозяйство, охота и   предоставление услуг в этих областях </c:v>
                      </c:pt>
                      <c:pt idx="1">
                        <c:v>Производство пищевых продуктов,(включая напитки), и табачных изделий</c:v>
                      </c:pt>
                      <c:pt idx="2">
                        <c:v>Деятельность гостиниц и ресторанов</c:v>
                      </c:pt>
                      <c:pt idx="3">
                        <c:v>Государственное управление и оборона; обязательное социальное обеспечение</c:v>
                      </c:pt>
                      <c:pt idx="4">
                        <c:v>Образование</c:v>
                      </c:pt>
                      <c:pt idx="5">
                        <c:v>Здравоохранение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Мясо!$G$78:$G$83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0.17210927897539358</c:v>
                      </c:pt>
                      <c:pt idx="1">
                        <c:v>0.18047750019914946</c:v>
                      </c:pt>
                      <c:pt idx="2">
                        <c:v>0.17106532121841933</c:v>
                      </c:pt>
                      <c:pt idx="3">
                        <c:v>0.17762433272169231</c:v>
                      </c:pt>
                      <c:pt idx="4">
                        <c:v>0.18013008717918844</c:v>
                      </c:pt>
                      <c:pt idx="5">
                        <c:v>0.17202897505853071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441-49A2-8E8A-DE7C7064935F}"/>
                  </c:ext>
                </c:extLst>
              </c15:ser>
            </c15:filteredBarSeries>
          </c:ext>
        </c:extLst>
      </c:barChart>
      <c:catAx>
        <c:axId val="650027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0030520"/>
        <c:crosses val="autoZero"/>
        <c:auto val="1"/>
        <c:lblAlgn val="ctr"/>
        <c:lblOffset val="100"/>
        <c:noMultiLvlLbl val="0"/>
      </c:catAx>
      <c:valAx>
        <c:axId val="650030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0027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081415790402354E-2"/>
          <c:y val="0.92608087829210606"/>
          <c:w val="0.31131881705020636"/>
          <c:h val="5.85826615078195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20060976831354"/>
          <c:y val="2.7473035323991059E-2"/>
          <c:w val="0.49182763845911476"/>
          <c:h val="0.81918848940783706"/>
        </c:manualLayout>
      </c:layout>
      <c:barChart>
        <c:barDir val="bar"/>
        <c:grouping val="clustered"/>
        <c:varyColors val="0"/>
        <c:ser>
          <c:idx val="5"/>
          <c:order val="1"/>
          <c:tx>
            <c:strRef>
              <c:f>Молоко!$AS$91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Молоко!$AM$92:$AM$98</c:f>
              <c:strCache>
                <c:ptCount val="7"/>
                <c:pt idx="0">
                  <c:v>Сельское хозяйство, охота и   предостав-ление услуг в этих областях </c:v>
                </c:pt>
                <c:pt idx="1">
                  <c:v>Производство пищевых продуктов,(вк-лючая напитки), и табачных изделий</c:v>
                </c:pt>
                <c:pt idx="2">
                  <c:v>Складирование,хранение грузов и  вспомогательная транспортная деятельность </c:v>
                </c:pt>
                <c:pt idx="3">
                  <c:v>Деятельность гостиниц и ресторанов</c:v>
                </c:pt>
                <c:pt idx="4">
                  <c:v>Государственное управление и оборона; обязательное социальное обеспечение</c:v>
                </c:pt>
                <c:pt idx="5">
                  <c:v>Образование</c:v>
                </c:pt>
                <c:pt idx="6">
                  <c:v>Здравоохранение</c:v>
                </c:pt>
              </c:strCache>
            </c:strRef>
          </c:cat>
          <c:val>
            <c:numRef>
              <c:f>Молоко!$AS$92:$AS$98</c:f>
              <c:numCache>
                <c:formatCode>0%</c:formatCode>
                <c:ptCount val="7"/>
                <c:pt idx="0">
                  <c:v>0.18722938925093466</c:v>
                </c:pt>
                <c:pt idx="1">
                  <c:v>0.20669872877980516</c:v>
                </c:pt>
                <c:pt idx="2">
                  <c:v>0.21091364046307157</c:v>
                </c:pt>
                <c:pt idx="3">
                  <c:v>0.19212134342866896</c:v>
                </c:pt>
                <c:pt idx="4">
                  <c:v>0.21497242890780441</c:v>
                </c:pt>
                <c:pt idx="5">
                  <c:v>0.20816230690653503</c:v>
                </c:pt>
                <c:pt idx="6">
                  <c:v>0.19079041399626365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F8-4D1E-9356-A918CFFDDC3D}"/>
            </c:ext>
          </c:extLst>
        </c:ser>
        <c:ser>
          <c:idx val="4"/>
          <c:order val="3"/>
          <c:tx>
            <c:strRef>
              <c:f>Молоко!$AR$91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Молоко!$AM$92:$AM$98</c:f>
              <c:strCache>
                <c:ptCount val="7"/>
                <c:pt idx="0">
                  <c:v>Сельское хозяйство, охота и   предостав-ление услуг в этих областях </c:v>
                </c:pt>
                <c:pt idx="1">
                  <c:v>Производство пищевых продуктов,(вк-лючая напитки), и табачных изделий</c:v>
                </c:pt>
                <c:pt idx="2">
                  <c:v>Складирование,хранение грузов и  вспомогательная транспортная деятельность </c:v>
                </c:pt>
                <c:pt idx="3">
                  <c:v>Деятельность гостиниц и ресторанов</c:v>
                </c:pt>
                <c:pt idx="4">
                  <c:v>Государственное управление и оборона; обязательное социальное обеспечение</c:v>
                </c:pt>
                <c:pt idx="5">
                  <c:v>Образование</c:v>
                </c:pt>
                <c:pt idx="6">
                  <c:v>Здравоохранение</c:v>
                </c:pt>
              </c:strCache>
            </c:strRef>
          </c:cat>
          <c:val>
            <c:numRef>
              <c:f>Молоко!$AR$92:$AR$98</c:f>
              <c:numCache>
                <c:formatCode>0%</c:formatCode>
                <c:ptCount val="7"/>
                <c:pt idx="0">
                  <c:v>0.17234416152245366</c:v>
                </c:pt>
                <c:pt idx="1">
                  <c:v>0.18432908428253664</c:v>
                </c:pt>
                <c:pt idx="2">
                  <c:v>0.18364455626597698</c:v>
                </c:pt>
                <c:pt idx="3">
                  <c:v>0.18103347451208968</c:v>
                </c:pt>
                <c:pt idx="4">
                  <c:v>0.19478355053774996</c:v>
                </c:pt>
                <c:pt idx="5">
                  <c:v>0.18709625502419844</c:v>
                </c:pt>
                <c:pt idx="6">
                  <c:v>0.17982168221793016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F8-4D1E-9356-A918CFFDDC3D}"/>
            </c:ext>
          </c:extLst>
        </c:ser>
        <c:ser>
          <c:idx val="2"/>
          <c:order val="4"/>
          <c:tx>
            <c:strRef>
              <c:f>Молоко!$AP$91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Молоко!$AM$92:$AM$98</c:f>
              <c:strCache>
                <c:ptCount val="7"/>
                <c:pt idx="0">
                  <c:v>Сельское хозяйство, охота и   предостав-ление услуг в этих областях </c:v>
                </c:pt>
                <c:pt idx="1">
                  <c:v>Производство пищевых продуктов,(вк-лючая напитки), и табачных изделий</c:v>
                </c:pt>
                <c:pt idx="2">
                  <c:v>Складирование,хранение грузов и  вспомогательная транспортная деятельность </c:v>
                </c:pt>
                <c:pt idx="3">
                  <c:v>Деятельность гостиниц и ресторанов</c:v>
                </c:pt>
                <c:pt idx="4">
                  <c:v>Государственное управление и оборона; обязательное социальное обеспечение</c:v>
                </c:pt>
                <c:pt idx="5">
                  <c:v>Образование</c:v>
                </c:pt>
                <c:pt idx="6">
                  <c:v>Здравоохранение</c:v>
                </c:pt>
              </c:strCache>
            </c:strRef>
          </c:cat>
          <c:val>
            <c:numRef>
              <c:f>Молоко!$AP$92:$AP$98</c:f>
              <c:numCache>
                <c:formatCode>0%</c:formatCode>
                <c:ptCount val="7"/>
                <c:pt idx="0">
                  <c:v>0.15849283180465237</c:v>
                </c:pt>
                <c:pt idx="1">
                  <c:v>0.16685023213674974</c:v>
                </c:pt>
                <c:pt idx="2">
                  <c:v>0.15629910009791056</c:v>
                </c:pt>
                <c:pt idx="3">
                  <c:v>0.16296272152250649</c:v>
                </c:pt>
                <c:pt idx="4">
                  <c:v>0.15143932499399085</c:v>
                </c:pt>
                <c:pt idx="5">
                  <c:v>0.16965801520666399</c:v>
                </c:pt>
                <c:pt idx="6">
                  <c:v>0.16344953460045458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F8-4D1E-9356-A918CFFDDC3D}"/>
            </c:ext>
          </c:extLst>
        </c:ser>
        <c:ser>
          <c:idx val="0"/>
          <c:order val="5"/>
          <c:tx>
            <c:strRef>
              <c:f>Молоко!$AN$91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Молоко!$AM$92:$AM$98</c:f>
              <c:strCache>
                <c:ptCount val="7"/>
                <c:pt idx="0">
                  <c:v>Сельское хозяйство, охота и   предостав-ление услуг в этих областях </c:v>
                </c:pt>
                <c:pt idx="1">
                  <c:v>Производство пищевых продуктов,(вк-лючая напитки), и табачных изделий</c:v>
                </c:pt>
                <c:pt idx="2">
                  <c:v>Складирование,хранение грузов и  вспомогательная транспортная деятельность </c:v>
                </c:pt>
                <c:pt idx="3">
                  <c:v>Деятельность гостиниц и ресторанов</c:v>
                </c:pt>
                <c:pt idx="4">
                  <c:v>Государственное управление и оборона; обязательное социальное обеспечение</c:v>
                </c:pt>
                <c:pt idx="5">
                  <c:v>Образование</c:v>
                </c:pt>
                <c:pt idx="6">
                  <c:v>Здравоохранение</c:v>
                </c:pt>
              </c:strCache>
            </c:strRef>
          </c:cat>
          <c:val>
            <c:numRef>
              <c:f>Молоко!$AN$92:$AN$98</c:f>
              <c:numCache>
                <c:formatCode>0%</c:formatCode>
                <c:ptCount val="7"/>
                <c:pt idx="0">
                  <c:v>0.15289868655027794</c:v>
                </c:pt>
                <c:pt idx="1">
                  <c:v>0.12436842395521443</c:v>
                </c:pt>
                <c:pt idx="2">
                  <c:v>0.12839329677203998</c:v>
                </c:pt>
                <c:pt idx="3">
                  <c:v>0.13896744580212095</c:v>
                </c:pt>
                <c:pt idx="4">
                  <c:v>0.12433833217481789</c:v>
                </c:pt>
                <c:pt idx="5">
                  <c:v>0.11848010228256098</c:v>
                </c:pt>
                <c:pt idx="6">
                  <c:v>0.14290213518405384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F8-4D1E-9356-A918CFFDDC3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60600584"/>
        <c:axId val="66060484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Молоко!$AO$91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2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Молоко!$AM$92:$AM$98</c15:sqref>
                        </c15:formulaRef>
                      </c:ext>
                    </c:extLst>
                    <c:strCache>
                      <c:ptCount val="7"/>
                      <c:pt idx="0">
                        <c:v>Сельское хозяйство, охота и   предостав-ление услуг в этих областях </c:v>
                      </c:pt>
                      <c:pt idx="1">
                        <c:v>Производство пищевых продуктов,(вк-лючая напитки), и табачных изделий</c:v>
                      </c:pt>
                      <c:pt idx="2">
                        <c:v>Складирование,хранение грузов и  вспомогательная транспортная деятельность </c:v>
                      </c:pt>
                      <c:pt idx="3">
                        <c:v>Деятельность гостиниц и ресторанов</c:v>
                      </c:pt>
                      <c:pt idx="4">
                        <c:v>Государственное управление и оборона; обязательное социальное обеспечение</c:v>
                      </c:pt>
                      <c:pt idx="5">
                        <c:v>Образование</c:v>
                      </c:pt>
                      <c:pt idx="6">
                        <c:v>Здравоохранение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Молоко!$AO$92:$AO$98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0.15692565189628768</c:v>
                      </c:pt>
                      <c:pt idx="1">
                        <c:v>0.13727603064654462</c:v>
                      </c:pt>
                      <c:pt idx="2">
                        <c:v>0.14356471752239028</c:v>
                      </c:pt>
                      <c:pt idx="3">
                        <c:v>0.15384969351619468</c:v>
                      </c:pt>
                      <c:pt idx="4">
                        <c:v>0.13684203066394449</c:v>
                      </c:pt>
                      <c:pt idx="5">
                        <c:v>0.13647323340085313</c:v>
                      </c:pt>
                      <c:pt idx="6">
                        <c:v>0.15100725894276704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2CF8-4D1E-9356-A918CFFDDC3D}"/>
                  </c:ext>
                </c:extLst>
              </c15:ser>
            </c15:filteredBarSeries>
            <c15:filteredBar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Молоко!$AQ$91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4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Молоко!$AM$92:$AM$98</c15:sqref>
                        </c15:formulaRef>
                      </c:ext>
                    </c:extLst>
                    <c:strCache>
                      <c:ptCount val="7"/>
                      <c:pt idx="0">
                        <c:v>Сельское хозяйство, охота и   предостав-ление услуг в этих областях </c:v>
                      </c:pt>
                      <c:pt idx="1">
                        <c:v>Производство пищевых продуктов,(вк-лючая напитки), и табачных изделий</c:v>
                      </c:pt>
                      <c:pt idx="2">
                        <c:v>Складирование,хранение грузов и  вспомогательная транспортная деятельность </c:v>
                      </c:pt>
                      <c:pt idx="3">
                        <c:v>Деятельность гостиниц и ресторанов</c:v>
                      </c:pt>
                      <c:pt idx="4">
                        <c:v>Государственное управление и оборона; обязательное социальное обеспечение</c:v>
                      </c:pt>
                      <c:pt idx="5">
                        <c:v>Образование</c:v>
                      </c:pt>
                      <c:pt idx="6">
                        <c:v>Здравоохранение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Молоко!$AQ$92:$AQ$98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0.17210927897539358</c:v>
                      </c:pt>
                      <c:pt idx="1">
                        <c:v>0.18047750019914946</c:v>
                      </c:pt>
                      <c:pt idx="2">
                        <c:v>0.17718468887861061</c:v>
                      </c:pt>
                      <c:pt idx="3">
                        <c:v>0.17106532121841936</c:v>
                      </c:pt>
                      <c:pt idx="4">
                        <c:v>0.17762433272169229</c:v>
                      </c:pt>
                      <c:pt idx="5">
                        <c:v>0.18013008717918846</c:v>
                      </c:pt>
                      <c:pt idx="6">
                        <c:v>0.17202897505853068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2CF8-4D1E-9356-A918CFFDDC3D}"/>
                  </c:ext>
                </c:extLst>
              </c15:ser>
            </c15:filteredBarSeries>
          </c:ext>
        </c:extLst>
      </c:barChart>
      <c:catAx>
        <c:axId val="660600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0604848"/>
        <c:crosses val="autoZero"/>
        <c:auto val="1"/>
        <c:lblAlgn val="ctr"/>
        <c:lblOffset val="100"/>
        <c:noMultiLvlLbl val="0"/>
      </c:catAx>
      <c:valAx>
        <c:axId val="66060484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0600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74097228913614E-2"/>
          <c:y val="8.8162204324109789E-2"/>
          <c:w val="0.86530108277585882"/>
          <c:h val="0.59748022728574668"/>
        </c:manualLayout>
      </c:layout>
      <c:lineChart>
        <c:grouping val="stacked"/>
        <c:varyColors val="0"/>
        <c:ser>
          <c:idx val="0"/>
          <c:order val="0"/>
          <c:tx>
            <c:strRef>
              <c:f>'Динамика ВВП молока'!$A$2</c:f>
              <c:strCache>
                <c:ptCount val="1"/>
                <c:pt idx="0">
                  <c:v>Сельское хозяйство, охота и   предостав-ление услуг в этих областях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'Динамика ВВП молока'!$B$1:$G$1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'Динамика ВВП молока'!$B$2:$G$2</c:f>
              <c:numCache>
                <c:formatCode>0%</c:formatCode>
                <c:ptCount val="6"/>
                <c:pt idx="0">
                  <c:v>0</c:v>
                </c:pt>
                <c:pt idx="1">
                  <c:v>2.6337475074944786E-2</c:v>
                </c:pt>
                <c:pt idx="2">
                  <c:v>3.658726821394185E-2</c:v>
                </c:pt>
                <c:pt idx="3">
                  <c:v>0.12564262557480235</c:v>
                </c:pt>
                <c:pt idx="4">
                  <c:v>0.12717882285915807</c:v>
                </c:pt>
                <c:pt idx="5">
                  <c:v>0.22453235848672709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2B-4501-AFB7-F1B4F7344123}"/>
            </c:ext>
          </c:extLst>
        </c:ser>
        <c:ser>
          <c:idx val="1"/>
          <c:order val="1"/>
          <c:tx>
            <c:strRef>
              <c:f>'Динамика ВВП молока'!$A$3</c:f>
              <c:strCache>
                <c:ptCount val="1"/>
                <c:pt idx="0">
                  <c:v>Производство пищевых продуктов,(вк-лючая напитки), и табачных изделий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'Динамика ВВП молока'!$B$1:$G$1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'Динамика ВВП молока'!$B$3:$G$3</c:f>
              <c:numCache>
                <c:formatCode>0%</c:formatCode>
                <c:ptCount val="6"/>
                <c:pt idx="0">
                  <c:v>0</c:v>
                </c:pt>
                <c:pt idx="1">
                  <c:v>0.10378523970021737</c:v>
                </c:pt>
                <c:pt idx="2">
                  <c:v>0.34158033711863384</c:v>
                </c:pt>
                <c:pt idx="3">
                  <c:v>0.45115210484728935</c:v>
                </c:pt>
                <c:pt idx="4">
                  <c:v>0.48212125248860838</c:v>
                </c:pt>
                <c:pt idx="5">
                  <c:v>0.6619872006598575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2B-4501-AFB7-F1B4F7344123}"/>
            </c:ext>
          </c:extLst>
        </c:ser>
        <c:ser>
          <c:idx val="2"/>
          <c:order val="2"/>
          <c:tx>
            <c:strRef>
              <c:f>'Динамика ВВП молока'!$A$4</c:f>
              <c:strCache>
                <c:ptCount val="1"/>
                <c:pt idx="0">
                  <c:v>Складирование,хранение грузов и  вспомогательная транспортная деятельность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4.4854356706582714E-3"/>
                  <c:y val="-4.7026289634460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2B-4501-AFB7-F1B4F7344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'Динамика ВВП молока'!$B$1:$G$1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'Динамика ВВП молока'!$B$4:$G$4</c:f>
              <c:numCache>
                <c:formatCode>0%</c:formatCode>
                <c:ptCount val="6"/>
                <c:pt idx="0">
                  <c:v>0</c:v>
                </c:pt>
                <c:pt idx="1">
                  <c:v>0.11816365131029312</c:v>
                </c:pt>
                <c:pt idx="2">
                  <c:v>0.21734626360920431</c:v>
                </c:pt>
                <c:pt idx="3">
                  <c:v>0.38001510462963578</c:v>
                </c:pt>
                <c:pt idx="4">
                  <c:v>0.43032822493867923</c:v>
                </c:pt>
                <c:pt idx="5">
                  <c:v>0.64271535793293799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2B-4501-AFB7-F1B4F7344123}"/>
            </c:ext>
          </c:extLst>
        </c:ser>
        <c:ser>
          <c:idx val="3"/>
          <c:order val="3"/>
          <c:tx>
            <c:strRef>
              <c:f>'Динамика ВВП молока'!$A$5</c:f>
              <c:strCache>
                <c:ptCount val="1"/>
                <c:pt idx="0">
                  <c:v>Деятельность гостиниц и ресторанов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43327999732028E-2"/>
                  <c:y val="-0.1383126165719424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2B-4501-AFB7-F1B4F7344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'Динамика ВВП молока'!$B$1:$G$1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'Динамика ВВП молока'!$B$5:$G$5</c:f>
              <c:numCache>
                <c:formatCode>0%</c:formatCode>
                <c:ptCount val="6"/>
                <c:pt idx="0">
                  <c:v>0</c:v>
                </c:pt>
                <c:pt idx="1">
                  <c:v>0.10709161147902879</c:v>
                </c:pt>
                <c:pt idx="2">
                  <c:v>0.17266832229580586</c:v>
                </c:pt>
                <c:pt idx="3">
                  <c:v>0.23097406181015467</c:v>
                </c:pt>
                <c:pt idx="4">
                  <c:v>0.30270419426048556</c:v>
                </c:pt>
                <c:pt idx="5">
                  <c:v>0.38249172185430463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32B-4501-AFB7-F1B4F7344123}"/>
            </c:ext>
          </c:extLst>
        </c:ser>
        <c:ser>
          <c:idx val="4"/>
          <c:order val="4"/>
          <c:tx>
            <c:strRef>
              <c:f>'Динамика ВВП молока'!$A$6</c:f>
              <c:strCache>
                <c:ptCount val="1"/>
                <c:pt idx="0">
                  <c:v>Государственное управление и оборона; обязательное социальное обеспечение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0.13053169874322826"/>
                  <c:y val="-3.31950279772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2B-4501-AFB7-F1B4F7344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'Динамика ВВП молока'!$B$1:$G$1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'Динамика ВВП молока'!$B$6:$G$6</c:f>
              <c:numCache>
                <c:formatCode>0%</c:formatCode>
                <c:ptCount val="6"/>
                <c:pt idx="0">
                  <c:v>0</c:v>
                </c:pt>
                <c:pt idx="1">
                  <c:v>0.10056189648375335</c:v>
                </c:pt>
                <c:pt idx="2">
                  <c:v>0.21796168844431135</c:v>
                </c:pt>
                <c:pt idx="3">
                  <c:v>0.42855650075758644</c:v>
                </c:pt>
                <c:pt idx="4">
                  <c:v>0.56656074704208759</c:v>
                </c:pt>
                <c:pt idx="5">
                  <c:v>0.72893125673872061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32B-4501-AFB7-F1B4F7344123}"/>
            </c:ext>
          </c:extLst>
        </c:ser>
        <c:ser>
          <c:idx val="5"/>
          <c:order val="5"/>
          <c:tx>
            <c:strRef>
              <c:f>'Динамика ВВП молока'!$A$7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9.7050660114576831E-2"/>
                  <c:y val="-4.14937849715827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2B-4501-AFB7-F1B4F7344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'Динамика ВВП молока'!$B$1:$G$1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'Динамика ВВП молока'!$B$7:$G$7</c:f>
              <c:numCache>
                <c:formatCode>0%</c:formatCode>
                <c:ptCount val="6"/>
                <c:pt idx="0">
                  <c:v>0</c:v>
                </c:pt>
                <c:pt idx="1">
                  <c:v>0.15186626928613428</c:v>
                </c:pt>
                <c:pt idx="2">
                  <c:v>0.43195365245423023</c:v>
                </c:pt>
                <c:pt idx="3">
                  <c:v>0.52034040913975232</c:v>
                </c:pt>
                <c:pt idx="4">
                  <c:v>0.57913650832268926</c:v>
                </c:pt>
                <c:pt idx="5">
                  <c:v>0.75693895342943451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32B-4501-AFB7-F1B4F7344123}"/>
            </c:ext>
          </c:extLst>
        </c:ser>
        <c:ser>
          <c:idx val="6"/>
          <c:order val="6"/>
          <c:tx>
            <c:strRef>
              <c:f>'Динамика ВВП молока'!$A$8</c:f>
              <c:strCache>
                <c:ptCount val="1"/>
                <c:pt idx="0">
                  <c:v>Здравоохранение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511077276842446E-2"/>
                  <c:y val="-9.9585083931798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32B-4501-AFB7-F1B4F7344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'Динамика ВВП молока'!$B$1:$G$1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'Динамика ВВП молока'!$B$8:$G$8</c:f>
              <c:numCache>
                <c:formatCode>0%</c:formatCode>
                <c:ptCount val="6"/>
                <c:pt idx="0">
                  <c:v>0</c:v>
                </c:pt>
                <c:pt idx="1">
                  <c:v>5.6718003186404672E-2</c:v>
                </c:pt>
                <c:pt idx="2">
                  <c:v>0.14378651088688263</c:v>
                </c:pt>
                <c:pt idx="3">
                  <c:v>0.20382368560807229</c:v>
                </c:pt>
                <c:pt idx="4">
                  <c:v>0.25835546114356517</c:v>
                </c:pt>
                <c:pt idx="5">
                  <c:v>0.33511240927597802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32B-4501-AFB7-F1B4F734412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93103832"/>
        <c:axId val="493102192"/>
      </c:lineChart>
      <c:catAx>
        <c:axId val="493103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3102192"/>
        <c:crosses val="autoZero"/>
        <c:auto val="1"/>
        <c:lblAlgn val="ctr"/>
        <c:lblOffset val="100"/>
        <c:noMultiLvlLbl val="0"/>
      </c:catAx>
      <c:valAx>
        <c:axId val="49310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3103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8847929711839771E-2"/>
          <c:y val="0.7548386000672177"/>
          <c:w val="0.86518942762156226"/>
          <c:h val="0.22856388594414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percentStacked"/>
        <c:varyColors val="0"/>
        <c:ser>
          <c:idx val="0"/>
          <c:order val="0"/>
          <c:tx>
            <c:strRef>
              <c:f>'Чистый для мяса'!$B$80</c:f>
              <c:strCache>
                <c:ptCount val="1"/>
                <c:pt idx="0">
                  <c:v>Производство пищевых продуктов,(вк-лючая напитки), и табачных изделий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'Чистый для мяса'!$C$79:$E$79</c:f>
              <c:numCache>
                <c:formatCode>General</c:formatCode>
                <c:ptCount val="3"/>
                <c:pt idx="0">
                  <c:v>2014</c:v>
                </c:pt>
                <c:pt idx="1">
                  <c:v>2017</c:v>
                </c:pt>
                <c:pt idx="2">
                  <c:v>2019</c:v>
                </c:pt>
              </c:numCache>
            </c:numRef>
          </c:cat>
          <c:val>
            <c:numRef>
              <c:f>'Чистый для мяса'!$C$80:$E$80</c:f>
              <c:numCache>
                <c:formatCode>0%</c:formatCode>
                <c:ptCount val="3"/>
                <c:pt idx="0">
                  <c:v>0</c:v>
                </c:pt>
                <c:pt idx="1">
                  <c:v>1.4511521048472893</c:v>
                </c:pt>
                <c:pt idx="2">
                  <c:v>1.6619872006598575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5E-441E-998E-2385C3C15073}"/>
            </c:ext>
          </c:extLst>
        </c:ser>
        <c:ser>
          <c:idx val="1"/>
          <c:order val="1"/>
          <c:tx>
            <c:strRef>
              <c:f>'Чистый для мяса'!$B$81</c:f>
              <c:strCache>
                <c:ptCount val="1"/>
                <c:pt idx="0">
                  <c:v>Деятельность гостиниц и ресторанов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'Чистый для мяса'!$C$79:$E$79</c:f>
              <c:numCache>
                <c:formatCode>General</c:formatCode>
                <c:ptCount val="3"/>
                <c:pt idx="0">
                  <c:v>2014</c:v>
                </c:pt>
                <c:pt idx="1">
                  <c:v>2017</c:v>
                </c:pt>
                <c:pt idx="2">
                  <c:v>2019</c:v>
                </c:pt>
              </c:numCache>
            </c:numRef>
          </c:cat>
          <c:val>
            <c:numRef>
              <c:f>'Чистый для мяса'!$C$81:$E$81</c:f>
              <c:numCache>
                <c:formatCode>0%</c:formatCode>
                <c:ptCount val="3"/>
                <c:pt idx="0">
                  <c:v>0</c:v>
                </c:pt>
                <c:pt idx="1">
                  <c:v>1.2309740618101543</c:v>
                </c:pt>
                <c:pt idx="2">
                  <c:v>1.3824917218543045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5E-441E-998E-2385C3C15073}"/>
            </c:ext>
          </c:extLst>
        </c:ser>
        <c:ser>
          <c:idx val="2"/>
          <c:order val="2"/>
          <c:tx>
            <c:strRef>
              <c:f>'Чистый для мяса'!$B$82</c:f>
              <c:strCache>
                <c:ptCount val="1"/>
                <c:pt idx="0">
                  <c:v>Государ- ственное управление и оборона; обязательное социальное обеспечение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'Чистый для мяса'!$C$79:$E$79</c:f>
              <c:numCache>
                <c:formatCode>General</c:formatCode>
                <c:ptCount val="3"/>
                <c:pt idx="0">
                  <c:v>2014</c:v>
                </c:pt>
                <c:pt idx="1">
                  <c:v>2017</c:v>
                </c:pt>
                <c:pt idx="2">
                  <c:v>2019</c:v>
                </c:pt>
              </c:numCache>
            </c:numRef>
          </c:cat>
          <c:val>
            <c:numRef>
              <c:f>'Чистый для мяса'!$C$82:$E$82</c:f>
              <c:numCache>
                <c:formatCode>0%</c:formatCode>
                <c:ptCount val="3"/>
                <c:pt idx="0">
                  <c:v>0</c:v>
                </c:pt>
                <c:pt idx="1">
                  <c:v>1.4285565007575867</c:v>
                </c:pt>
                <c:pt idx="2">
                  <c:v>1.7289312567387207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5E-441E-998E-2385C3C15073}"/>
            </c:ext>
          </c:extLst>
        </c:ser>
        <c:ser>
          <c:idx val="3"/>
          <c:order val="3"/>
          <c:tx>
            <c:strRef>
              <c:f>'Чистый для мяса'!$B$83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'Чистый для мяса'!$C$79:$E$79</c:f>
              <c:numCache>
                <c:formatCode>General</c:formatCode>
                <c:ptCount val="3"/>
                <c:pt idx="0">
                  <c:v>2014</c:v>
                </c:pt>
                <c:pt idx="1">
                  <c:v>2017</c:v>
                </c:pt>
                <c:pt idx="2">
                  <c:v>2019</c:v>
                </c:pt>
              </c:numCache>
            </c:numRef>
          </c:cat>
          <c:val>
            <c:numRef>
              <c:f>'Чистый для мяса'!$C$83:$E$83</c:f>
              <c:numCache>
                <c:formatCode>0%</c:formatCode>
                <c:ptCount val="3"/>
                <c:pt idx="0">
                  <c:v>0</c:v>
                </c:pt>
                <c:pt idx="1">
                  <c:v>1.5203404091397523</c:v>
                </c:pt>
                <c:pt idx="2">
                  <c:v>1.7569389534294344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5E-441E-998E-2385C3C15073}"/>
            </c:ext>
          </c:extLst>
        </c:ser>
        <c:ser>
          <c:idx val="4"/>
          <c:order val="4"/>
          <c:tx>
            <c:strRef>
              <c:f>'Чистый для мяса'!$B$84</c:f>
              <c:strCache>
                <c:ptCount val="1"/>
                <c:pt idx="0">
                  <c:v>Здравоохранение и социальное  обслуживание населения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'Чистый для мяса'!$C$79:$E$79</c:f>
              <c:numCache>
                <c:formatCode>General</c:formatCode>
                <c:ptCount val="3"/>
                <c:pt idx="0">
                  <c:v>2014</c:v>
                </c:pt>
                <c:pt idx="1">
                  <c:v>2017</c:v>
                </c:pt>
                <c:pt idx="2">
                  <c:v>2019</c:v>
                </c:pt>
              </c:numCache>
            </c:numRef>
          </c:cat>
          <c:val>
            <c:numRef>
              <c:f>'Чистый для мяса'!$C$84:$E$84</c:f>
              <c:numCache>
                <c:formatCode>0%</c:formatCode>
                <c:ptCount val="3"/>
                <c:pt idx="0">
                  <c:v>0</c:v>
                </c:pt>
                <c:pt idx="1">
                  <c:v>1.2038236856080722</c:v>
                </c:pt>
                <c:pt idx="2">
                  <c:v>1.3351124092759781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35E-441E-998E-2385C3C150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803112"/>
        <c:axId val="610798520"/>
      </c:lineChart>
      <c:catAx>
        <c:axId val="610803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798520"/>
        <c:crosses val="autoZero"/>
        <c:auto val="1"/>
        <c:lblAlgn val="ctr"/>
        <c:lblOffset val="100"/>
        <c:noMultiLvlLbl val="0"/>
      </c:catAx>
      <c:valAx>
        <c:axId val="610798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803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5495D-0ECF-4698-9498-955B574C9882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A25C1B8-E67D-4F0D-A8EA-623A992773BD}">
      <dgm:prSet phldrT="[Текст]"/>
      <dgm:spPr/>
      <dgm:t>
        <a:bodyPr/>
        <a:lstStyle/>
        <a:p>
          <a:r>
            <a:rPr lang="ru-RU" dirty="0"/>
            <a:t>Чрезмерный выпас скота </a:t>
          </a:r>
        </a:p>
      </dgm:t>
    </dgm:pt>
    <dgm:pt modelId="{D6EE5022-FD45-404C-9574-773CAE1EADD1}" type="parTrans" cxnId="{0355B83E-B936-4150-9226-C74FC8F45B86}">
      <dgm:prSet/>
      <dgm:spPr/>
      <dgm:t>
        <a:bodyPr/>
        <a:lstStyle/>
        <a:p>
          <a:endParaRPr lang="ru-RU"/>
        </a:p>
      </dgm:t>
    </dgm:pt>
    <dgm:pt modelId="{4166A4B2-9835-49BC-B767-BCAD9875A710}" type="sibTrans" cxnId="{0355B83E-B936-4150-9226-C74FC8F45B86}">
      <dgm:prSet/>
      <dgm:spPr/>
      <dgm:t>
        <a:bodyPr/>
        <a:lstStyle/>
        <a:p>
          <a:endParaRPr lang="ru-RU"/>
        </a:p>
      </dgm:t>
    </dgm:pt>
    <dgm:pt modelId="{15DAF9B4-3999-4AC2-895E-0D31B52DF258}">
      <dgm:prSet phldrT="[Текст]"/>
      <dgm:spPr/>
      <dgm:t>
        <a:bodyPr/>
        <a:lstStyle/>
        <a:p>
          <a:r>
            <a:rPr lang="ru-RU" dirty="0"/>
            <a:t>Нагрузка на пастбища и деградация</a:t>
          </a:r>
        </a:p>
      </dgm:t>
    </dgm:pt>
    <dgm:pt modelId="{748F82D4-2967-4DDB-AAA0-15EDC02051C6}" type="parTrans" cxnId="{BBD08278-2FAF-4ECA-8F5B-C5CF4D07A994}">
      <dgm:prSet/>
      <dgm:spPr/>
      <dgm:t>
        <a:bodyPr/>
        <a:lstStyle/>
        <a:p>
          <a:endParaRPr lang="ru-RU"/>
        </a:p>
      </dgm:t>
    </dgm:pt>
    <dgm:pt modelId="{233D0551-CE51-47DB-A5D5-12B21DB58CB5}" type="sibTrans" cxnId="{BBD08278-2FAF-4ECA-8F5B-C5CF4D07A994}">
      <dgm:prSet/>
      <dgm:spPr/>
      <dgm:t>
        <a:bodyPr/>
        <a:lstStyle/>
        <a:p>
          <a:endParaRPr lang="ru-RU"/>
        </a:p>
      </dgm:t>
    </dgm:pt>
    <dgm:pt modelId="{DAA459A1-6945-48BE-AD86-9032ABD1421D}">
      <dgm:prSet phldrT="[Текст]"/>
      <dgm:spPr/>
      <dgm:t>
        <a:bodyPr/>
        <a:lstStyle/>
        <a:p>
          <a:r>
            <a:rPr lang="ru-RU" dirty="0"/>
            <a:t>Разрушенная инфраструктура пастбищ</a:t>
          </a:r>
        </a:p>
      </dgm:t>
    </dgm:pt>
    <dgm:pt modelId="{DCECD244-3AC9-4298-A856-ABFC127B6C81}" type="parTrans" cxnId="{01410C2D-AA76-4EA8-89AA-9CDED6207237}">
      <dgm:prSet/>
      <dgm:spPr/>
      <dgm:t>
        <a:bodyPr/>
        <a:lstStyle/>
        <a:p>
          <a:endParaRPr lang="ru-RU"/>
        </a:p>
      </dgm:t>
    </dgm:pt>
    <dgm:pt modelId="{44CE8CD1-544C-4E98-85ED-84119B6494B0}" type="sibTrans" cxnId="{01410C2D-AA76-4EA8-89AA-9CDED6207237}">
      <dgm:prSet/>
      <dgm:spPr/>
      <dgm:t>
        <a:bodyPr/>
        <a:lstStyle/>
        <a:p>
          <a:endParaRPr lang="ru-RU"/>
        </a:p>
      </dgm:t>
    </dgm:pt>
    <dgm:pt modelId="{1CCFC0A5-D934-43E5-B969-F1E12C0973EE}">
      <dgm:prSet phldrT="[Текст]"/>
      <dgm:spPr/>
      <dgm:t>
        <a:bodyPr/>
        <a:lstStyle/>
        <a:p>
          <a:r>
            <a:rPr lang="ru-RU" dirty="0"/>
            <a:t>Нет доступа к отдаленным летним пастбищам</a:t>
          </a:r>
        </a:p>
      </dgm:t>
    </dgm:pt>
    <dgm:pt modelId="{998AA3AA-06A0-4FAA-BA19-2705530EFAD9}" type="parTrans" cxnId="{26CF2F5B-4957-4B5B-B914-10523DE599C2}">
      <dgm:prSet/>
      <dgm:spPr/>
      <dgm:t>
        <a:bodyPr/>
        <a:lstStyle/>
        <a:p>
          <a:endParaRPr lang="ru-RU"/>
        </a:p>
      </dgm:t>
    </dgm:pt>
    <dgm:pt modelId="{98B6EE77-EC2A-48FA-B2DA-F9A9F5D9EEA3}" type="sibTrans" cxnId="{26CF2F5B-4957-4B5B-B914-10523DE599C2}">
      <dgm:prSet/>
      <dgm:spPr/>
      <dgm:t>
        <a:bodyPr/>
        <a:lstStyle/>
        <a:p>
          <a:endParaRPr lang="ru-RU"/>
        </a:p>
      </dgm:t>
    </dgm:pt>
    <dgm:pt modelId="{41B96DC0-84D4-4D73-BED0-BD6BBE040FCD}">
      <dgm:prSet phldrT="[Текст]"/>
      <dgm:spPr/>
      <dgm:t>
        <a:bodyPr/>
        <a:lstStyle/>
        <a:p>
          <a:r>
            <a:rPr lang="ru-RU" dirty="0"/>
            <a:t>Изменения климата</a:t>
          </a:r>
        </a:p>
      </dgm:t>
    </dgm:pt>
    <dgm:pt modelId="{45BECD94-B0BB-45C0-851E-D6868C270D8F}" type="parTrans" cxnId="{0B226756-A087-4025-812D-BBB4E4B91C85}">
      <dgm:prSet/>
      <dgm:spPr/>
      <dgm:t>
        <a:bodyPr/>
        <a:lstStyle/>
        <a:p>
          <a:endParaRPr lang="ru-RU"/>
        </a:p>
      </dgm:t>
    </dgm:pt>
    <dgm:pt modelId="{2A0BC64D-1334-4685-85CD-F7A15869DFA8}" type="sibTrans" cxnId="{0B226756-A087-4025-812D-BBB4E4B91C85}">
      <dgm:prSet/>
      <dgm:spPr/>
      <dgm:t>
        <a:bodyPr/>
        <a:lstStyle/>
        <a:p>
          <a:endParaRPr lang="ru-RU"/>
        </a:p>
      </dgm:t>
    </dgm:pt>
    <dgm:pt modelId="{1C08D5F1-8FE6-4E5C-968A-3B7EA9BBB515}">
      <dgm:prSet phldrT="[Текст]"/>
      <dgm:spPr/>
      <dgm:t>
        <a:bodyPr/>
        <a:lstStyle/>
        <a:p>
          <a:r>
            <a:rPr lang="ru-RU" dirty="0"/>
            <a:t>Отсутствие у животноводов навыков и возможностей по адаптации к изменению климата  </a:t>
          </a:r>
        </a:p>
      </dgm:t>
    </dgm:pt>
    <dgm:pt modelId="{B2CDF300-1480-49C5-B522-1C5BC3326547}" type="parTrans" cxnId="{1B76E2FE-FA2F-4538-B8B9-3851D80C1488}">
      <dgm:prSet/>
      <dgm:spPr/>
      <dgm:t>
        <a:bodyPr/>
        <a:lstStyle/>
        <a:p>
          <a:endParaRPr lang="ru-RU"/>
        </a:p>
      </dgm:t>
    </dgm:pt>
    <dgm:pt modelId="{5D6636ED-141A-43F3-8D84-02EB0D5B68BC}" type="sibTrans" cxnId="{1B76E2FE-FA2F-4538-B8B9-3851D80C1488}">
      <dgm:prSet/>
      <dgm:spPr/>
      <dgm:t>
        <a:bodyPr/>
        <a:lstStyle/>
        <a:p>
          <a:endParaRPr lang="ru-RU"/>
        </a:p>
      </dgm:t>
    </dgm:pt>
    <dgm:pt modelId="{5DCF7D0F-2A9A-46FA-88FE-01349DA951BE}">
      <dgm:prSet phldrT="[Текст]"/>
      <dgm:spPr/>
      <dgm:t>
        <a:bodyPr/>
        <a:lstStyle/>
        <a:p>
          <a:r>
            <a:rPr lang="ru-RU" dirty="0"/>
            <a:t>Отсутствие Национальной стратегии борьбы с болезнями и охраны здоровья животных</a:t>
          </a:r>
        </a:p>
      </dgm:t>
    </dgm:pt>
    <dgm:pt modelId="{3172FECE-FE8F-4623-A586-12C625950F46}" type="parTrans" cxnId="{977BB440-98C3-49FC-8F11-3BA6CEE3B7B3}">
      <dgm:prSet/>
      <dgm:spPr/>
      <dgm:t>
        <a:bodyPr/>
        <a:lstStyle/>
        <a:p>
          <a:endParaRPr lang="ru-RU"/>
        </a:p>
      </dgm:t>
    </dgm:pt>
    <dgm:pt modelId="{3FE629EC-E584-472B-B2EE-9BD4C871BD2C}" type="sibTrans" cxnId="{977BB440-98C3-49FC-8F11-3BA6CEE3B7B3}">
      <dgm:prSet/>
      <dgm:spPr/>
      <dgm:t>
        <a:bodyPr/>
        <a:lstStyle/>
        <a:p>
          <a:endParaRPr lang="ru-RU"/>
        </a:p>
      </dgm:t>
    </dgm:pt>
    <dgm:pt modelId="{218A7525-5997-4AEA-AFFA-B35EACD3132B}">
      <dgm:prSet phldrT="[Текст]"/>
      <dgm:spPr/>
      <dgm:t>
        <a:bodyPr/>
        <a:lstStyle/>
        <a:p>
          <a:r>
            <a:rPr lang="ru-RU" dirty="0"/>
            <a:t>Низкая техническая оснащенность  и кадровый голод у Ветеринаров</a:t>
          </a:r>
        </a:p>
      </dgm:t>
    </dgm:pt>
    <dgm:pt modelId="{C21474A9-4F36-49BF-9241-185A1E6E7F2C}" type="parTrans" cxnId="{B209BD20-619C-4E31-9602-6B26C08C9C03}">
      <dgm:prSet/>
      <dgm:spPr/>
      <dgm:t>
        <a:bodyPr/>
        <a:lstStyle/>
        <a:p>
          <a:endParaRPr lang="ru-RU"/>
        </a:p>
      </dgm:t>
    </dgm:pt>
    <dgm:pt modelId="{1BB29970-C383-412E-8623-11EC99211AAD}" type="sibTrans" cxnId="{B209BD20-619C-4E31-9602-6B26C08C9C03}">
      <dgm:prSet/>
      <dgm:spPr/>
      <dgm:t>
        <a:bodyPr/>
        <a:lstStyle/>
        <a:p>
          <a:endParaRPr lang="ru-RU"/>
        </a:p>
      </dgm:t>
    </dgm:pt>
    <dgm:pt modelId="{7F8FCEFA-7A67-4762-A2E6-796722EC70F0}">
      <dgm:prSet phldrT="[Текст]"/>
      <dgm:spPr/>
      <dgm:t>
        <a:bodyPr/>
        <a:lstStyle/>
        <a:p>
          <a:r>
            <a:rPr lang="ru-RU" dirty="0"/>
            <a:t>Распространение болезней среди животных</a:t>
          </a:r>
        </a:p>
      </dgm:t>
    </dgm:pt>
    <dgm:pt modelId="{F666F1E0-80FB-42CF-995A-E5377FFCA8C5}" type="parTrans" cxnId="{4C85BD91-A19B-4A45-B475-1A48EBA26ABE}">
      <dgm:prSet/>
      <dgm:spPr/>
      <dgm:t>
        <a:bodyPr/>
        <a:lstStyle/>
        <a:p>
          <a:endParaRPr lang="ru-RU"/>
        </a:p>
      </dgm:t>
    </dgm:pt>
    <dgm:pt modelId="{FA60DE5A-2ACB-469E-8811-F302A67A6FD2}" type="sibTrans" cxnId="{4C85BD91-A19B-4A45-B475-1A48EBA26ABE}">
      <dgm:prSet/>
      <dgm:spPr/>
      <dgm:t>
        <a:bodyPr/>
        <a:lstStyle/>
        <a:p>
          <a:endParaRPr lang="ru-RU"/>
        </a:p>
      </dgm:t>
    </dgm:pt>
    <dgm:pt modelId="{E4428244-603E-45CF-9FD0-86715719EBD7}">
      <dgm:prSet phldrT="[Текст]"/>
      <dgm:spPr/>
      <dgm:t>
        <a:bodyPr/>
        <a:lstStyle/>
        <a:p>
          <a:r>
            <a:rPr lang="ru-RU" dirty="0"/>
            <a:t>У животновод нет доступа к качественным ветеринарным услугам </a:t>
          </a:r>
        </a:p>
      </dgm:t>
    </dgm:pt>
    <dgm:pt modelId="{F45F8A5E-22EE-40D5-A793-9B65E8184D66}" type="parTrans" cxnId="{905EE41D-4405-4FD7-8279-ED5980D55F7D}">
      <dgm:prSet/>
      <dgm:spPr/>
      <dgm:t>
        <a:bodyPr/>
        <a:lstStyle/>
        <a:p>
          <a:endParaRPr lang="ru-RU"/>
        </a:p>
      </dgm:t>
    </dgm:pt>
    <dgm:pt modelId="{997594A2-1CB7-46C8-97F8-1C31BC4F0B67}" type="sibTrans" cxnId="{905EE41D-4405-4FD7-8279-ED5980D55F7D}">
      <dgm:prSet/>
      <dgm:spPr/>
      <dgm:t>
        <a:bodyPr/>
        <a:lstStyle/>
        <a:p>
          <a:endParaRPr lang="ru-RU"/>
        </a:p>
      </dgm:t>
    </dgm:pt>
    <dgm:pt modelId="{2EC70BFE-8BBF-4245-B9AF-46A372B08BE6}" type="pres">
      <dgm:prSet presAssocID="{B895495D-0ECF-4698-9498-955B574C9882}" presName="Name0" presStyleCnt="0">
        <dgm:presLayoutVars>
          <dgm:dir/>
          <dgm:animLvl val="lvl"/>
          <dgm:resizeHandles val="exact"/>
        </dgm:presLayoutVars>
      </dgm:prSet>
      <dgm:spPr/>
    </dgm:pt>
    <dgm:pt modelId="{400ECD52-824C-446E-96C4-2A8C78077877}" type="pres">
      <dgm:prSet presAssocID="{6A25C1B8-E67D-4F0D-A8EA-623A992773BD}" presName="linNode" presStyleCnt="0"/>
      <dgm:spPr/>
    </dgm:pt>
    <dgm:pt modelId="{AA080FB1-AA55-4397-8D7A-4195827466DE}" type="pres">
      <dgm:prSet presAssocID="{6A25C1B8-E67D-4F0D-A8EA-623A992773BD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CDB41917-3462-4B0F-BEBA-EABC08702837}" type="pres">
      <dgm:prSet presAssocID="{6A25C1B8-E67D-4F0D-A8EA-623A992773BD}" presName="descendantText" presStyleLbl="alignAccFollowNode1" presStyleIdx="0" presStyleCnt="5">
        <dgm:presLayoutVars>
          <dgm:bulletEnabled val="1"/>
        </dgm:presLayoutVars>
      </dgm:prSet>
      <dgm:spPr/>
    </dgm:pt>
    <dgm:pt modelId="{C4F8E66F-B67B-4ABA-B0ED-3519F20F3B1D}" type="pres">
      <dgm:prSet presAssocID="{4166A4B2-9835-49BC-B767-BCAD9875A710}" presName="sp" presStyleCnt="0"/>
      <dgm:spPr/>
    </dgm:pt>
    <dgm:pt modelId="{BE25757A-F398-46EB-9B99-219FC6482941}" type="pres">
      <dgm:prSet presAssocID="{DAA459A1-6945-48BE-AD86-9032ABD1421D}" presName="linNode" presStyleCnt="0"/>
      <dgm:spPr/>
    </dgm:pt>
    <dgm:pt modelId="{2CDB6D31-04D5-45B5-B7CA-71827D27F73C}" type="pres">
      <dgm:prSet presAssocID="{DAA459A1-6945-48BE-AD86-9032ABD1421D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CFAACCB7-43BD-42AD-81A7-003A8776884D}" type="pres">
      <dgm:prSet presAssocID="{DAA459A1-6945-48BE-AD86-9032ABD1421D}" presName="descendantText" presStyleLbl="alignAccFollowNode1" presStyleIdx="1" presStyleCnt="5">
        <dgm:presLayoutVars>
          <dgm:bulletEnabled val="1"/>
        </dgm:presLayoutVars>
      </dgm:prSet>
      <dgm:spPr/>
    </dgm:pt>
    <dgm:pt modelId="{48EF9171-3DB4-4783-A0A9-B7465FDF5EC6}" type="pres">
      <dgm:prSet presAssocID="{44CE8CD1-544C-4E98-85ED-84119B6494B0}" presName="sp" presStyleCnt="0"/>
      <dgm:spPr/>
    </dgm:pt>
    <dgm:pt modelId="{960C3CD6-DD69-4160-A800-90A47D7370F2}" type="pres">
      <dgm:prSet presAssocID="{41B96DC0-84D4-4D73-BED0-BD6BBE040FCD}" presName="linNode" presStyleCnt="0"/>
      <dgm:spPr/>
    </dgm:pt>
    <dgm:pt modelId="{2C245ED2-42BB-4512-874C-D583BB8D5AE8}" type="pres">
      <dgm:prSet presAssocID="{41B96DC0-84D4-4D73-BED0-BD6BBE040FCD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2F5C3F3-5813-4F49-8778-6A5802FE0438}" type="pres">
      <dgm:prSet presAssocID="{41B96DC0-84D4-4D73-BED0-BD6BBE040FCD}" presName="descendantText" presStyleLbl="alignAccFollowNode1" presStyleIdx="2" presStyleCnt="5">
        <dgm:presLayoutVars>
          <dgm:bulletEnabled val="1"/>
        </dgm:presLayoutVars>
      </dgm:prSet>
      <dgm:spPr/>
    </dgm:pt>
    <dgm:pt modelId="{C88BA1A3-A77E-45F5-86E1-CF5A2D95FD61}" type="pres">
      <dgm:prSet presAssocID="{2A0BC64D-1334-4685-85CD-F7A15869DFA8}" presName="sp" presStyleCnt="0"/>
      <dgm:spPr/>
    </dgm:pt>
    <dgm:pt modelId="{506E288B-C322-4BB4-8B40-3302ADE56866}" type="pres">
      <dgm:prSet presAssocID="{5DCF7D0F-2A9A-46FA-88FE-01349DA951BE}" presName="linNode" presStyleCnt="0"/>
      <dgm:spPr/>
    </dgm:pt>
    <dgm:pt modelId="{8CC1E7B5-6458-4331-BA67-427A49E8EBDA}" type="pres">
      <dgm:prSet presAssocID="{5DCF7D0F-2A9A-46FA-88FE-01349DA951BE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54BB84CF-843D-4A17-85AA-B91509584F28}" type="pres">
      <dgm:prSet presAssocID="{5DCF7D0F-2A9A-46FA-88FE-01349DA951BE}" presName="descendantText" presStyleLbl="alignAccFollowNode1" presStyleIdx="3" presStyleCnt="5">
        <dgm:presLayoutVars>
          <dgm:bulletEnabled val="1"/>
        </dgm:presLayoutVars>
      </dgm:prSet>
      <dgm:spPr/>
    </dgm:pt>
    <dgm:pt modelId="{2D5E0749-A05B-4CB4-9346-F34BF98EF070}" type="pres">
      <dgm:prSet presAssocID="{3FE629EC-E584-472B-B2EE-9BD4C871BD2C}" presName="sp" presStyleCnt="0"/>
      <dgm:spPr/>
    </dgm:pt>
    <dgm:pt modelId="{CD881123-D0B3-443A-ABB8-AFE87B912377}" type="pres">
      <dgm:prSet presAssocID="{218A7525-5997-4AEA-AFFA-B35EACD3132B}" presName="linNode" presStyleCnt="0"/>
      <dgm:spPr/>
    </dgm:pt>
    <dgm:pt modelId="{97B2C578-124F-4823-BC93-4630DC40926C}" type="pres">
      <dgm:prSet presAssocID="{218A7525-5997-4AEA-AFFA-B35EACD3132B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43E91ABA-D0AD-4909-9DFA-F7248BDBE25E}" type="pres">
      <dgm:prSet presAssocID="{218A7525-5997-4AEA-AFFA-B35EACD3132B}" presName="descendantText" presStyleLbl="alignAccFollowNode1" presStyleIdx="4" presStyleCnt="5" custScaleY="88702">
        <dgm:presLayoutVars>
          <dgm:bulletEnabled val="1"/>
        </dgm:presLayoutVars>
      </dgm:prSet>
      <dgm:spPr/>
    </dgm:pt>
  </dgm:ptLst>
  <dgm:cxnLst>
    <dgm:cxn modelId="{D1812004-D0CC-42F3-93B4-502AE91DABC8}" type="presOf" srcId="{1C08D5F1-8FE6-4E5C-968A-3B7EA9BBB515}" destId="{82F5C3F3-5813-4F49-8778-6A5802FE0438}" srcOrd="0" destOrd="0" presId="urn:microsoft.com/office/officeart/2005/8/layout/vList5"/>
    <dgm:cxn modelId="{905EE41D-4405-4FD7-8279-ED5980D55F7D}" srcId="{218A7525-5997-4AEA-AFFA-B35EACD3132B}" destId="{E4428244-603E-45CF-9FD0-86715719EBD7}" srcOrd="0" destOrd="0" parTransId="{F45F8A5E-22EE-40D5-A793-9B65E8184D66}" sibTransId="{997594A2-1CB7-46C8-97F8-1C31BC4F0B67}"/>
    <dgm:cxn modelId="{B209BD20-619C-4E31-9602-6B26C08C9C03}" srcId="{B895495D-0ECF-4698-9498-955B574C9882}" destId="{218A7525-5997-4AEA-AFFA-B35EACD3132B}" srcOrd="4" destOrd="0" parTransId="{C21474A9-4F36-49BF-9241-185A1E6E7F2C}" sibTransId="{1BB29970-C383-412E-8623-11EC99211AAD}"/>
    <dgm:cxn modelId="{01410C2D-AA76-4EA8-89AA-9CDED6207237}" srcId="{B895495D-0ECF-4698-9498-955B574C9882}" destId="{DAA459A1-6945-48BE-AD86-9032ABD1421D}" srcOrd="1" destOrd="0" parTransId="{DCECD244-3AC9-4298-A856-ABFC127B6C81}" sibTransId="{44CE8CD1-544C-4E98-85ED-84119B6494B0}"/>
    <dgm:cxn modelId="{1AB33434-6197-4F09-810B-3EA638356227}" type="presOf" srcId="{15DAF9B4-3999-4AC2-895E-0D31B52DF258}" destId="{CDB41917-3462-4B0F-BEBA-EABC08702837}" srcOrd="0" destOrd="0" presId="urn:microsoft.com/office/officeart/2005/8/layout/vList5"/>
    <dgm:cxn modelId="{0355B83E-B936-4150-9226-C74FC8F45B86}" srcId="{B895495D-0ECF-4698-9498-955B574C9882}" destId="{6A25C1B8-E67D-4F0D-A8EA-623A992773BD}" srcOrd="0" destOrd="0" parTransId="{D6EE5022-FD45-404C-9574-773CAE1EADD1}" sibTransId="{4166A4B2-9835-49BC-B767-BCAD9875A710}"/>
    <dgm:cxn modelId="{977BB440-98C3-49FC-8F11-3BA6CEE3B7B3}" srcId="{B895495D-0ECF-4698-9498-955B574C9882}" destId="{5DCF7D0F-2A9A-46FA-88FE-01349DA951BE}" srcOrd="3" destOrd="0" parTransId="{3172FECE-FE8F-4623-A586-12C625950F46}" sibTransId="{3FE629EC-E584-472B-B2EE-9BD4C871BD2C}"/>
    <dgm:cxn modelId="{26CF2F5B-4957-4B5B-B914-10523DE599C2}" srcId="{DAA459A1-6945-48BE-AD86-9032ABD1421D}" destId="{1CCFC0A5-D934-43E5-B969-F1E12C0973EE}" srcOrd="0" destOrd="0" parTransId="{998AA3AA-06A0-4FAA-BA19-2705530EFAD9}" sibTransId="{98B6EE77-EC2A-48FA-B2DA-F9A9F5D9EEA3}"/>
    <dgm:cxn modelId="{282C3660-BED4-489A-8D23-39616A030D7D}" type="presOf" srcId="{5DCF7D0F-2A9A-46FA-88FE-01349DA951BE}" destId="{8CC1E7B5-6458-4331-BA67-427A49E8EBDA}" srcOrd="0" destOrd="0" presId="urn:microsoft.com/office/officeart/2005/8/layout/vList5"/>
    <dgm:cxn modelId="{56EE134F-1A90-4D0A-A96F-69E3E38E49B8}" type="presOf" srcId="{218A7525-5997-4AEA-AFFA-B35EACD3132B}" destId="{97B2C578-124F-4823-BC93-4630DC40926C}" srcOrd="0" destOrd="0" presId="urn:microsoft.com/office/officeart/2005/8/layout/vList5"/>
    <dgm:cxn modelId="{E1972070-FE6A-4B30-B85F-90DC2B41ECB8}" type="presOf" srcId="{1CCFC0A5-D934-43E5-B969-F1E12C0973EE}" destId="{CFAACCB7-43BD-42AD-81A7-003A8776884D}" srcOrd="0" destOrd="0" presId="urn:microsoft.com/office/officeart/2005/8/layout/vList5"/>
    <dgm:cxn modelId="{0B226756-A087-4025-812D-BBB4E4B91C85}" srcId="{B895495D-0ECF-4698-9498-955B574C9882}" destId="{41B96DC0-84D4-4D73-BED0-BD6BBE040FCD}" srcOrd="2" destOrd="0" parTransId="{45BECD94-B0BB-45C0-851E-D6868C270D8F}" sibTransId="{2A0BC64D-1334-4685-85CD-F7A15869DFA8}"/>
    <dgm:cxn modelId="{8983C056-FDA4-4982-AB1B-6CC5C4CA3505}" type="presOf" srcId="{B895495D-0ECF-4698-9498-955B574C9882}" destId="{2EC70BFE-8BBF-4245-B9AF-46A372B08BE6}" srcOrd="0" destOrd="0" presId="urn:microsoft.com/office/officeart/2005/8/layout/vList5"/>
    <dgm:cxn modelId="{BBD08278-2FAF-4ECA-8F5B-C5CF4D07A994}" srcId="{6A25C1B8-E67D-4F0D-A8EA-623A992773BD}" destId="{15DAF9B4-3999-4AC2-895E-0D31B52DF258}" srcOrd="0" destOrd="0" parTransId="{748F82D4-2967-4DDB-AAA0-15EDC02051C6}" sibTransId="{233D0551-CE51-47DB-A5D5-12B21DB58CB5}"/>
    <dgm:cxn modelId="{224B2987-F8AB-47E2-B415-A1409D484CCA}" type="presOf" srcId="{6A25C1B8-E67D-4F0D-A8EA-623A992773BD}" destId="{AA080FB1-AA55-4397-8D7A-4195827466DE}" srcOrd="0" destOrd="0" presId="urn:microsoft.com/office/officeart/2005/8/layout/vList5"/>
    <dgm:cxn modelId="{4C85BD91-A19B-4A45-B475-1A48EBA26ABE}" srcId="{5DCF7D0F-2A9A-46FA-88FE-01349DA951BE}" destId="{7F8FCEFA-7A67-4762-A2E6-796722EC70F0}" srcOrd="0" destOrd="0" parTransId="{F666F1E0-80FB-42CF-995A-E5377FFCA8C5}" sibTransId="{FA60DE5A-2ACB-469E-8811-F302A67A6FD2}"/>
    <dgm:cxn modelId="{7981A9A2-D8EE-4378-93AF-56ACC1711FC2}" type="presOf" srcId="{41B96DC0-84D4-4D73-BED0-BD6BBE040FCD}" destId="{2C245ED2-42BB-4512-874C-D583BB8D5AE8}" srcOrd="0" destOrd="0" presId="urn:microsoft.com/office/officeart/2005/8/layout/vList5"/>
    <dgm:cxn modelId="{31CC48D8-642E-4CA7-90EF-31D9BD0FC884}" type="presOf" srcId="{E4428244-603E-45CF-9FD0-86715719EBD7}" destId="{43E91ABA-D0AD-4909-9DFA-F7248BDBE25E}" srcOrd="0" destOrd="0" presId="urn:microsoft.com/office/officeart/2005/8/layout/vList5"/>
    <dgm:cxn modelId="{B6ED2FF7-F7FA-4CBE-9A81-BE2BA13AEB87}" type="presOf" srcId="{DAA459A1-6945-48BE-AD86-9032ABD1421D}" destId="{2CDB6D31-04D5-45B5-B7CA-71827D27F73C}" srcOrd="0" destOrd="0" presId="urn:microsoft.com/office/officeart/2005/8/layout/vList5"/>
    <dgm:cxn modelId="{C50B2AFC-25AE-45C4-B69F-072260A2D994}" type="presOf" srcId="{7F8FCEFA-7A67-4762-A2E6-796722EC70F0}" destId="{54BB84CF-843D-4A17-85AA-B91509584F28}" srcOrd="0" destOrd="0" presId="urn:microsoft.com/office/officeart/2005/8/layout/vList5"/>
    <dgm:cxn modelId="{1B76E2FE-FA2F-4538-B8B9-3851D80C1488}" srcId="{41B96DC0-84D4-4D73-BED0-BD6BBE040FCD}" destId="{1C08D5F1-8FE6-4E5C-968A-3B7EA9BBB515}" srcOrd="0" destOrd="0" parTransId="{B2CDF300-1480-49C5-B522-1C5BC3326547}" sibTransId="{5D6636ED-141A-43F3-8D84-02EB0D5B68BC}"/>
    <dgm:cxn modelId="{C8265A65-9362-463F-AC3C-D6EB72B74986}" type="presParOf" srcId="{2EC70BFE-8BBF-4245-B9AF-46A372B08BE6}" destId="{400ECD52-824C-446E-96C4-2A8C78077877}" srcOrd="0" destOrd="0" presId="urn:microsoft.com/office/officeart/2005/8/layout/vList5"/>
    <dgm:cxn modelId="{E379A224-19B0-4577-B3DF-17E090BCFAA6}" type="presParOf" srcId="{400ECD52-824C-446E-96C4-2A8C78077877}" destId="{AA080FB1-AA55-4397-8D7A-4195827466DE}" srcOrd="0" destOrd="0" presId="urn:microsoft.com/office/officeart/2005/8/layout/vList5"/>
    <dgm:cxn modelId="{8E823231-EE3F-4BC6-A488-82985FF40E22}" type="presParOf" srcId="{400ECD52-824C-446E-96C4-2A8C78077877}" destId="{CDB41917-3462-4B0F-BEBA-EABC08702837}" srcOrd="1" destOrd="0" presId="urn:microsoft.com/office/officeart/2005/8/layout/vList5"/>
    <dgm:cxn modelId="{F677346C-2A1A-4F41-91B8-7E318D438EF7}" type="presParOf" srcId="{2EC70BFE-8BBF-4245-B9AF-46A372B08BE6}" destId="{C4F8E66F-B67B-4ABA-B0ED-3519F20F3B1D}" srcOrd="1" destOrd="0" presId="urn:microsoft.com/office/officeart/2005/8/layout/vList5"/>
    <dgm:cxn modelId="{C374DE06-D946-4A5D-BF5E-32068F22338E}" type="presParOf" srcId="{2EC70BFE-8BBF-4245-B9AF-46A372B08BE6}" destId="{BE25757A-F398-46EB-9B99-219FC6482941}" srcOrd="2" destOrd="0" presId="urn:microsoft.com/office/officeart/2005/8/layout/vList5"/>
    <dgm:cxn modelId="{DABBE781-033B-4F6C-8CCB-D5274CD04974}" type="presParOf" srcId="{BE25757A-F398-46EB-9B99-219FC6482941}" destId="{2CDB6D31-04D5-45B5-B7CA-71827D27F73C}" srcOrd="0" destOrd="0" presId="urn:microsoft.com/office/officeart/2005/8/layout/vList5"/>
    <dgm:cxn modelId="{748C98EC-B4C2-44DA-94F4-07F04D5970EA}" type="presParOf" srcId="{BE25757A-F398-46EB-9B99-219FC6482941}" destId="{CFAACCB7-43BD-42AD-81A7-003A8776884D}" srcOrd="1" destOrd="0" presId="urn:microsoft.com/office/officeart/2005/8/layout/vList5"/>
    <dgm:cxn modelId="{A7973B82-2900-4014-B218-B4A3719BF5F0}" type="presParOf" srcId="{2EC70BFE-8BBF-4245-B9AF-46A372B08BE6}" destId="{48EF9171-3DB4-4783-A0A9-B7465FDF5EC6}" srcOrd="3" destOrd="0" presId="urn:microsoft.com/office/officeart/2005/8/layout/vList5"/>
    <dgm:cxn modelId="{5A5734EC-ED88-413B-B4F2-B5FB44780A8D}" type="presParOf" srcId="{2EC70BFE-8BBF-4245-B9AF-46A372B08BE6}" destId="{960C3CD6-DD69-4160-A800-90A47D7370F2}" srcOrd="4" destOrd="0" presId="urn:microsoft.com/office/officeart/2005/8/layout/vList5"/>
    <dgm:cxn modelId="{3F77B14D-4A80-430C-9960-975BA7475425}" type="presParOf" srcId="{960C3CD6-DD69-4160-A800-90A47D7370F2}" destId="{2C245ED2-42BB-4512-874C-D583BB8D5AE8}" srcOrd="0" destOrd="0" presId="urn:microsoft.com/office/officeart/2005/8/layout/vList5"/>
    <dgm:cxn modelId="{DB1E210D-23CB-417A-B464-B72EDB1C573E}" type="presParOf" srcId="{960C3CD6-DD69-4160-A800-90A47D7370F2}" destId="{82F5C3F3-5813-4F49-8778-6A5802FE0438}" srcOrd="1" destOrd="0" presId="urn:microsoft.com/office/officeart/2005/8/layout/vList5"/>
    <dgm:cxn modelId="{978B5821-E210-46D2-A391-F53B1009E8AA}" type="presParOf" srcId="{2EC70BFE-8BBF-4245-B9AF-46A372B08BE6}" destId="{C88BA1A3-A77E-45F5-86E1-CF5A2D95FD61}" srcOrd="5" destOrd="0" presId="urn:microsoft.com/office/officeart/2005/8/layout/vList5"/>
    <dgm:cxn modelId="{E9F9028C-2EAA-480C-9EAB-707B953ECAEE}" type="presParOf" srcId="{2EC70BFE-8BBF-4245-B9AF-46A372B08BE6}" destId="{506E288B-C322-4BB4-8B40-3302ADE56866}" srcOrd="6" destOrd="0" presId="urn:microsoft.com/office/officeart/2005/8/layout/vList5"/>
    <dgm:cxn modelId="{8D1D5C63-CB27-4157-8DC4-AC48F016FBED}" type="presParOf" srcId="{506E288B-C322-4BB4-8B40-3302ADE56866}" destId="{8CC1E7B5-6458-4331-BA67-427A49E8EBDA}" srcOrd="0" destOrd="0" presId="urn:microsoft.com/office/officeart/2005/8/layout/vList5"/>
    <dgm:cxn modelId="{B806E9BC-960F-4373-8A7E-16BF67AF8B45}" type="presParOf" srcId="{506E288B-C322-4BB4-8B40-3302ADE56866}" destId="{54BB84CF-843D-4A17-85AA-B91509584F28}" srcOrd="1" destOrd="0" presId="urn:microsoft.com/office/officeart/2005/8/layout/vList5"/>
    <dgm:cxn modelId="{78AEEB6A-661D-4010-A20A-048487B02622}" type="presParOf" srcId="{2EC70BFE-8BBF-4245-B9AF-46A372B08BE6}" destId="{2D5E0749-A05B-4CB4-9346-F34BF98EF070}" srcOrd="7" destOrd="0" presId="urn:microsoft.com/office/officeart/2005/8/layout/vList5"/>
    <dgm:cxn modelId="{E59B0051-AB60-4904-91DB-83C23E1A00CD}" type="presParOf" srcId="{2EC70BFE-8BBF-4245-B9AF-46A372B08BE6}" destId="{CD881123-D0B3-443A-ABB8-AFE87B912377}" srcOrd="8" destOrd="0" presId="urn:microsoft.com/office/officeart/2005/8/layout/vList5"/>
    <dgm:cxn modelId="{F2E65015-0CCD-4E73-B681-C530C505D615}" type="presParOf" srcId="{CD881123-D0B3-443A-ABB8-AFE87B912377}" destId="{97B2C578-124F-4823-BC93-4630DC40926C}" srcOrd="0" destOrd="0" presId="urn:microsoft.com/office/officeart/2005/8/layout/vList5"/>
    <dgm:cxn modelId="{F64D13A5-4CBC-4909-A81A-B0D5C3BE0FC4}" type="presParOf" srcId="{CD881123-D0B3-443A-ABB8-AFE87B912377}" destId="{43E91ABA-D0AD-4909-9DFA-F7248BDBE25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51F60E-A32A-4D77-880F-CAC935069AA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ADC686-2217-497D-B77E-0086D2C1C2E7}">
      <dgm:prSet phldrT="[Текст]"/>
      <dgm:spPr/>
      <dgm:t>
        <a:bodyPr/>
        <a:lstStyle/>
        <a:p>
          <a:r>
            <a:rPr lang="ru-RU" dirty="0"/>
            <a:t>Снижение уровня доступного корма</a:t>
          </a:r>
        </a:p>
      </dgm:t>
    </dgm:pt>
    <dgm:pt modelId="{AA95BD64-4C50-4311-86ED-6527547E95EA}" type="parTrans" cxnId="{EA704443-4251-4E94-9B42-D603535C4AF6}">
      <dgm:prSet/>
      <dgm:spPr/>
      <dgm:t>
        <a:bodyPr/>
        <a:lstStyle/>
        <a:p>
          <a:endParaRPr lang="ru-RU"/>
        </a:p>
      </dgm:t>
    </dgm:pt>
    <dgm:pt modelId="{0EB67F77-ED37-4137-927D-73510D38B4D8}" type="sibTrans" cxnId="{EA704443-4251-4E94-9B42-D603535C4AF6}">
      <dgm:prSet/>
      <dgm:spPr/>
      <dgm:t>
        <a:bodyPr/>
        <a:lstStyle/>
        <a:p>
          <a:endParaRPr lang="ru-RU"/>
        </a:p>
      </dgm:t>
    </dgm:pt>
    <dgm:pt modelId="{C3536F2E-79A2-4B6D-B68B-29EFE72CF84A}">
      <dgm:prSet phldrT="[Текст]" custT="1"/>
      <dgm:spPr/>
      <dgm:t>
        <a:bodyPr/>
        <a:lstStyle/>
        <a:p>
          <a:pPr algn="l"/>
          <a:r>
            <a:rPr lang="ru-RU" sz="1000" dirty="0"/>
            <a:t>Снижение производительности животных</a:t>
          </a:r>
        </a:p>
      </dgm:t>
    </dgm:pt>
    <dgm:pt modelId="{F1B1CB40-D73F-4C45-A18B-4DC7F3BED36F}" type="parTrans" cxnId="{A97218E9-BD01-4DE8-ADBE-1F5EA5DAFA92}">
      <dgm:prSet/>
      <dgm:spPr/>
      <dgm:t>
        <a:bodyPr/>
        <a:lstStyle/>
        <a:p>
          <a:endParaRPr lang="ru-RU"/>
        </a:p>
      </dgm:t>
    </dgm:pt>
    <dgm:pt modelId="{CC5231CA-B5C0-4772-8CD8-215238258E5A}" type="sibTrans" cxnId="{A97218E9-BD01-4DE8-ADBE-1F5EA5DAFA92}">
      <dgm:prSet/>
      <dgm:spPr/>
      <dgm:t>
        <a:bodyPr/>
        <a:lstStyle/>
        <a:p>
          <a:endParaRPr lang="ru-RU"/>
        </a:p>
      </dgm:t>
    </dgm:pt>
    <dgm:pt modelId="{233FBBDE-AE2E-400F-AA6F-9A75EA7C9E58}">
      <dgm:prSet phldrT="[Текст]" custT="1"/>
      <dgm:spPr/>
      <dgm:t>
        <a:bodyPr/>
        <a:lstStyle/>
        <a:p>
          <a:pPr algn="l"/>
          <a:r>
            <a:rPr lang="ru-RU" sz="1000" dirty="0"/>
            <a:t>ДХ- больше корма дни для компенсации снижения продуктивности </a:t>
          </a:r>
        </a:p>
      </dgm:t>
    </dgm:pt>
    <dgm:pt modelId="{5D20CC80-E8A8-48AB-90C3-91B9015643E7}" type="parTrans" cxnId="{27D7D234-7FA0-400E-9BC9-6E3AEBB93F06}">
      <dgm:prSet/>
      <dgm:spPr/>
      <dgm:t>
        <a:bodyPr/>
        <a:lstStyle/>
        <a:p>
          <a:endParaRPr lang="ru-RU"/>
        </a:p>
      </dgm:t>
    </dgm:pt>
    <dgm:pt modelId="{C18231CF-8378-4CD5-BCB5-DC60CC81207A}" type="sibTrans" cxnId="{27D7D234-7FA0-400E-9BC9-6E3AEBB93F06}">
      <dgm:prSet/>
      <dgm:spPr/>
      <dgm:t>
        <a:bodyPr/>
        <a:lstStyle/>
        <a:p>
          <a:endParaRPr lang="ru-RU"/>
        </a:p>
      </dgm:t>
    </dgm:pt>
    <dgm:pt modelId="{FA65D481-D902-4EEE-9163-9176D93CA52C}" type="pres">
      <dgm:prSet presAssocID="{6951F60E-A32A-4D77-880F-CAC935069A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086D96-06A5-47E8-990C-A84344B8D6D6}" type="pres">
      <dgm:prSet presAssocID="{E8ADC686-2217-497D-B77E-0086D2C1C2E7}" presName="root" presStyleCnt="0"/>
      <dgm:spPr/>
    </dgm:pt>
    <dgm:pt modelId="{F6F47E62-107A-47AA-9348-061084BF2667}" type="pres">
      <dgm:prSet presAssocID="{E8ADC686-2217-497D-B77E-0086D2C1C2E7}" presName="rootComposite" presStyleCnt="0"/>
      <dgm:spPr/>
    </dgm:pt>
    <dgm:pt modelId="{B3CF8711-8F1C-4B69-A348-D73E7526068B}" type="pres">
      <dgm:prSet presAssocID="{E8ADC686-2217-497D-B77E-0086D2C1C2E7}" presName="rootText" presStyleLbl="node1" presStyleIdx="0" presStyleCnt="3" custScaleX="72328"/>
      <dgm:spPr/>
    </dgm:pt>
    <dgm:pt modelId="{B66AD4D0-365B-40BA-A4BC-81D527D2C156}" type="pres">
      <dgm:prSet presAssocID="{E8ADC686-2217-497D-B77E-0086D2C1C2E7}" presName="rootConnector" presStyleLbl="node1" presStyleIdx="0" presStyleCnt="3"/>
      <dgm:spPr/>
    </dgm:pt>
    <dgm:pt modelId="{C19E436D-5ECD-4B73-9AFE-872CEB1FFC16}" type="pres">
      <dgm:prSet presAssocID="{E8ADC686-2217-497D-B77E-0086D2C1C2E7}" presName="childShape" presStyleCnt="0"/>
      <dgm:spPr/>
    </dgm:pt>
    <dgm:pt modelId="{F2138229-9DA5-484F-ABC2-C435BE90011C}" type="pres">
      <dgm:prSet presAssocID="{C3536F2E-79A2-4B6D-B68B-29EFE72CF84A}" presName="root" presStyleCnt="0"/>
      <dgm:spPr/>
    </dgm:pt>
    <dgm:pt modelId="{ADD9D179-D8D8-4488-8A43-2F75C4D52786}" type="pres">
      <dgm:prSet presAssocID="{C3536F2E-79A2-4B6D-B68B-29EFE72CF84A}" presName="rootComposite" presStyleCnt="0"/>
      <dgm:spPr/>
    </dgm:pt>
    <dgm:pt modelId="{F6FF9A5B-9F5A-4F8F-8DFA-EE38CB4316C4}" type="pres">
      <dgm:prSet presAssocID="{C3536F2E-79A2-4B6D-B68B-29EFE72CF84A}" presName="rootText" presStyleLbl="node1" presStyleIdx="1" presStyleCnt="3"/>
      <dgm:spPr/>
    </dgm:pt>
    <dgm:pt modelId="{2B90E5BF-F0C0-497E-A023-2FF051C2426D}" type="pres">
      <dgm:prSet presAssocID="{C3536F2E-79A2-4B6D-B68B-29EFE72CF84A}" presName="rootConnector" presStyleLbl="node1" presStyleIdx="1" presStyleCnt="3"/>
      <dgm:spPr/>
    </dgm:pt>
    <dgm:pt modelId="{88AD57D1-8FC7-433D-B0F2-8A27B44C4EB0}" type="pres">
      <dgm:prSet presAssocID="{C3536F2E-79A2-4B6D-B68B-29EFE72CF84A}" presName="childShape" presStyleCnt="0"/>
      <dgm:spPr/>
    </dgm:pt>
    <dgm:pt modelId="{02309274-343B-4000-A6AC-8F3FEC553B56}" type="pres">
      <dgm:prSet presAssocID="{233FBBDE-AE2E-400F-AA6F-9A75EA7C9E58}" presName="root" presStyleCnt="0"/>
      <dgm:spPr/>
    </dgm:pt>
    <dgm:pt modelId="{0BA468E0-F192-4E70-BAB3-0C9002F569BF}" type="pres">
      <dgm:prSet presAssocID="{233FBBDE-AE2E-400F-AA6F-9A75EA7C9E58}" presName="rootComposite" presStyleCnt="0"/>
      <dgm:spPr/>
    </dgm:pt>
    <dgm:pt modelId="{94755AEE-4E07-425D-87B4-666CB8761A58}" type="pres">
      <dgm:prSet presAssocID="{233FBBDE-AE2E-400F-AA6F-9A75EA7C9E58}" presName="rootText" presStyleLbl="node1" presStyleIdx="2" presStyleCnt="3" custScaleX="126138"/>
      <dgm:spPr/>
    </dgm:pt>
    <dgm:pt modelId="{13505EDA-83DC-4EB2-8F98-F96B6820F8C4}" type="pres">
      <dgm:prSet presAssocID="{233FBBDE-AE2E-400F-AA6F-9A75EA7C9E58}" presName="rootConnector" presStyleLbl="node1" presStyleIdx="2" presStyleCnt="3"/>
      <dgm:spPr/>
    </dgm:pt>
    <dgm:pt modelId="{DE57571F-9C3A-4D1B-B9DE-FAC3312BAB8F}" type="pres">
      <dgm:prSet presAssocID="{233FBBDE-AE2E-400F-AA6F-9A75EA7C9E58}" presName="childShape" presStyleCnt="0"/>
      <dgm:spPr/>
    </dgm:pt>
  </dgm:ptLst>
  <dgm:cxnLst>
    <dgm:cxn modelId="{BD1FAC2C-B286-476A-AF3B-24DBE0A14299}" type="presOf" srcId="{E8ADC686-2217-497D-B77E-0086D2C1C2E7}" destId="{B3CF8711-8F1C-4B69-A348-D73E7526068B}" srcOrd="0" destOrd="0" presId="urn:microsoft.com/office/officeart/2005/8/layout/hierarchy3"/>
    <dgm:cxn modelId="{B3E9672D-AA27-40A7-A429-4E49077C5550}" type="presOf" srcId="{233FBBDE-AE2E-400F-AA6F-9A75EA7C9E58}" destId="{94755AEE-4E07-425D-87B4-666CB8761A58}" srcOrd="0" destOrd="0" presId="urn:microsoft.com/office/officeart/2005/8/layout/hierarchy3"/>
    <dgm:cxn modelId="{27D7D234-7FA0-400E-9BC9-6E3AEBB93F06}" srcId="{6951F60E-A32A-4D77-880F-CAC935069AAE}" destId="{233FBBDE-AE2E-400F-AA6F-9A75EA7C9E58}" srcOrd="2" destOrd="0" parTransId="{5D20CC80-E8A8-48AB-90C3-91B9015643E7}" sibTransId="{C18231CF-8378-4CD5-BCB5-DC60CC81207A}"/>
    <dgm:cxn modelId="{EA704443-4251-4E94-9B42-D603535C4AF6}" srcId="{6951F60E-A32A-4D77-880F-CAC935069AAE}" destId="{E8ADC686-2217-497D-B77E-0086D2C1C2E7}" srcOrd="0" destOrd="0" parTransId="{AA95BD64-4C50-4311-86ED-6527547E95EA}" sibTransId="{0EB67F77-ED37-4137-927D-73510D38B4D8}"/>
    <dgm:cxn modelId="{B763804C-61C6-4BEF-B985-DED0231EB0DD}" type="presOf" srcId="{233FBBDE-AE2E-400F-AA6F-9A75EA7C9E58}" destId="{13505EDA-83DC-4EB2-8F98-F96B6820F8C4}" srcOrd="1" destOrd="0" presId="urn:microsoft.com/office/officeart/2005/8/layout/hierarchy3"/>
    <dgm:cxn modelId="{25B2D36F-1D03-4984-8694-16BD4F7AABC9}" type="presOf" srcId="{E8ADC686-2217-497D-B77E-0086D2C1C2E7}" destId="{B66AD4D0-365B-40BA-A4BC-81D527D2C156}" srcOrd="1" destOrd="0" presId="urn:microsoft.com/office/officeart/2005/8/layout/hierarchy3"/>
    <dgm:cxn modelId="{811A2F56-3271-4146-8E30-12A536C5981F}" type="presOf" srcId="{C3536F2E-79A2-4B6D-B68B-29EFE72CF84A}" destId="{2B90E5BF-F0C0-497E-A023-2FF051C2426D}" srcOrd="1" destOrd="0" presId="urn:microsoft.com/office/officeart/2005/8/layout/hierarchy3"/>
    <dgm:cxn modelId="{6E45FD90-E31A-4489-B20C-CFE4E7FAEB8E}" type="presOf" srcId="{C3536F2E-79A2-4B6D-B68B-29EFE72CF84A}" destId="{F6FF9A5B-9F5A-4F8F-8DFA-EE38CB4316C4}" srcOrd="0" destOrd="0" presId="urn:microsoft.com/office/officeart/2005/8/layout/hierarchy3"/>
    <dgm:cxn modelId="{A97218E9-BD01-4DE8-ADBE-1F5EA5DAFA92}" srcId="{6951F60E-A32A-4D77-880F-CAC935069AAE}" destId="{C3536F2E-79A2-4B6D-B68B-29EFE72CF84A}" srcOrd="1" destOrd="0" parTransId="{F1B1CB40-D73F-4C45-A18B-4DC7F3BED36F}" sibTransId="{CC5231CA-B5C0-4772-8CD8-215238258E5A}"/>
    <dgm:cxn modelId="{EB5AD8F8-0105-4CF4-9297-1016EE6A98CF}" type="presOf" srcId="{6951F60E-A32A-4D77-880F-CAC935069AAE}" destId="{FA65D481-D902-4EEE-9163-9176D93CA52C}" srcOrd="0" destOrd="0" presId="urn:microsoft.com/office/officeart/2005/8/layout/hierarchy3"/>
    <dgm:cxn modelId="{9C15AEDF-72BC-487C-A0BF-DA7915A4BBD5}" type="presParOf" srcId="{FA65D481-D902-4EEE-9163-9176D93CA52C}" destId="{50086D96-06A5-47E8-990C-A84344B8D6D6}" srcOrd="0" destOrd="0" presId="urn:microsoft.com/office/officeart/2005/8/layout/hierarchy3"/>
    <dgm:cxn modelId="{5BF48DD0-0D23-4782-A4EB-47E9C7AEB511}" type="presParOf" srcId="{50086D96-06A5-47E8-990C-A84344B8D6D6}" destId="{F6F47E62-107A-47AA-9348-061084BF2667}" srcOrd="0" destOrd="0" presId="urn:microsoft.com/office/officeart/2005/8/layout/hierarchy3"/>
    <dgm:cxn modelId="{AA982CE2-CB92-487B-8916-ACED0E4B3AE8}" type="presParOf" srcId="{F6F47E62-107A-47AA-9348-061084BF2667}" destId="{B3CF8711-8F1C-4B69-A348-D73E7526068B}" srcOrd="0" destOrd="0" presId="urn:microsoft.com/office/officeart/2005/8/layout/hierarchy3"/>
    <dgm:cxn modelId="{91E0865E-9AB1-4CCC-BBAB-7A60C64FAAD2}" type="presParOf" srcId="{F6F47E62-107A-47AA-9348-061084BF2667}" destId="{B66AD4D0-365B-40BA-A4BC-81D527D2C156}" srcOrd="1" destOrd="0" presId="urn:microsoft.com/office/officeart/2005/8/layout/hierarchy3"/>
    <dgm:cxn modelId="{008ADBF8-5C41-4B08-9E32-9B1B9BE5C76D}" type="presParOf" srcId="{50086D96-06A5-47E8-990C-A84344B8D6D6}" destId="{C19E436D-5ECD-4B73-9AFE-872CEB1FFC16}" srcOrd="1" destOrd="0" presId="urn:microsoft.com/office/officeart/2005/8/layout/hierarchy3"/>
    <dgm:cxn modelId="{1B166081-5390-4B2A-A415-0BB4C059FCB7}" type="presParOf" srcId="{FA65D481-D902-4EEE-9163-9176D93CA52C}" destId="{F2138229-9DA5-484F-ABC2-C435BE90011C}" srcOrd="1" destOrd="0" presId="urn:microsoft.com/office/officeart/2005/8/layout/hierarchy3"/>
    <dgm:cxn modelId="{D96AEF43-A00F-4347-9D38-C1F91D9D909A}" type="presParOf" srcId="{F2138229-9DA5-484F-ABC2-C435BE90011C}" destId="{ADD9D179-D8D8-4488-8A43-2F75C4D52786}" srcOrd="0" destOrd="0" presId="urn:microsoft.com/office/officeart/2005/8/layout/hierarchy3"/>
    <dgm:cxn modelId="{2A144452-ACB0-4A2F-A183-3EB672DE71AA}" type="presParOf" srcId="{ADD9D179-D8D8-4488-8A43-2F75C4D52786}" destId="{F6FF9A5B-9F5A-4F8F-8DFA-EE38CB4316C4}" srcOrd="0" destOrd="0" presId="urn:microsoft.com/office/officeart/2005/8/layout/hierarchy3"/>
    <dgm:cxn modelId="{0A642CED-6211-46E6-B299-13B5D763F816}" type="presParOf" srcId="{ADD9D179-D8D8-4488-8A43-2F75C4D52786}" destId="{2B90E5BF-F0C0-497E-A023-2FF051C2426D}" srcOrd="1" destOrd="0" presId="urn:microsoft.com/office/officeart/2005/8/layout/hierarchy3"/>
    <dgm:cxn modelId="{C2D2F199-A36E-4FC8-A023-70F5B1165123}" type="presParOf" srcId="{F2138229-9DA5-484F-ABC2-C435BE90011C}" destId="{88AD57D1-8FC7-433D-B0F2-8A27B44C4EB0}" srcOrd="1" destOrd="0" presId="urn:microsoft.com/office/officeart/2005/8/layout/hierarchy3"/>
    <dgm:cxn modelId="{DA84A168-AFFB-4979-923D-255174D9A2E3}" type="presParOf" srcId="{FA65D481-D902-4EEE-9163-9176D93CA52C}" destId="{02309274-343B-4000-A6AC-8F3FEC553B56}" srcOrd="2" destOrd="0" presId="urn:microsoft.com/office/officeart/2005/8/layout/hierarchy3"/>
    <dgm:cxn modelId="{89C4DD1F-DA98-4345-ADDF-0649A1B8F25E}" type="presParOf" srcId="{02309274-343B-4000-A6AC-8F3FEC553B56}" destId="{0BA468E0-F192-4E70-BAB3-0C9002F569BF}" srcOrd="0" destOrd="0" presId="urn:microsoft.com/office/officeart/2005/8/layout/hierarchy3"/>
    <dgm:cxn modelId="{0C273D88-1E61-4648-9CA8-BCA8F4F52B17}" type="presParOf" srcId="{0BA468E0-F192-4E70-BAB3-0C9002F569BF}" destId="{94755AEE-4E07-425D-87B4-666CB8761A58}" srcOrd="0" destOrd="0" presId="urn:microsoft.com/office/officeart/2005/8/layout/hierarchy3"/>
    <dgm:cxn modelId="{48A87DD6-DD37-46CA-9D7F-A4978F243EB3}" type="presParOf" srcId="{0BA468E0-F192-4E70-BAB3-0C9002F569BF}" destId="{13505EDA-83DC-4EB2-8F98-F96B6820F8C4}" srcOrd="1" destOrd="0" presId="urn:microsoft.com/office/officeart/2005/8/layout/hierarchy3"/>
    <dgm:cxn modelId="{929F7475-6C4C-4E8F-B2D1-6C51E457D793}" type="presParOf" srcId="{02309274-343B-4000-A6AC-8F3FEC553B56}" destId="{DE57571F-9C3A-4D1B-B9DE-FAC3312BAB8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51F60E-A32A-4D77-880F-CAC935069AA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ADC686-2217-497D-B77E-0086D2C1C2E7}">
      <dgm:prSet phldrT="[Текст]"/>
      <dgm:spPr/>
      <dgm:t>
        <a:bodyPr/>
        <a:lstStyle/>
        <a:p>
          <a:r>
            <a:rPr lang="ru-RU" dirty="0"/>
            <a:t>Из-за  не качественных кормов и ранней весной</a:t>
          </a:r>
        </a:p>
      </dgm:t>
    </dgm:pt>
    <dgm:pt modelId="{AA95BD64-4C50-4311-86ED-6527547E95EA}" type="parTrans" cxnId="{EA704443-4251-4E94-9B42-D603535C4AF6}">
      <dgm:prSet/>
      <dgm:spPr/>
      <dgm:t>
        <a:bodyPr/>
        <a:lstStyle/>
        <a:p>
          <a:endParaRPr lang="ru-RU"/>
        </a:p>
      </dgm:t>
    </dgm:pt>
    <dgm:pt modelId="{0EB67F77-ED37-4137-927D-73510D38B4D8}" type="sibTrans" cxnId="{EA704443-4251-4E94-9B42-D603535C4AF6}">
      <dgm:prSet/>
      <dgm:spPr/>
      <dgm:t>
        <a:bodyPr/>
        <a:lstStyle/>
        <a:p>
          <a:endParaRPr lang="ru-RU"/>
        </a:p>
      </dgm:t>
    </dgm:pt>
    <dgm:pt modelId="{C3536F2E-79A2-4B6D-B68B-29EFE72CF84A}">
      <dgm:prSet phldrT="[Текст]" custT="1"/>
      <dgm:spPr/>
      <dgm:t>
        <a:bodyPr/>
        <a:lstStyle/>
        <a:p>
          <a:pPr algn="l"/>
          <a:r>
            <a:rPr lang="ru-RU" sz="1000" dirty="0"/>
            <a:t>Низкая продуктивность пастбищ</a:t>
          </a:r>
          <a:r>
            <a:rPr lang="en-US" sz="1000" dirty="0"/>
            <a:t>; </a:t>
          </a:r>
          <a:r>
            <a:rPr lang="ru-RU" sz="1000" dirty="0"/>
            <a:t>плохая экосистема</a:t>
          </a:r>
        </a:p>
      </dgm:t>
    </dgm:pt>
    <dgm:pt modelId="{F1B1CB40-D73F-4C45-A18B-4DC7F3BED36F}" type="parTrans" cxnId="{A97218E9-BD01-4DE8-ADBE-1F5EA5DAFA92}">
      <dgm:prSet/>
      <dgm:spPr/>
      <dgm:t>
        <a:bodyPr/>
        <a:lstStyle/>
        <a:p>
          <a:endParaRPr lang="ru-RU"/>
        </a:p>
      </dgm:t>
    </dgm:pt>
    <dgm:pt modelId="{CC5231CA-B5C0-4772-8CD8-215238258E5A}" type="sibTrans" cxnId="{A97218E9-BD01-4DE8-ADBE-1F5EA5DAFA92}">
      <dgm:prSet/>
      <dgm:spPr/>
      <dgm:t>
        <a:bodyPr/>
        <a:lstStyle/>
        <a:p>
          <a:endParaRPr lang="ru-RU"/>
        </a:p>
      </dgm:t>
    </dgm:pt>
    <dgm:pt modelId="{233FBBDE-AE2E-400F-AA6F-9A75EA7C9E58}">
      <dgm:prSet phldrT="[Текст]" custT="1"/>
      <dgm:spPr/>
      <dgm:t>
        <a:bodyPr/>
        <a:lstStyle/>
        <a:p>
          <a:pPr algn="l"/>
          <a:r>
            <a:rPr lang="ru-RU" sz="1000" dirty="0"/>
            <a:t>Снижение</a:t>
          </a:r>
          <a:r>
            <a:rPr lang="en-US" sz="1000" dirty="0"/>
            <a:t>: </a:t>
          </a:r>
          <a:r>
            <a:rPr lang="ru-RU" sz="1000" dirty="0"/>
            <a:t>привеса и надоя  животных у ДХ</a:t>
          </a:r>
        </a:p>
      </dgm:t>
    </dgm:pt>
    <dgm:pt modelId="{5D20CC80-E8A8-48AB-90C3-91B9015643E7}" type="parTrans" cxnId="{27D7D234-7FA0-400E-9BC9-6E3AEBB93F06}">
      <dgm:prSet/>
      <dgm:spPr/>
      <dgm:t>
        <a:bodyPr/>
        <a:lstStyle/>
        <a:p>
          <a:endParaRPr lang="ru-RU"/>
        </a:p>
      </dgm:t>
    </dgm:pt>
    <dgm:pt modelId="{C18231CF-8378-4CD5-BCB5-DC60CC81207A}" type="sibTrans" cxnId="{27D7D234-7FA0-400E-9BC9-6E3AEBB93F06}">
      <dgm:prSet/>
      <dgm:spPr/>
      <dgm:t>
        <a:bodyPr/>
        <a:lstStyle/>
        <a:p>
          <a:endParaRPr lang="ru-RU"/>
        </a:p>
      </dgm:t>
    </dgm:pt>
    <dgm:pt modelId="{FA65D481-D902-4EEE-9163-9176D93CA52C}" type="pres">
      <dgm:prSet presAssocID="{6951F60E-A32A-4D77-880F-CAC935069A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086D96-06A5-47E8-990C-A84344B8D6D6}" type="pres">
      <dgm:prSet presAssocID="{E8ADC686-2217-497D-B77E-0086D2C1C2E7}" presName="root" presStyleCnt="0"/>
      <dgm:spPr/>
    </dgm:pt>
    <dgm:pt modelId="{F6F47E62-107A-47AA-9348-061084BF2667}" type="pres">
      <dgm:prSet presAssocID="{E8ADC686-2217-497D-B77E-0086D2C1C2E7}" presName="rootComposite" presStyleCnt="0"/>
      <dgm:spPr/>
    </dgm:pt>
    <dgm:pt modelId="{B3CF8711-8F1C-4B69-A348-D73E7526068B}" type="pres">
      <dgm:prSet presAssocID="{E8ADC686-2217-497D-B77E-0086D2C1C2E7}" presName="rootText" presStyleLbl="node1" presStyleIdx="0" presStyleCnt="3" custScaleX="72328"/>
      <dgm:spPr/>
    </dgm:pt>
    <dgm:pt modelId="{B66AD4D0-365B-40BA-A4BC-81D527D2C156}" type="pres">
      <dgm:prSet presAssocID="{E8ADC686-2217-497D-B77E-0086D2C1C2E7}" presName="rootConnector" presStyleLbl="node1" presStyleIdx="0" presStyleCnt="3"/>
      <dgm:spPr/>
    </dgm:pt>
    <dgm:pt modelId="{C19E436D-5ECD-4B73-9AFE-872CEB1FFC16}" type="pres">
      <dgm:prSet presAssocID="{E8ADC686-2217-497D-B77E-0086D2C1C2E7}" presName="childShape" presStyleCnt="0"/>
      <dgm:spPr/>
    </dgm:pt>
    <dgm:pt modelId="{F2138229-9DA5-484F-ABC2-C435BE90011C}" type="pres">
      <dgm:prSet presAssocID="{C3536F2E-79A2-4B6D-B68B-29EFE72CF84A}" presName="root" presStyleCnt="0"/>
      <dgm:spPr/>
    </dgm:pt>
    <dgm:pt modelId="{ADD9D179-D8D8-4488-8A43-2F75C4D52786}" type="pres">
      <dgm:prSet presAssocID="{C3536F2E-79A2-4B6D-B68B-29EFE72CF84A}" presName="rootComposite" presStyleCnt="0"/>
      <dgm:spPr/>
    </dgm:pt>
    <dgm:pt modelId="{F6FF9A5B-9F5A-4F8F-8DFA-EE38CB4316C4}" type="pres">
      <dgm:prSet presAssocID="{C3536F2E-79A2-4B6D-B68B-29EFE72CF84A}" presName="rootText" presStyleLbl="node1" presStyleIdx="1" presStyleCnt="3"/>
      <dgm:spPr/>
    </dgm:pt>
    <dgm:pt modelId="{2B90E5BF-F0C0-497E-A023-2FF051C2426D}" type="pres">
      <dgm:prSet presAssocID="{C3536F2E-79A2-4B6D-B68B-29EFE72CF84A}" presName="rootConnector" presStyleLbl="node1" presStyleIdx="1" presStyleCnt="3"/>
      <dgm:spPr/>
    </dgm:pt>
    <dgm:pt modelId="{88AD57D1-8FC7-433D-B0F2-8A27B44C4EB0}" type="pres">
      <dgm:prSet presAssocID="{C3536F2E-79A2-4B6D-B68B-29EFE72CF84A}" presName="childShape" presStyleCnt="0"/>
      <dgm:spPr/>
    </dgm:pt>
    <dgm:pt modelId="{02309274-343B-4000-A6AC-8F3FEC553B56}" type="pres">
      <dgm:prSet presAssocID="{233FBBDE-AE2E-400F-AA6F-9A75EA7C9E58}" presName="root" presStyleCnt="0"/>
      <dgm:spPr/>
    </dgm:pt>
    <dgm:pt modelId="{0BA468E0-F192-4E70-BAB3-0C9002F569BF}" type="pres">
      <dgm:prSet presAssocID="{233FBBDE-AE2E-400F-AA6F-9A75EA7C9E58}" presName="rootComposite" presStyleCnt="0"/>
      <dgm:spPr/>
    </dgm:pt>
    <dgm:pt modelId="{94755AEE-4E07-425D-87B4-666CB8761A58}" type="pres">
      <dgm:prSet presAssocID="{233FBBDE-AE2E-400F-AA6F-9A75EA7C9E58}" presName="rootText" presStyleLbl="node1" presStyleIdx="2" presStyleCnt="3" custScaleX="126138"/>
      <dgm:spPr/>
    </dgm:pt>
    <dgm:pt modelId="{13505EDA-83DC-4EB2-8F98-F96B6820F8C4}" type="pres">
      <dgm:prSet presAssocID="{233FBBDE-AE2E-400F-AA6F-9A75EA7C9E58}" presName="rootConnector" presStyleLbl="node1" presStyleIdx="2" presStyleCnt="3"/>
      <dgm:spPr/>
    </dgm:pt>
    <dgm:pt modelId="{DE57571F-9C3A-4D1B-B9DE-FAC3312BAB8F}" type="pres">
      <dgm:prSet presAssocID="{233FBBDE-AE2E-400F-AA6F-9A75EA7C9E58}" presName="childShape" presStyleCnt="0"/>
      <dgm:spPr/>
    </dgm:pt>
  </dgm:ptLst>
  <dgm:cxnLst>
    <dgm:cxn modelId="{577BDC00-200B-4585-85A7-5E75DCA2555C}" type="presOf" srcId="{233FBBDE-AE2E-400F-AA6F-9A75EA7C9E58}" destId="{94755AEE-4E07-425D-87B4-666CB8761A58}" srcOrd="0" destOrd="0" presId="urn:microsoft.com/office/officeart/2005/8/layout/hierarchy3"/>
    <dgm:cxn modelId="{27D7D234-7FA0-400E-9BC9-6E3AEBB93F06}" srcId="{6951F60E-A32A-4D77-880F-CAC935069AAE}" destId="{233FBBDE-AE2E-400F-AA6F-9A75EA7C9E58}" srcOrd="2" destOrd="0" parTransId="{5D20CC80-E8A8-48AB-90C3-91B9015643E7}" sibTransId="{C18231CF-8378-4CD5-BCB5-DC60CC81207A}"/>
    <dgm:cxn modelId="{81B0CA3E-4F81-47DE-82DD-83E5DA245170}" type="presOf" srcId="{C3536F2E-79A2-4B6D-B68B-29EFE72CF84A}" destId="{F6FF9A5B-9F5A-4F8F-8DFA-EE38CB4316C4}" srcOrd="0" destOrd="0" presId="urn:microsoft.com/office/officeart/2005/8/layout/hierarchy3"/>
    <dgm:cxn modelId="{27941B5D-94EA-49F7-A134-3A6BC3A67882}" type="presOf" srcId="{6951F60E-A32A-4D77-880F-CAC935069AAE}" destId="{FA65D481-D902-4EEE-9163-9176D93CA52C}" srcOrd="0" destOrd="0" presId="urn:microsoft.com/office/officeart/2005/8/layout/hierarchy3"/>
    <dgm:cxn modelId="{0F21515F-C563-4ABC-958B-258B26FE531E}" type="presOf" srcId="{E8ADC686-2217-497D-B77E-0086D2C1C2E7}" destId="{B3CF8711-8F1C-4B69-A348-D73E7526068B}" srcOrd="0" destOrd="0" presId="urn:microsoft.com/office/officeart/2005/8/layout/hierarchy3"/>
    <dgm:cxn modelId="{EA704443-4251-4E94-9B42-D603535C4AF6}" srcId="{6951F60E-A32A-4D77-880F-CAC935069AAE}" destId="{E8ADC686-2217-497D-B77E-0086D2C1C2E7}" srcOrd="0" destOrd="0" parTransId="{AA95BD64-4C50-4311-86ED-6527547E95EA}" sibTransId="{0EB67F77-ED37-4137-927D-73510D38B4D8}"/>
    <dgm:cxn modelId="{55B49843-CE4A-482A-A0CC-B7807F959AD0}" type="presOf" srcId="{E8ADC686-2217-497D-B77E-0086D2C1C2E7}" destId="{B66AD4D0-365B-40BA-A4BC-81D527D2C156}" srcOrd="1" destOrd="0" presId="urn:microsoft.com/office/officeart/2005/8/layout/hierarchy3"/>
    <dgm:cxn modelId="{4BD747BB-CA20-4AD3-B212-D4264989C346}" type="presOf" srcId="{233FBBDE-AE2E-400F-AA6F-9A75EA7C9E58}" destId="{13505EDA-83DC-4EB2-8F98-F96B6820F8C4}" srcOrd="1" destOrd="0" presId="urn:microsoft.com/office/officeart/2005/8/layout/hierarchy3"/>
    <dgm:cxn modelId="{A357B6D9-2F74-46F0-BB88-E748151205ED}" type="presOf" srcId="{C3536F2E-79A2-4B6D-B68B-29EFE72CF84A}" destId="{2B90E5BF-F0C0-497E-A023-2FF051C2426D}" srcOrd="1" destOrd="0" presId="urn:microsoft.com/office/officeart/2005/8/layout/hierarchy3"/>
    <dgm:cxn modelId="{A97218E9-BD01-4DE8-ADBE-1F5EA5DAFA92}" srcId="{6951F60E-A32A-4D77-880F-CAC935069AAE}" destId="{C3536F2E-79A2-4B6D-B68B-29EFE72CF84A}" srcOrd="1" destOrd="0" parTransId="{F1B1CB40-D73F-4C45-A18B-4DC7F3BED36F}" sibTransId="{CC5231CA-B5C0-4772-8CD8-215238258E5A}"/>
    <dgm:cxn modelId="{C0F593C2-63B6-4BB2-B98D-20D57830E862}" type="presParOf" srcId="{FA65D481-D902-4EEE-9163-9176D93CA52C}" destId="{50086D96-06A5-47E8-990C-A84344B8D6D6}" srcOrd="0" destOrd="0" presId="urn:microsoft.com/office/officeart/2005/8/layout/hierarchy3"/>
    <dgm:cxn modelId="{94DB8908-5C62-4DAC-8A20-98071C99E27C}" type="presParOf" srcId="{50086D96-06A5-47E8-990C-A84344B8D6D6}" destId="{F6F47E62-107A-47AA-9348-061084BF2667}" srcOrd="0" destOrd="0" presId="urn:microsoft.com/office/officeart/2005/8/layout/hierarchy3"/>
    <dgm:cxn modelId="{E3D8BF37-5535-423E-B151-207C35379052}" type="presParOf" srcId="{F6F47E62-107A-47AA-9348-061084BF2667}" destId="{B3CF8711-8F1C-4B69-A348-D73E7526068B}" srcOrd="0" destOrd="0" presId="urn:microsoft.com/office/officeart/2005/8/layout/hierarchy3"/>
    <dgm:cxn modelId="{01BEDA56-329F-4AF4-B654-23C3F8CEC60E}" type="presParOf" srcId="{F6F47E62-107A-47AA-9348-061084BF2667}" destId="{B66AD4D0-365B-40BA-A4BC-81D527D2C156}" srcOrd="1" destOrd="0" presId="urn:microsoft.com/office/officeart/2005/8/layout/hierarchy3"/>
    <dgm:cxn modelId="{09D7F0A4-3239-4BC9-BDF4-14CF5D095102}" type="presParOf" srcId="{50086D96-06A5-47E8-990C-A84344B8D6D6}" destId="{C19E436D-5ECD-4B73-9AFE-872CEB1FFC16}" srcOrd="1" destOrd="0" presId="urn:microsoft.com/office/officeart/2005/8/layout/hierarchy3"/>
    <dgm:cxn modelId="{F95B7898-CB59-4EFC-B691-B3016B595B46}" type="presParOf" srcId="{FA65D481-D902-4EEE-9163-9176D93CA52C}" destId="{F2138229-9DA5-484F-ABC2-C435BE90011C}" srcOrd="1" destOrd="0" presId="urn:microsoft.com/office/officeart/2005/8/layout/hierarchy3"/>
    <dgm:cxn modelId="{7BE8CF9A-1A31-4B05-B0F1-302565E54374}" type="presParOf" srcId="{F2138229-9DA5-484F-ABC2-C435BE90011C}" destId="{ADD9D179-D8D8-4488-8A43-2F75C4D52786}" srcOrd="0" destOrd="0" presId="urn:microsoft.com/office/officeart/2005/8/layout/hierarchy3"/>
    <dgm:cxn modelId="{DDA21DF5-DCC1-40BA-B236-0E4A8DAE9AB1}" type="presParOf" srcId="{ADD9D179-D8D8-4488-8A43-2F75C4D52786}" destId="{F6FF9A5B-9F5A-4F8F-8DFA-EE38CB4316C4}" srcOrd="0" destOrd="0" presId="urn:microsoft.com/office/officeart/2005/8/layout/hierarchy3"/>
    <dgm:cxn modelId="{11BB51E1-056B-4A14-9A46-9E7F259F8465}" type="presParOf" srcId="{ADD9D179-D8D8-4488-8A43-2F75C4D52786}" destId="{2B90E5BF-F0C0-497E-A023-2FF051C2426D}" srcOrd="1" destOrd="0" presId="urn:microsoft.com/office/officeart/2005/8/layout/hierarchy3"/>
    <dgm:cxn modelId="{BA3DCEF4-2515-4888-A490-A301D4BF0AFB}" type="presParOf" srcId="{F2138229-9DA5-484F-ABC2-C435BE90011C}" destId="{88AD57D1-8FC7-433D-B0F2-8A27B44C4EB0}" srcOrd="1" destOrd="0" presId="urn:microsoft.com/office/officeart/2005/8/layout/hierarchy3"/>
    <dgm:cxn modelId="{6680391F-5B62-46E4-BD00-43478A5BCD0A}" type="presParOf" srcId="{FA65D481-D902-4EEE-9163-9176D93CA52C}" destId="{02309274-343B-4000-A6AC-8F3FEC553B56}" srcOrd="2" destOrd="0" presId="urn:microsoft.com/office/officeart/2005/8/layout/hierarchy3"/>
    <dgm:cxn modelId="{87040C16-12C3-43C5-97A2-2C8B7ADDE9CA}" type="presParOf" srcId="{02309274-343B-4000-A6AC-8F3FEC553B56}" destId="{0BA468E0-F192-4E70-BAB3-0C9002F569BF}" srcOrd="0" destOrd="0" presId="urn:microsoft.com/office/officeart/2005/8/layout/hierarchy3"/>
    <dgm:cxn modelId="{39598D7E-2274-4A0E-9C8F-F763AA998F16}" type="presParOf" srcId="{0BA468E0-F192-4E70-BAB3-0C9002F569BF}" destId="{94755AEE-4E07-425D-87B4-666CB8761A58}" srcOrd="0" destOrd="0" presId="urn:microsoft.com/office/officeart/2005/8/layout/hierarchy3"/>
    <dgm:cxn modelId="{507514ED-4785-4D5F-9A7C-BDA3EE090CAD}" type="presParOf" srcId="{0BA468E0-F192-4E70-BAB3-0C9002F569BF}" destId="{13505EDA-83DC-4EB2-8F98-F96B6820F8C4}" srcOrd="1" destOrd="0" presId="urn:microsoft.com/office/officeart/2005/8/layout/hierarchy3"/>
    <dgm:cxn modelId="{547F8C8F-1A46-45DF-9119-7C1E3B83E1A3}" type="presParOf" srcId="{02309274-343B-4000-A6AC-8F3FEC553B56}" destId="{DE57571F-9C3A-4D1B-B9DE-FAC3312BAB8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51F60E-A32A-4D77-880F-CAC935069AA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3FBBDE-AE2E-400F-AA6F-9A75EA7C9E58}">
      <dgm:prSet phldrT="[Текст]" custT="1"/>
      <dgm:spPr/>
      <dgm:t>
        <a:bodyPr/>
        <a:lstStyle/>
        <a:p>
          <a:pPr algn="l"/>
          <a:r>
            <a:rPr lang="ru-RU" sz="1000" dirty="0"/>
            <a:t> Падеж скота</a:t>
          </a:r>
          <a:r>
            <a:rPr lang="en-US" sz="1000" dirty="0"/>
            <a:t>; </a:t>
          </a:r>
          <a:r>
            <a:rPr lang="ru-RU" sz="1000" dirty="0"/>
            <a:t>низкая продуктивность животных у ДХ</a:t>
          </a:r>
        </a:p>
      </dgm:t>
    </dgm:pt>
    <dgm:pt modelId="{5D20CC80-E8A8-48AB-90C3-91B9015643E7}" type="parTrans" cxnId="{27D7D234-7FA0-400E-9BC9-6E3AEBB93F06}">
      <dgm:prSet/>
      <dgm:spPr/>
      <dgm:t>
        <a:bodyPr/>
        <a:lstStyle/>
        <a:p>
          <a:endParaRPr lang="ru-RU"/>
        </a:p>
      </dgm:t>
    </dgm:pt>
    <dgm:pt modelId="{C18231CF-8378-4CD5-BCB5-DC60CC81207A}" type="sibTrans" cxnId="{27D7D234-7FA0-400E-9BC9-6E3AEBB93F06}">
      <dgm:prSet/>
      <dgm:spPr/>
      <dgm:t>
        <a:bodyPr/>
        <a:lstStyle/>
        <a:p>
          <a:endParaRPr lang="ru-RU"/>
        </a:p>
      </dgm:t>
    </dgm:pt>
    <dgm:pt modelId="{C3536F2E-79A2-4B6D-B68B-29EFE72CF84A}">
      <dgm:prSet phldrT="[Текст]" custT="1"/>
      <dgm:spPr/>
      <dgm:t>
        <a:bodyPr/>
        <a:lstStyle/>
        <a:p>
          <a:pPr algn="l"/>
          <a:r>
            <a:rPr lang="ru-RU" sz="1000" dirty="0"/>
            <a:t>Отсутствие квалифицированных специалистов</a:t>
          </a:r>
        </a:p>
      </dgm:t>
    </dgm:pt>
    <dgm:pt modelId="{CC5231CA-B5C0-4772-8CD8-215238258E5A}" type="sibTrans" cxnId="{A97218E9-BD01-4DE8-ADBE-1F5EA5DAFA92}">
      <dgm:prSet/>
      <dgm:spPr/>
      <dgm:t>
        <a:bodyPr/>
        <a:lstStyle/>
        <a:p>
          <a:endParaRPr lang="ru-RU"/>
        </a:p>
      </dgm:t>
    </dgm:pt>
    <dgm:pt modelId="{F1B1CB40-D73F-4C45-A18B-4DC7F3BED36F}" type="parTrans" cxnId="{A97218E9-BD01-4DE8-ADBE-1F5EA5DAFA92}">
      <dgm:prSet/>
      <dgm:spPr/>
      <dgm:t>
        <a:bodyPr/>
        <a:lstStyle/>
        <a:p>
          <a:endParaRPr lang="ru-RU"/>
        </a:p>
      </dgm:t>
    </dgm:pt>
    <dgm:pt modelId="{6C6726F9-3614-4642-BE28-E740A42B329D}">
      <dgm:prSet phldrT="[Текст]" custT="1"/>
      <dgm:spPr/>
      <dgm:t>
        <a:bodyPr/>
        <a:lstStyle/>
        <a:p>
          <a:pPr algn="l"/>
          <a:r>
            <a:rPr lang="ru-RU" sz="1000" dirty="0"/>
            <a:t>Отсутствие материально-технической базы у Ветеринаров</a:t>
          </a:r>
        </a:p>
      </dgm:t>
    </dgm:pt>
    <dgm:pt modelId="{19AD403F-1C9C-4804-B961-665A158EF87C}" type="parTrans" cxnId="{F7C0C02F-557A-43DF-A840-7C37D67368E2}">
      <dgm:prSet/>
      <dgm:spPr/>
      <dgm:t>
        <a:bodyPr/>
        <a:lstStyle/>
        <a:p>
          <a:endParaRPr lang="ru-RU"/>
        </a:p>
      </dgm:t>
    </dgm:pt>
    <dgm:pt modelId="{D591D0AB-1560-41E0-B274-A443F7B7415C}" type="sibTrans" cxnId="{F7C0C02F-557A-43DF-A840-7C37D67368E2}">
      <dgm:prSet/>
      <dgm:spPr/>
      <dgm:t>
        <a:bodyPr/>
        <a:lstStyle/>
        <a:p>
          <a:endParaRPr lang="ru-RU"/>
        </a:p>
      </dgm:t>
    </dgm:pt>
    <dgm:pt modelId="{FA65D481-D902-4EEE-9163-9176D93CA52C}" type="pres">
      <dgm:prSet presAssocID="{6951F60E-A32A-4D77-880F-CAC935069A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63384E2-3761-4D77-8159-64EF764FE090}" type="pres">
      <dgm:prSet presAssocID="{6C6726F9-3614-4642-BE28-E740A42B329D}" presName="root" presStyleCnt="0"/>
      <dgm:spPr/>
    </dgm:pt>
    <dgm:pt modelId="{F80A601F-23CF-4214-B242-FF4A99D9D75D}" type="pres">
      <dgm:prSet presAssocID="{6C6726F9-3614-4642-BE28-E740A42B329D}" presName="rootComposite" presStyleCnt="0"/>
      <dgm:spPr/>
    </dgm:pt>
    <dgm:pt modelId="{E5B50FDA-91D7-4C39-95C7-63F9F7F7E349}" type="pres">
      <dgm:prSet presAssocID="{6C6726F9-3614-4642-BE28-E740A42B329D}" presName="rootText" presStyleLbl="node1" presStyleIdx="0" presStyleCnt="3" custLinFactNeighborX="12029" custLinFactNeighborY="1033"/>
      <dgm:spPr/>
    </dgm:pt>
    <dgm:pt modelId="{C03D4E9F-1711-410A-9861-9BA566586702}" type="pres">
      <dgm:prSet presAssocID="{6C6726F9-3614-4642-BE28-E740A42B329D}" presName="rootConnector" presStyleLbl="node1" presStyleIdx="0" presStyleCnt="3"/>
      <dgm:spPr/>
    </dgm:pt>
    <dgm:pt modelId="{6C0840E9-3E42-49BE-95DE-A6298B525C1C}" type="pres">
      <dgm:prSet presAssocID="{6C6726F9-3614-4642-BE28-E740A42B329D}" presName="childShape" presStyleCnt="0"/>
      <dgm:spPr/>
    </dgm:pt>
    <dgm:pt modelId="{F2138229-9DA5-484F-ABC2-C435BE90011C}" type="pres">
      <dgm:prSet presAssocID="{C3536F2E-79A2-4B6D-B68B-29EFE72CF84A}" presName="root" presStyleCnt="0"/>
      <dgm:spPr/>
    </dgm:pt>
    <dgm:pt modelId="{ADD9D179-D8D8-4488-8A43-2F75C4D52786}" type="pres">
      <dgm:prSet presAssocID="{C3536F2E-79A2-4B6D-B68B-29EFE72CF84A}" presName="rootComposite" presStyleCnt="0"/>
      <dgm:spPr/>
    </dgm:pt>
    <dgm:pt modelId="{F6FF9A5B-9F5A-4F8F-8DFA-EE38CB4316C4}" type="pres">
      <dgm:prSet presAssocID="{C3536F2E-79A2-4B6D-B68B-29EFE72CF84A}" presName="rootText" presStyleLbl="node1" presStyleIdx="1" presStyleCnt="3" custScaleX="87894" custScaleY="95869" custLinFactNeighborX="12029" custLinFactNeighborY="1033"/>
      <dgm:spPr/>
    </dgm:pt>
    <dgm:pt modelId="{2B90E5BF-F0C0-497E-A023-2FF051C2426D}" type="pres">
      <dgm:prSet presAssocID="{C3536F2E-79A2-4B6D-B68B-29EFE72CF84A}" presName="rootConnector" presStyleLbl="node1" presStyleIdx="1" presStyleCnt="3"/>
      <dgm:spPr/>
    </dgm:pt>
    <dgm:pt modelId="{88AD57D1-8FC7-433D-B0F2-8A27B44C4EB0}" type="pres">
      <dgm:prSet presAssocID="{C3536F2E-79A2-4B6D-B68B-29EFE72CF84A}" presName="childShape" presStyleCnt="0"/>
      <dgm:spPr/>
    </dgm:pt>
    <dgm:pt modelId="{02309274-343B-4000-A6AC-8F3FEC553B56}" type="pres">
      <dgm:prSet presAssocID="{233FBBDE-AE2E-400F-AA6F-9A75EA7C9E58}" presName="root" presStyleCnt="0"/>
      <dgm:spPr/>
    </dgm:pt>
    <dgm:pt modelId="{0BA468E0-F192-4E70-BAB3-0C9002F569BF}" type="pres">
      <dgm:prSet presAssocID="{233FBBDE-AE2E-400F-AA6F-9A75EA7C9E58}" presName="rootComposite" presStyleCnt="0"/>
      <dgm:spPr/>
    </dgm:pt>
    <dgm:pt modelId="{94755AEE-4E07-425D-87B4-666CB8761A58}" type="pres">
      <dgm:prSet presAssocID="{233FBBDE-AE2E-400F-AA6F-9A75EA7C9E58}" presName="rootText" presStyleLbl="node1" presStyleIdx="2" presStyleCnt="3" custScaleX="126138"/>
      <dgm:spPr/>
    </dgm:pt>
    <dgm:pt modelId="{13505EDA-83DC-4EB2-8F98-F96B6820F8C4}" type="pres">
      <dgm:prSet presAssocID="{233FBBDE-AE2E-400F-AA6F-9A75EA7C9E58}" presName="rootConnector" presStyleLbl="node1" presStyleIdx="2" presStyleCnt="3"/>
      <dgm:spPr/>
    </dgm:pt>
    <dgm:pt modelId="{DE57571F-9C3A-4D1B-B9DE-FAC3312BAB8F}" type="pres">
      <dgm:prSet presAssocID="{233FBBDE-AE2E-400F-AA6F-9A75EA7C9E58}" presName="childShape" presStyleCnt="0"/>
      <dgm:spPr/>
    </dgm:pt>
  </dgm:ptLst>
  <dgm:cxnLst>
    <dgm:cxn modelId="{9830B129-F270-4669-A794-2BEDB52B8CDA}" type="presOf" srcId="{6C6726F9-3614-4642-BE28-E740A42B329D}" destId="{C03D4E9F-1711-410A-9861-9BA566586702}" srcOrd="1" destOrd="0" presId="urn:microsoft.com/office/officeart/2005/8/layout/hierarchy3"/>
    <dgm:cxn modelId="{F7C0C02F-557A-43DF-A840-7C37D67368E2}" srcId="{6951F60E-A32A-4D77-880F-CAC935069AAE}" destId="{6C6726F9-3614-4642-BE28-E740A42B329D}" srcOrd="0" destOrd="0" parTransId="{19AD403F-1C9C-4804-B961-665A158EF87C}" sibTransId="{D591D0AB-1560-41E0-B274-A443F7B7415C}"/>
    <dgm:cxn modelId="{27D7D234-7FA0-400E-9BC9-6E3AEBB93F06}" srcId="{6951F60E-A32A-4D77-880F-CAC935069AAE}" destId="{233FBBDE-AE2E-400F-AA6F-9A75EA7C9E58}" srcOrd="2" destOrd="0" parTransId="{5D20CC80-E8A8-48AB-90C3-91B9015643E7}" sibTransId="{C18231CF-8378-4CD5-BCB5-DC60CC81207A}"/>
    <dgm:cxn modelId="{87FDB035-8A1A-45A3-B1F5-770A8CF79B40}" type="presOf" srcId="{C3536F2E-79A2-4B6D-B68B-29EFE72CF84A}" destId="{2B90E5BF-F0C0-497E-A023-2FF051C2426D}" srcOrd="1" destOrd="0" presId="urn:microsoft.com/office/officeart/2005/8/layout/hierarchy3"/>
    <dgm:cxn modelId="{1C58B96F-1C10-4407-ADE4-2F3E54B60C98}" type="presOf" srcId="{C3536F2E-79A2-4B6D-B68B-29EFE72CF84A}" destId="{F6FF9A5B-9F5A-4F8F-8DFA-EE38CB4316C4}" srcOrd="0" destOrd="0" presId="urn:microsoft.com/office/officeart/2005/8/layout/hierarchy3"/>
    <dgm:cxn modelId="{4CDBFD79-ED76-43E6-BEF4-AA37F8A74895}" type="presOf" srcId="{233FBBDE-AE2E-400F-AA6F-9A75EA7C9E58}" destId="{13505EDA-83DC-4EB2-8F98-F96B6820F8C4}" srcOrd="1" destOrd="0" presId="urn:microsoft.com/office/officeart/2005/8/layout/hierarchy3"/>
    <dgm:cxn modelId="{0A4EF09B-C514-457B-837C-C82E2580FC5A}" type="presOf" srcId="{6951F60E-A32A-4D77-880F-CAC935069AAE}" destId="{FA65D481-D902-4EEE-9163-9176D93CA52C}" srcOrd="0" destOrd="0" presId="urn:microsoft.com/office/officeart/2005/8/layout/hierarchy3"/>
    <dgm:cxn modelId="{8339B8BB-A9B5-4920-8CCE-7189201E8AFD}" type="presOf" srcId="{233FBBDE-AE2E-400F-AA6F-9A75EA7C9E58}" destId="{94755AEE-4E07-425D-87B4-666CB8761A58}" srcOrd="0" destOrd="0" presId="urn:microsoft.com/office/officeart/2005/8/layout/hierarchy3"/>
    <dgm:cxn modelId="{7EE1DDCC-17FC-46C5-BA73-813F6801F4E0}" type="presOf" srcId="{6C6726F9-3614-4642-BE28-E740A42B329D}" destId="{E5B50FDA-91D7-4C39-95C7-63F9F7F7E349}" srcOrd="0" destOrd="0" presId="urn:microsoft.com/office/officeart/2005/8/layout/hierarchy3"/>
    <dgm:cxn modelId="{A97218E9-BD01-4DE8-ADBE-1F5EA5DAFA92}" srcId="{6951F60E-A32A-4D77-880F-CAC935069AAE}" destId="{C3536F2E-79A2-4B6D-B68B-29EFE72CF84A}" srcOrd="1" destOrd="0" parTransId="{F1B1CB40-D73F-4C45-A18B-4DC7F3BED36F}" sibTransId="{CC5231CA-B5C0-4772-8CD8-215238258E5A}"/>
    <dgm:cxn modelId="{08D8AA6E-C42B-43EA-A2FD-BFB1242762F2}" type="presParOf" srcId="{FA65D481-D902-4EEE-9163-9176D93CA52C}" destId="{763384E2-3761-4D77-8159-64EF764FE090}" srcOrd="0" destOrd="0" presId="urn:microsoft.com/office/officeart/2005/8/layout/hierarchy3"/>
    <dgm:cxn modelId="{77E59C33-8CBA-4FEC-9215-F142E981DC15}" type="presParOf" srcId="{763384E2-3761-4D77-8159-64EF764FE090}" destId="{F80A601F-23CF-4214-B242-FF4A99D9D75D}" srcOrd="0" destOrd="0" presId="urn:microsoft.com/office/officeart/2005/8/layout/hierarchy3"/>
    <dgm:cxn modelId="{73B831C8-7565-49F0-AC24-29C451D0C34B}" type="presParOf" srcId="{F80A601F-23CF-4214-B242-FF4A99D9D75D}" destId="{E5B50FDA-91D7-4C39-95C7-63F9F7F7E349}" srcOrd="0" destOrd="0" presId="urn:microsoft.com/office/officeart/2005/8/layout/hierarchy3"/>
    <dgm:cxn modelId="{E09279E4-BF5F-40BC-B682-8D12DCE55272}" type="presParOf" srcId="{F80A601F-23CF-4214-B242-FF4A99D9D75D}" destId="{C03D4E9F-1711-410A-9861-9BA566586702}" srcOrd="1" destOrd="0" presId="urn:microsoft.com/office/officeart/2005/8/layout/hierarchy3"/>
    <dgm:cxn modelId="{5E158473-E2E2-41E3-A517-341221DA1895}" type="presParOf" srcId="{763384E2-3761-4D77-8159-64EF764FE090}" destId="{6C0840E9-3E42-49BE-95DE-A6298B525C1C}" srcOrd="1" destOrd="0" presId="urn:microsoft.com/office/officeart/2005/8/layout/hierarchy3"/>
    <dgm:cxn modelId="{80B1A710-0C2F-4417-BB28-951F6362D782}" type="presParOf" srcId="{FA65D481-D902-4EEE-9163-9176D93CA52C}" destId="{F2138229-9DA5-484F-ABC2-C435BE90011C}" srcOrd="1" destOrd="0" presId="urn:microsoft.com/office/officeart/2005/8/layout/hierarchy3"/>
    <dgm:cxn modelId="{64060F8F-570B-4F1A-9706-CB652B1CBB0F}" type="presParOf" srcId="{F2138229-9DA5-484F-ABC2-C435BE90011C}" destId="{ADD9D179-D8D8-4488-8A43-2F75C4D52786}" srcOrd="0" destOrd="0" presId="urn:microsoft.com/office/officeart/2005/8/layout/hierarchy3"/>
    <dgm:cxn modelId="{E4D06925-E02A-4FCF-BC3F-D3D8FC79E8B6}" type="presParOf" srcId="{ADD9D179-D8D8-4488-8A43-2F75C4D52786}" destId="{F6FF9A5B-9F5A-4F8F-8DFA-EE38CB4316C4}" srcOrd="0" destOrd="0" presId="urn:microsoft.com/office/officeart/2005/8/layout/hierarchy3"/>
    <dgm:cxn modelId="{94CC1F6E-DC16-4EAE-AD28-206E5810405E}" type="presParOf" srcId="{ADD9D179-D8D8-4488-8A43-2F75C4D52786}" destId="{2B90E5BF-F0C0-497E-A023-2FF051C2426D}" srcOrd="1" destOrd="0" presId="urn:microsoft.com/office/officeart/2005/8/layout/hierarchy3"/>
    <dgm:cxn modelId="{B9E7F2FC-9A97-4A24-9D90-0CC86D122B1D}" type="presParOf" srcId="{F2138229-9DA5-484F-ABC2-C435BE90011C}" destId="{88AD57D1-8FC7-433D-B0F2-8A27B44C4EB0}" srcOrd="1" destOrd="0" presId="urn:microsoft.com/office/officeart/2005/8/layout/hierarchy3"/>
    <dgm:cxn modelId="{313D68D4-AF3D-46B0-8FF9-53AA04FBDC61}" type="presParOf" srcId="{FA65D481-D902-4EEE-9163-9176D93CA52C}" destId="{02309274-343B-4000-A6AC-8F3FEC553B56}" srcOrd="2" destOrd="0" presId="urn:microsoft.com/office/officeart/2005/8/layout/hierarchy3"/>
    <dgm:cxn modelId="{AED4F94B-20D7-4BFD-9641-7AF74816A462}" type="presParOf" srcId="{02309274-343B-4000-A6AC-8F3FEC553B56}" destId="{0BA468E0-F192-4E70-BAB3-0C9002F569BF}" srcOrd="0" destOrd="0" presId="urn:microsoft.com/office/officeart/2005/8/layout/hierarchy3"/>
    <dgm:cxn modelId="{FA574615-44BA-41FE-958B-005C0E935FF1}" type="presParOf" srcId="{0BA468E0-F192-4E70-BAB3-0C9002F569BF}" destId="{94755AEE-4E07-425D-87B4-666CB8761A58}" srcOrd="0" destOrd="0" presId="urn:microsoft.com/office/officeart/2005/8/layout/hierarchy3"/>
    <dgm:cxn modelId="{E973CCB2-3069-481B-864E-07389F08A3BA}" type="presParOf" srcId="{0BA468E0-F192-4E70-BAB3-0C9002F569BF}" destId="{13505EDA-83DC-4EB2-8F98-F96B6820F8C4}" srcOrd="1" destOrd="0" presId="urn:microsoft.com/office/officeart/2005/8/layout/hierarchy3"/>
    <dgm:cxn modelId="{ED5934BD-4AE9-4FC2-970D-A5A0B30DA922}" type="presParOf" srcId="{02309274-343B-4000-A6AC-8F3FEC553B56}" destId="{DE57571F-9C3A-4D1B-B9DE-FAC3312BAB8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51F60E-A32A-4D77-880F-CAC935069AA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ADC686-2217-497D-B77E-0086D2C1C2E7}">
      <dgm:prSet phldrT="[Текст]"/>
      <dgm:spPr/>
      <dgm:t>
        <a:bodyPr/>
        <a:lstStyle/>
        <a:p>
          <a:r>
            <a:rPr lang="ru-RU" dirty="0"/>
            <a:t>Отсутствие ветеринарного и лекарственного контроля</a:t>
          </a:r>
        </a:p>
      </dgm:t>
    </dgm:pt>
    <dgm:pt modelId="{AA95BD64-4C50-4311-86ED-6527547E95EA}" type="parTrans" cxnId="{EA704443-4251-4E94-9B42-D603535C4AF6}">
      <dgm:prSet/>
      <dgm:spPr/>
      <dgm:t>
        <a:bodyPr/>
        <a:lstStyle/>
        <a:p>
          <a:endParaRPr lang="ru-RU"/>
        </a:p>
      </dgm:t>
    </dgm:pt>
    <dgm:pt modelId="{0EB67F77-ED37-4137-927D-73510D38B4D8}" type="sibTrans" cxnId="{EA704443-4251-4E94-9B42-D603535C4AF6}">
      <dgm:prSet/>
      <dgm:spPr/>
      <dgm:t>
        <a:bodyPr/>
        <a:lstStyle/>
        <a:p>
          <a:endParaRPr lang="ru-RU"/>
        </a:p>
      </dgm:t>
    </dgm:pt>
    <dgm:pt modelId="{C3536F2E-79A2-4B6D-B68B-29EFE72CF84A}">
      <dgm:prSet phldrT="[Текст]" custT="1"/>
      <dgm:spPr/>
      <dgm:t>
        <a:bodyPr/>
        <a:lstStyle/>
        <a:p>
          <a:pPr algn="l"/>
          <a:r>
            <a:rPr lang="ru-RU" sz="1000" dirty="0"/>
            <a:t>Отсутствие программы вакцинации </a:t>
          </a:r>
        </a:p>
      </dgm:t>
    </dgm:pt>
    <dgm:pt modelId="{F1B1CB40-D73F-4C45-A18B-4DC7F3BED36F}" type="parTrans" cxnId="{A97218E9-BD01-4DE8-ADBE-1F5EA5DAFA92}">
      <dgm:prSet/>
      <dgm:spPr/>
      <dgm:t>
        <a:bodyPr/>
        <a:lstStyle/>
        <a:p>
          <a:endParaRPr lang="ru-RU"/>
        </a:p>
      </dgm:t>
    </dgm:pt>
    <dgm:pt modelId="{CC5231CA-B5C0-4772-8CD8-215238258E5A}" type="sibTrans" cxnId="{A97218E9-BD01-4DE8-ADBE-1F5EA5DAFA92}">
      <dgm:prSet/>
      <dgm:spPr/>
      <dgm:t>
        <a:bodyPr/>
        <a:lstStyle/>
        <a:p>
          <a:endParaRPr lang="ru-RU"/>
        </a:p>
      </dgm:t>
    </dgm:pt>
    <dgm:pt modelId="{233FBBDE-AE2E-400F-AA6F-9A75EA7C9E58}">
      <dgm:prSet phldrT="[Текст]" custT="1"/>
      <dgm:spPr/>
      <dgm:t>
        <a:bodyPr/>
        <a:lstStyle/>
        <a:p>
          <a:pPr algn="l"/>
          <a:r>
            <a:rPr lang="ru-RU" sz="1000" dirty="0"/>
            <a:t>Ограничения доступа к рынкам</a:t>
          </a:r>
          <a:r>
            <a:rPr lang="en-US" sz="1000" dirty="0"/>
            <a:t>;</a:t>
          </a:r>
        </a:p>
        <a:p>
          <a:pPr algn="l"/>
          <a:r>
            <a:rPr lang="ru-RU" sz="1000" dirty="0"/>
            <a:t>Здоровье населения -ДХ</a:t>
          </a:r>
          <a:endParaRPr lang="en-US" sz="1000" dirty="0"/>
        </a:p>
        <a:p>
          <a:pPr algn="l"/>
          <a:endParaRPr lang="ru-RU" sz="1000" dirty="0"/>
        </a:p>
      </dgm:t>
    </dgm:pt>
    <dgm:pt modelId="{5D20CC80-E8A8-48AB-90C3-91B9015643E7}" type="parTrans" cxnId="{27D7D234-7FA0-400E-9BC9-6E3AEBB93F06}">
      <dgm:prSet/>
      <dgm:spPr/>
      <dgm:t>
        <a:bodyPr/>
        <a:lstStyle/>
        <a:p>
          <a:endParaRPr lang="ru-RU"/>
        </a:p>
      </dgm:t>
    </dgm:pt>
    <dgm:pt modelId="{C18231CF-8378-4CD5-BCB5-DC60CC81207A}" type="sibTrans" cxnId="{27D7D234-7FA0-400E-9BC9-6E3AEBB93F06}">
      <dgm:prSet/>
      <dgm:spPr/>
      <dgm:t>
        <a:bodyPr/>
        <a:lstStyle/>
        <a:p>
          <a:endParaRPr lang="ru-RU"/>
        </a:p>
      </dgm:t>
    </dgm:pt>
    <dgm:pt modelId="{FA65D481-D902-4EEE-9163-9176D93CA52C}" type="pres">
      <dgm:prSet presAssocID="{6951F60E-A32A-4D77-880F-CAC935069A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086D96-06A5-47E8-990C-A84344B8D6D6}" type="pres">
      <dgm:prSet presAssocID="{E8ADC686-2217-497D-B77E-0086D2C1C2E7}" presName="root" presStyleCnt="0"/>
      <dgm:spPr/>
    </dgm:pt>
    <dgm:pt modelId="{F6F47E62-107A-47AA-9348-061084BF2667}" type="pres">
      <dgm:prSet presAssocID="{E8ADC686-2217-497D-B77E-0086D2C1C2E7}" presName="rootComposite" presStyleCnt="0"/>
      <dgm:spPr/>
    </dgm:pt>
    <dgm:pt modelId="{B3CF8711-8F1C-4B69-A348-D73E7526068B}" type="pres">
      <dgm:prSet presAssocID="{E8ADC686-2217-497D-B77E-0086D2C1C2E7}" presName="rootText" presStyleLbl="node1" presStyleIdx="0" presStyleCnt="3" custScaleX="72328" custLinFactNeighborX="12417" custLinFactNeighborY="10562"/>
      <dgm:spPr/>
    </dgm:pt>
    <dgm:pt modelId="{B66AD4D0-365B-40BA-A4BC-81D527D2C156}" type="pres">
      <dgm:prSet presAssocID="{E8ADC686-2217-497D-B77E-0086D2C1C2E7}" presName="rootConnector" presStyleLbl="node1" presStyleIdx="0" presStyleCnt="3"/>
      <dgm:spPr/>
    </dgm:pt>
    <dgm:pt modelId="{C19E436D-5ECD-4B73-9AFE-872CEB1FFC16}" type="pres">
      <dgm:prSet presAssocID="{E8ADC686-2217-497D-B77E-0086D2C1C2E7}" presName="childShape" presStyleCnt="0"/>
      <dgm:spPr/>
    </dgm:pt>
    <dgm:pt modelId="{F2138229-9DA5-484F-ABC2-C435BE90011C}" type="pres">
      <dgm:prSet presAssocID="{C3536F2E-79A2-4B6D-B68B-29EFE72CF84A}" presName="root" presStyleCnt="0"/>
      <dgm:spPr/>
    </dgm:pt>
    <dgm:pt modelId="{ADD9D179-D8D8-4488-8A43-2F75C4D52786}" type="pres">
      <dgm:prSet presAssocID="{C3536F2E-79A2-4B6D-B68B-29EFE72CF84A}" presName="rootComposite" presStyleCnt="0"/>
      <dgm:spPr/>
    </dgm:pt>
    <dgm:pt modelId="{F6FF9A5B-9F5A-4F8F-8DFA-EE38CB4316C4}" type="pres">
      <dgm:prSet presAssocID="{C3536F2E-79A2-4B6D-B68B-29EFE72CF84A}" presName="rootText" presStyleLbl="node1" presStyleIdx="1" presStyleCnt="3" custLinFactNeighborX="8819" custLinFactNeighborY="10562"/>
      <dgm:spPr/>
    </dgm:pt>
    <dgm:pt modelId="{2B90E5BF-F0C0-497E-A023-2FF051C2426D}" type="pres">
      <dgm:prSet presAssocID="{C3536F2E-79A2-4B6D-B68B-29EFE72CF84A}" presName="rootConnector" presStyleLbl="node1" presStyleIdx="1" presStyleCnt="3"/>
      <dgm:spPr/>
    </dgm:pt>
    <dgm:pt modelId="{88AD57D1-8FC7-433D-B0F2-8A27B44C4EB0}" type="pres">
      <dgm:prSet presAssocID="{C3536F2E-79A2-4B6D-B68B-29EFE72CF84A}" presName="childShape" presStyleCnt="0"/>
      <dgm:spPr/>
    </dgm:pt>
    <dgm:pt modelId="{02309274-343B-4000-A6AC-8F3FEC553B56}" type="pres">
      <dgm:prSet presAssocID="{233FBBDE-AE2E-400F-AA6F-9A75EA7C9E58}" presName="root" presStyleCnt="0"/>
      <dgm:spPr/>
    </dgm:pt>
    <dgm:pt modelId="{0BA468E0-F192-4E70-BAB3-0C9002F569BF}" type="pres">
      <dgm:prSet presAssocID="{233FBBDE-AE2E-400F-AA6F-9A75EA7C9E58}" presName="rootComposite" presStyleCnt="0"/>
      <dgm:spPr/>
    </dgm:pt>
    <dgm:pt modelId="{94755AEE-4E07-425D-87B4-666CB8761A58}" type="pres">
      <dgm:prSet presAssocID="{233FBBDE-AE2E-400F-AA6F-9A75EA7C9E58}" presName="rootText" presStyleLbl="node1" presStyleIdx="2" presStyleCnt="3" custScaleX="133685" custScaleY="121102"/>
      <dgm:spPr/>
    </dgm:pt>
    <dgm:pt modelId="{13505EDA-83DC-4EB2-8F98-F96B6820F8C4}" type="pres">
      <dgm:prSet presAssocID="{233FBBDE-AE2E-400F-AA6F-9A75EA7C9E58}" presName="rootConnector" presStyleLbl="node1" presStyleIdx="2" presStyleCnt="3"/>
      <dgm:spPr/>
    </dgm:pt>
    <dgm:pt modelId="{DE57571F-9C3A-4D1B-B9DE-FAC3312BAB8F}" type="pres">
      <dgm:prSet presAssocID="{233FBBDE-AE2E-400F-AA6F-9A75EA7C9E58}" presName="childShape" presStyleCnt="0"/>
      <dgm:spPr/>
    </dgm:pt>
  </dgm:ptLst>
  <dgm:cxnLst>
    <dgm:cxn modelId="{27D7D234-7FA0-400E-9BC9-6E3AEBB93F06}" srcId="{6951F60E-A32A-4D77-880F-CAC935069AAE}" destId="{233FBBDE-AE2E-400F-AA6F-9A75EA7C9E58}" srcOrd="2" destOrd="0" parTransId="{5D20CC80-E8A8-48AB-90C3-91B9015643E7}" sibTransId="{C18231CF-8378-4CD5-BCB5-DC60CC81207A}"/>
    <dgm:cxn modelId="{396B5539-E470-4A9A-81EC-C5776D4B0D7A}" type="presOf" srcId="{6951F60E-A32A-4D77-880F-CAC935069AAE}" destId="{FA65D481-D902-4EEE-9163-9176D93CA52C}" srcOrd="0" destOrd="0" presId="urn:microsoft.com/office/officeart/2005/8/layout/hierarchy3"/>
    <dgm:cxn modelId="{06E10741-1D34-45CC-9F9D-5434407FFDE1}" type="presOf" srcId="{E8ADC686-2217-497D-B77E-0086D2C1C2E7}" destId="{B3CF8711-8F1C-4B69-A348-D73E7526068B}" srcOrd="0" destOrd="0" presId="urn:microsoft.com/office/officeart/2005/8/layout/hierarchy3"/>
    <dgm:cxn modelId="{EA704443-4251-4E94-9B42-D603535C4AF6}" srcId="{6951F60E-A32A-4D77-880F-CAC935069AAE}" destId="{E8ADC686-2217-497D-B77E-0086D2C1C2E7}" srcOrd="0" destOrd="0" parTransId="{AA95BD64-4C50-4311-86ED-6527547E95EA}" sibTransId="{0EB67F77-ED37-4137-927D-73510D38B4D8}"/>
    <dgm:cxn modelId="{E44EAA50-5444-4856-9EE5-A81B6854D3F3}" type="presOf" srcId="{C3536F2E-79A2-4B6D-B68B-29EFE72CF84A}" destId="{F6FF9A5B-9F5A-4F8F-8DFA-EE38CB4316C4}" srcOrd="0" destOrd="0" presId="urn:microsoft.com/office/officeart/2005/8/layout/hierarchy3"/>
    <dgm:cxn modelId="{1648B757-044F-4261-A863-EE82A8760FAD}" type="presOf" srcId="{233FBBDE-AE2E-400F-AA6F-9A75EA7C9E58}" destId="{13505EDA-83DC-4EB2-8F98-F96B6820F8C4}" srcOrd="1" destOrd="0" presId="urn:microsoft.com/office/officeart/2005/8/layout/hierarchy3"/>
    <dgm:cxn modelId="{987C459E-CEFE-4426-9E69-64007A8A4600}" type="presOf" srcId="{233FBBDE-AE2E-400F-AA6F-9A75EA7C9E58}" destId="{94755AEE-4E07-425D-87B4-666CB8761A58}" srcOrd="0" destOrd="0" presId="urn:microsoft.com/office/officeart/2005/8/layout/hierarchy3"/>
    <dgm:cxn modelId="{91B9219F-9D31-47CB-BDA1-6634A0CABD6A}" type="presOf" srcId="{E8ADC686-2217-497D-B77E-0086D2C1C2E7}" destId="{B66AD4D0-365B-40BA-A4BC-81D527D2C156}" srcOrd="1" destOrd="0" presId="urn:microsoft.com/office/officeart/2005/8/layout/hierarchy3"/>
    <dgm:cxn modelId="{A97218E9-BD01-4DE8-ADBE-1F5EA5DAFA92}" srcId="{6951F60E-A32A-4D77-880F-CAC935069AAE}" destId="{C3536F2E-79A2-4B6D-B68B-29EFE72CF84A}" srcOrd="1" destOrd="0" parTransId="{F1B1CB40-D73F-4C45-A18B-4DC7F3BED36F}" sibTransId="{CC5231CA-B5C0-4772-8CD8-215238258E5A}"/>
    <dgm:cxn modelId="{C195EFF7-3492-4DA8-A668-C4D81E455DFA}" type="presOf" srcId="{C3536F2E-79A2-4B6D-B68B-29EFE72CF84A}" destId="{2B90E5BF-F0C0-497E-A023-2FF051C2426D}" srcOrd="1" destOrd="0" presId="urn:microsoft.com/office/officeart/2005/8/layout/hierarchy3"/>
    <dgm:cxn modelId="{8AD04612-1B26-4BC9-A86D-D6B7C78E2229}" type="presParOf" srcId="{FA65D481-D902-4EEE-9163-9176D93CA52C}" destId="{50086D96-06A5-47E8-990C-A84344B8D6D6}" srcOrd="0" destOrd="0" presId="urn:microsoft.com/office/officeart/2005/8/layout/hierarchy3"/>
    <dgm:cxn modelId="{8686F3E0-D9B6-4604-9B49-A481F409D28B}" type="presParOf" srcId="{50086D96-06A5-47E8-990C-A84344B8D6D6}" destId="{F6F47E62-107A-47AA-9348-061084BF2667}" srcOrd="0" destOrd="0" presId="urn:microsoft.com/office/officeart/2005/8/layout/hierarchy3"/>
    <dgm:cxn modelId="{52C6C61D-7130-484A-8FE7-BC1773DC9788}" type="presParOf" srcId="{F6F47E62-107A-47AA-9348-061084BF2667}" destId="{B3CF8711-8F1C-4B69-A348-D73E7526068B}" srcOrd="0" destOrd="0" presId="urn:microsoft.com/office/officeart/2005/8/layout/hierarchy3"/>
    <dgm:cxn modelId="{D9D367D4-63BE-4BC0-B786-5F20C61BAB4D}" type="presParOf" srcId="{F6F47E62-107A-47AA-9348-061084BF2667}" destId="{B66AD4D0-365B-40BA-A4BC-81D527D2C156}" srcOrd="1" destOrd="0" presId="urn:microsoft.com/office/officeart/2005/8/layout/hierarchy3"/>
    <dgm:cxn modelId="{01D17F7C-80C1-4E24-888F-0E2A984183E7}" type="presParOf" srcId="{50086D96-06A5-47E8-990C-A84344B8D6D6}" destId="{C19E436D-5ECD-4B73-9AFE-872CEB1FFC16}" srcOrd="1" destOrd="0" presId="urn:microsoft.com/office/officeart/2005/8/layout/hierarchy3"/>
    <dgm:cxn modelId="{C968D877-EBF7-4E67-9728-36C6CB8CF8E2}" type="presParOf" srcId="{FA65D481-D902-4EEE-9163-9176D93CA52C}" destId="{F2138229-9DA5-484F-ABC2-C435BE90011C}" srcOrd="1" destOrd="0" presId="urn:microsoft.com/office/officeart/2005/8/layout/hierarchy3"/>
    <dgm:cxn modelId="{CEE46113-E113-4FB0-BCF9-BA3B107B05E2}" type="presParOf" srcId="{F2138229-9DA5-484F-ABC2-C435BE90011C}" destId="{ADD9D179-D8D8-4488-8A43-2F75C4D52786}" srcOrd="0" destOrd="0" presId="urn:microsoft.com/office/officeart/2005/8/layout/hierarchy3"/>
    <dgm:cxn modelId="{73787317-D237-4AFE-AB74-15074BA4F9C7}" type="presParOf" srcId="{ADD9D179-D8D8-4488-8A43-2F75C4D52786}" destId="{F6FF9A5B-9F5A-4F8F-8DFA-EE38CB4316C4}" srcOrd="0" destOrd="0" presId="urn:microsoft.com/office/officeart/2005/8/layout/hierarchy3"/>
    <dgm:cxn modelId="{D4DBA60E-29A7-4DB2-B10D-86D1A6FD8BAC}" type="presParOf" srcId="{ADD9D179-D8D8-4488-8A43-2F75C4D52786}" destId="{2B90E5BF-F0C0-497E-A023-2FF051C2426D}" srcOrd="1" destOrd="0" presId="urn:microsoft.com/office/officeart/2005/8/layout/hierarchy3"/>
    <dgm:cxn modelId="{D6E0BE5D-4736-43AF-B0E8-D273C92CA23D}" type="presParOf" srcId="{F2138229-9DA5-484F-ABC2-C435BE90011C}" destId="{88AD57D1-8FC7-433D-B0F2-8A27B44C4EB0}" srcOrd="1" destOrd="0" presId="urn:microsoft.com/office/officeart/2005/8/layout/hierarchy3"/>
    <dgm:cxn modelId="{50B8F62F-E861-4B6C-A1E0-545F30231DAD}" type="presParOf" srcId="{FA65D481-D902-4EEE-9163-9176D93CA52C}" destId="{02309274-343B-4000-A6AC-8F3FEC553B56}" srcOrd="2" destOrd="0" presId="urn:microsoft.com/office/officeart/2005/8/layout/hierarchy3"/>
    <dgm:cxn modelId="{40613478-7DE0-4595-8875-0441A100B51B}" type="presParOf" srcId="{02309274-343B-4000-A6AC-8F3FEC553B56}" destId="{0BA468E0-F192-4E70-BAB3-0C9002F569BF}" srcOrd="0" destOrd="0" presId="urn:microsoft.com/office/officeart/2005/8/layout/hierarchy3"/>
    <dgm:cxn modelId="{D4F29A96-C393-4620-8090-94C2DFB63030}" type="presParOf" srcId="{0BA468E0-F192-4E70-BAB3-0C9002F569BF}" destId="{94755AEE-4E07-425D-87B4-666CB8761A58}" srcOrd="0" destOrd="0" presId="urn:microsoft.com/office/officeart/2005/8/layout/hierarchy3"/>
    <dgm:cxn modelId="{1D07BCA5-0F73-446C-8BBF-34F0DD9B4A25}" type="presParOf" srcId="{0BA468E0-F192-4E70-BAB3-0C9002F569BF}" destId="{13505EDA-83DC-4EB2-8F98-F96B6820F8C4}" srcOrd="1" destOrd="0" presId="urn:microsoft.com/office/officeart/2005/8/layout/hierarchy3"/>
    <dgm:cxn modelId="{9EE637FB-B05E-4145-8BF3-E9A4ADDDAA2A}" type="presParOf" srcId="{02309274-343B-4000-A6AC-8F3FEC553B56}" destId="{DE57571F-9C3A-4D1B-B9DE-FAC3312BAB8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51F60E-A32A-4D77-880F-CAC935069AA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ADC686-2217-497D-B77E-0086D2C1C2E7}">
      <dgm:prSet phldrT="[Текст]"/>
      <dgm:spPr/>
      <dgm:t>
        <a:bodyPr/>
        <a:lstStyle/>
        <a:p>
          <a:r>
            <a:rPr lang="ru-RU" dirty="0"/>
            <a:t>Из-за чрезвычайных погодных ситуаций</a:t>
          </a:r>
        </a:p>
      </dgm:t>
    </dgm:pt>
    <dgm:pt modelId="{AA95BD64-4C50-4311-86ED-6527547E95EA}" type="parTrans" cxnId="{EA704443-4251-4E94-9B42-D603535C4AF6}">
      <dgm:prSet/>
      <dgm:spPr/>
      <dgm:t>
        <a:bodyPr/>
        <a:lstStyle/>
        <a:p>
          <a:endParaRPr lang="ru-RU"/>
        </a:p>
      </dgm:t>
    </dgm:pt>
    <dgm:pt modelId="{0EB67F77-ED37-4137-927D-73510D38B4D8}" type="sibTrans" cxnId="{EA704443-4251-4E94-9B42-D603535C4AF6}">
      <dgm:prSet/>
      <dgm:spPr/>
      <dgm:t>
        <a:bodyPr/>
        <a:lstStyle/>
        <a:p>
          <a:endParaRPr lang="ru-RU"/>
        </a:p>
      </dgm:t>
    </dgm:pt>
    <dgm:pt modelId="{C3536F2E-79A2-4B6D-B68B-29EFE72CF84A}">
      <dgm:prSet phldrT="[Текст]" custT="1"/>
      <dgm:spPr/>
      <dgm:t>
        <a:bodyPr/>
        <a:lstStyle/>
        <a:p>
          <a:pPr algn="l"/>
          <a:r>
            <a:rPr lang="ru-RU" sz="1000" dirty="0"/>
            <a:t>Рост падежа</a:t>
          </a:r>
        </a:p>
      </dgm:t>
    </dgm:pt>
    <dgm:pt modelId="{F1B1CB40-D73F-4C45-A18B-4DC7F3BED36F}" type="parTrans" cxnId="{A97218E9-BD01-4DE8-ADBE-1F5EA5DAFA92}">
      <dgm:prSet/>
      <dgm:spPr/>
      <dgm:t>
        <a:bodyPr/>
        <a:lstStyle/>
        <a:p>
          <a:endParaRPr lang="ru-RU"/>
        </a:p>
      </dgm:t>
    </dgm:pt>
    <dgm:pt modelId="{CC5231CA-B5C0-4772-8CD8-215238258E5A}" type="sibTrans" cxnId="{A97218E9-BD01-4DE8-ADBE-1F5EA5DAFA92}">
      <dgm:prSet/>
      <dgm:spPr/>
      <dgm:t>
        <a:bodyPr/>
        <a:lstStyle/>
        <a:p>
          <a:endParaRPr lang="ru-RU"/>
        </a:p>
      </dgm:t>
    </dgm:pt>
    <dgm:pt modelId="{233FBBDE-AE2E-400F-AA6F-9A75EA7C9E58}">
      <dgm:prSet phldrT="[Текст]" custT="1"/>
      <dgm:spPr/>
      <dgm:t>
        <a:bodyPr/>
        <a:lstStyle/>
        <a:p>
          <a:pPr algn="l"/>
          <a:r>
            <a:rPr lang="ru-RU" sz="1000" dirty="0"/>
            <a:t>Низкая продуктивность пастбищ и продуктивность животных у ДХ</a:t>
          </a:r>
        </a:p>
      </dgm:t>
    </dgm:pt>
    <dgm:pt modelId="{5D20CC80-E8A8-48AB-90C3-91B9015643E7}" type="parTrans" cxnId="{27D7D234-7FA0-400E-9BC9-6E3AEBB93F06}">
      <dgm:prSet/>
      <dgm:spPr/>
      <dgm:t>
        <a:bodyPr/>
        <a:lstStyle/>
        <a:p>
          <a:endParaRPr lang="ru-RU"/>
        </a:p>
      </dgm:t>
    </dgm:pt>
    <dgm:pt modelId="{C18231CF-8378-4CD5-BCB5-DC60CC81207A}" type="sibTrans" cxnId="{27D7D234-7FA0-400E-9BC9-6E3AEBB93F06}">
      <dgm:prSet/>
      <dgm:spPr/>
      <dgm:t>
        <a:bodyPr/>
        <a:lstStyle/>
        <a:p>
          <a:endParaRPr lang="ru-RU"/>
        </a:p>
      </dgm:t>
    </dgm:pt>
    <dgm:pt modelId="{FA65D481-D902-4EEE-9163-9176D93CA52C}" type="pres">
      <dgm:prSet presAssocID="{6951F60E-A32A-4D77-880F-CAC935069A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086D96-06A5-47E8-990C-A84344B8D6D6}" type="pres">
      <dgm:prSet presAssocID="{E8ADC686-2217-497D-B77E-0086D2C1C2E7}" presName="root" presStyleCnt="0"/>
      <dgm:spPr/>
    </dgm:pt>
    <dgm:pt modelId="{F6F47E62-107A-47AA-9348-061084BF2667}" type="pres">
      <dgm:prSet presAssocID="{E8ADC686-2217-497D-B77E-0086D2C1C2E7}" presName="rootComposite" presStyleCnt="0"/>
      <dgm:spPr/>
    </dgm:pt>
    <dgm:pt modelId="{B3CF8711-8F1C-4B69-A348-D73E7526068B}" type="pres">
      <dgm:prSet presAssocID="{E8ADC686-2217-497D-B77E-0086D2C1C2E7}" presName="rootText" presStyleLbl="node1" presStyleIdx="0" presStyleCnt="3" custScaleX="72328"/>
      <dgm:spPr/>
    </dgm:pt>
    <dgm:pt modelId="{B66AD4D0-365B-40BA-A4BC-81D527D2C156}" type="pres">
      <dgm:prSet presAssocID="{E8ADC686-2217-497D-B77E-0086D2C1C2E7}" presName="rootConnector" presStyleLbl="node1" presStyleIdx="0" presStyleCnt="3"/>
      <dgm:spPr/>
    </dgm:pt>
    <dgm:pt modelId="{C19E436D-5ECD-4B73-9AFE-872CEB1FFC16}" type="pres">
      <dgm:prSet presAssocID="{E8ADC686-2217-497D-B77E-0086D2C1C2E7}" presName="childShape" presStyleCnt="0"/>
      <dgm:spPr/>
    </dgm:pt>
    <dgm:pt modelId="{F2138229-9DA5-484F-ABC2-C435BE90011C}" type="pres">
      <dgm:prSet presAssocID="{C3536F2E-79A2-4B6D-B68B-29EFE72CF84A}" presName="root" presStyleCnt="0"/>
      <dgm:spPr/>
    </dgm:pt>
    <dgm:pt modelId="{ADD9D179-D8D8-4488-8A43-2F75C4D52786}" type="pres">
      <dgm:prSet presAssocID="{C3536F2E-79A2-4B6D-B68B-29EFE72CF84A}" presName="rootComposite" presStyleCnt="0"/>
      <dgm:spPr/>
    </dgm:pt>
    <dgm:pt modelId="{F6FF9A5B-9F5A-4F8F-8DFA-EE38CB4316C4}" type="pres">
      <dgm:prSet presAssocID="{C3536F2E-79A2-4B6D-B68B-29EFE72CF84A}" presName="rootText" presStyleLbl="node1" presStyleIdx="1" presStyleCnt="3"/>
      <dgm:spPr/>
    </dgm:pt>
    <dgm:pt modelId="{2B90E5BF-F0C0-497E-A023-2FF051C2426D}" type="pres">
      <dgm:prSet presAssocID="{C3536F2E-79A2-4B6D-B68B-29EFE72CF84A}" presName="rootConnector" presStyleLbl="node1" presStyleIdx="1" presStyleCnt="3"/>
      <dgm:spPr/>
    </dgm:pt>
    <dgm:pt modelId="{88AD57D1-8FC7-433D-B0F2-8A27B44C4EB0}" type="pres">
      <dgm:prSet presAssocID="{C3536F2E-79A2-4B6D-B68B-29EFE72CF84A}" presName="childShape" presStyleCnt="0"/>
      <dgm:spPr/>
    </dgm:pt>
    <dgm:pt modelId="{02309274-343B-4000-A6AC-8F3FEC553B56}" type="pres">
      <dgm:prSet presAssocID="{233FBBDE-AE2E-400F-AA6F-9A75EA7C9E58}" presName="root" presStyleCnt="0"/>
      <dgm:spPr/>
    </dgm:pt>
    <dgm:pt modelId="{0BA468E0-F192-4E70-BAB3-0C9002F569BF}" type="pres">
      <dgm:prSet presAssocID="{233FBBDE-AE2E-400F-AA6F-9A75EA7C9E58}" presName="rootComposite" presStyleCnt="0"/>
      <dgm:spPr/>
    </dgm:pt>
    <dgm:pt modelId="{94755AEE-4E07-425D-87B4-666CB8761A58}" type="pres">
      <dgm:prSet presAssocID="{233FBBDE-AE2E-400F-AA6F-9A75EA7C9E58}" presName="rootText" presStyleLbl="node1" presStyleIdx="2" presStyleCnt="3" custScaleX="126138"/>
      <dgm:spPr/>
    </dgm:pt>
    <dgm:pt modelId="{13505EDA-83DC-4EB2-8F98-F96B6820F8C4}" type="pres">
      <dgm:prSet presAssocID="{233FBBDE-AE2E-400F-AA6F-9A75EA7C9E58}" presName="rootConnector" presStyleLbl="node1" presStyleIdx="2" presStyleCnt="3"/>
      <dgm:spPr/>
    </dgm:pt>
    <dgm:pt modelId="{DE57571F-9C3A-4D1B-B9DE-FAC3312BAB8F}" type="pres">
      <dgm:prSet presAssocID="{233FBBDE-AE2E-400F-AA6F-9A75EA7C9E58}" presName="childShape" presStyleCnt="0"/>
      <dgm:spPr/>
    </dgm:pt>
  </dgm:ptLst>
  <dgm:cxnLst>
    <dgm:cxn modelId="{27D7D234-7FA0-400E-9BC9-6E3AEBB93F06}" srcId="{6951F60E-A32A-4D77-880F-CAC935069AAE}" destId="{233FBBDE-AE2E-400F-AA6F-9A75EA7C9E58}" srcOrd="2" destOrd="0" parTransId="{5D20CC80-E8A8-48AB-90C3-91B9015643E7}" sibTransId="{C18231CF-8378-4CD5-BCB5-DC60CC81207A}"/>
    <dgm:cxn modelId="{EA704443-4251-4E94-9B42-D603535C4AF6}" srcId="{6951F60E-A32A-4D77-880F-CAC935069AAE}" destId="{E8ADC686-2217-497D-B77E-0086D2C1C2E7}" srcOrd="0" destOrd="0" parTransId="{AA95BD64-4C50-4311-86ED-6527547E95EA}" sibTransId="{0EB67F77-ED37-4137-927D-73510D38B4D8}"/>
    <dgm:cxn modelId="{D6500544-C928-4FC5-B4B2-ED850D284B41}" type="presOf" srcId="{233FBBDE-AE2E-400F-AA6F-9A75EA7C9E58}" destId="{94755AEE-4E07-425D-87B4-666CB8761A58}" srcOrd="0" destOrd="0" presId="urn:microsoft.com/office/officeart/2005/8/layout/hierarchy3"/>
    <dgm:cxn modelId="{0862FB7C-56EB-4235-892A-74ED11B57F9C}" type="presOf" srcId="{6951F60E-A32A-4D77-880F-CAC935069AAE}" destId="{FA65D481-D902-4EEE-9163-9176D93CA52C}" srcOrd="0" destOrd="0" presId="urn:microsoft.com/office/officeart/2005/8/layout/hierarchy3"/>
    <dgm:cxn modelId="{EC2ABC83-906F-4E1E-9125-6865728E63ED}" type="presOf" srcId="{E8ADC686-2217-497D-B77E-0086D2C1C2E7}" destId="{B66AD4D0-365B-40BA-A4BC-81D527D2C156}" srcOrd="1" destOrd="0" presId="urn:microsoft.com/office/officeart/2005/8/layout/hierarchy3"/>
    <dgm:cxn modelId="{A46A25A3-9350-42AE-BB7F-EABFACA66222}" type="presOf" srcId="{C3536F2E-79A2-4B6D-B68B-29EFE72CF84A}" destId="{2B90E5BF-F0C0-497E-A023-2FF051C2426D}" srcOrd="1" destOrd="0" presId="urn:microsoft.com/office/officeart/2005/8/layout/hierarchy3"/>
    <dgm:cxn modelId="{F8E42EA4-A4AA-441F-88B0-22184C97AD16}" type="presOf" srcId="{E8ADC686-2217-497D-B77E-0086D2C1C2E7}" destId="{B3CF8711-8F1C-4B69-A348-D73E7526068B}" srcOrd="0" destOrd="0" presId="urn:microsoft.com/office/officeart/2005/8/layout/hierarchy3"/>
    <dgm:cxn modelId="{197034D7-0689-4DBF-A53B-BB8E93F900DB}" type="presOf" srcId="{C3536F2E-79A2-4B6D-B68B-29EFE72CF84A}" destId="{F6FF9A5B-9F5A-4F8F-8DFA-EE38CB4316C4}" srcOrd="0" destOrd="0" presId="urn:microsoft.com/office/officeart/2005/8/layout/hierarchy3"/>
    <dgm:cxn modelId="{A97218E9-BD01-4DE8-ADBE-1F5EA5DAFA92}" srcId="{6951F60E-A32A-4D77-880F-CAC935069AAE}" destId="{C3536F2E-79A2-4B6D-B68B-29EFE72CF84A}" srcOrd="1" destOrd="0" parTransId="{F1B1CB40-D73F-4C45-A18B-4DC7F3BED36F}" sibTransId="{CC5231CA-B5C0-4772-8CD8-215238258E5A}"/>
    <dgm:cxn modelId="{0724D2FD-CE34-4AA7-A8D7-F757D257998E}" type="presOf" srcId="{233FBBDE-AE2E-400F-AA6F-9A75EA7C9E58}" destId="{13505EDA-83DC-4EB2-8F98-F96B6820F8C4}" srcOrd="1" destOrd="0" presId="urn:microsoft.com/office/officeart/2005/8/layout/hierarchy3"/>
    <dgm:cxn modelId="{414CFD6F-3010-4E03-8B50-610340B83FC0}" type="presParOf" srcId="{FA65D481-D902-4EEE-9163-9176D93CA52C}" destId="{50086D96-06A5-47E8-990C-A84344B8D6D6}" srcOrd="0" destOrd="0" presId="urn:microsoft.com/office/officeart/2005/8/layout/hierarchy3"/>
    <dgm:cxn modelId="{9C611B17-2E6D-475C-B52A-38C2E274BF28}" type="presParOf" srcId="{50086D96-06A5-47E8-990C-A84344B8D6D6}" destId="{F6F47E62-107A-47AA-9348-061084BF2667}" srcOrd="0" destOrd="0" presId="urn:microsoft.com/office/officeart/2005/8/layout/hierarchy3"/>
    <dgm:cxn modelId="{5893C5E0-F02E-4D4F-899B-EF2998765928}" type="presParOf" srcId="{F6F47E62-107A-47AA-9348-061084BF2667}" destId="{B3CF8711-8F1C-4B69-A348-D73E7526068B}" srcOrd="0" destOrd="0" presId="urn:microsoft.com/office/officeart/2005/8/layout/hierarchy3"/>
    <dgm:cxn modelId="{D356A8D9-3AF5-49DD-B6D9-E062FC4282D3}" type="presParOf" srcId="{F6F47E62-107A-47AA-9348-061084BF2667}" destId="{B66AD4D0-365B-40BA-A4BC-81D527D2C156}" srcOrd="1" destOrd="0" presId="urn:microsoft.com/office/officeart/2005/8/layout/hierarchy3"/>
    <dgm:cxn modelId="{8ADC1DC3-C7FF-424A-8A80-6C6F165EC20C}" type="presParOf" srcId="{50086D96-06A5-47E8-990C-A84344B8D6D6}" destId="{C19E436D-5ECD-4B73-9AFE-872CEB1FFC16}" srcOrd="1" destOrd="0" presId="urn:microsoft.com/office/officeart/2005/8/layout/hierarchy3"/>
    <dgm:cxn modelId="{6E6C3608-1078-40C6-A134-8D2533FFB9C5}" type="presParOf" srcId="{FA65D481-D902-4EEE-9163-9176D93CA52C}" destId="{F2138229-9DA5-484F-ABC2-C435BE90011C}" srcOrd="1" destOrd="0" presId="urn:microsoft.com/office/officeart/2005/8/layout/hierarchy3"/>
    <dgm:cxn modelId="{D4D07C57-92B0-42F5-8ABE-5F85993104B4}" type="presParOf" srcId="{F2138229-9DA5-484F-ABC2-C435BE90011C}" destId="{ADD9D179-D8D8-4488-8A43-2F75C4D52786}" srcOrd="0" destOrd="0" presId="urn:microsoft.com/office/officeart/2005/8/layout/hierarchy3"/>
    <dgm:cxn modelId="{3738CCB1-4EA0-4085-B419-6E8614FE6791}" type="presParOf" srcId="{ADD9D179-D8D8-4488-8A43-2F75C4D52786}" destId="{F6FF9A5B-9F5A-4F8F-8DFA-EE38CB4316C4}" srcOrd="0" destOrd="0" presId="urn:microsoft.com/office/officeart/2005/8/layout/hierarchy3"/>
    <dgm:cxn modelId="{9F2F2653-AFEF-4D4A-AE45-5CBC3AD08CE6}" type="presParOf" srcId="{ADD9D179-D8D8-4488-8A43-2F75C4D52786}" destId="{2B90E5BF-F0C0-497E-A023-2FF051C2426D}" srcOrd="1" destOrd="0" presId="urn:microsoft.com/office/officeart/2005/8/layout/hierarchy3"/>
    <dgm:cxn modelId="{6534ED05-784B-4E93-8618-1EC061BD601E}" type="presParOf" srcId="{F2138229-9DA5-484F-ABC2-C435BE90011C}" destId="{88AD57D1-8FC7-433D-B0F2-8A27B44C4EB0}" srcOrd="1" destOrd="0" presId="urn:microsoft.com/office/officeart/2005/8/layout/hierarchy3"/>
    <dgm:cxn modelId="{85AC5D19-3E41-48DE-901B-6C8B66A11960}" type="presParOf" srcId="{FA65D481-D902-4EEE-9163-9176D93CA52C}" destId="{02309274-343B-4000-A6AC-8F3FEC553B56}" srcOrd="2" destOrd="0" presId="urn:microsoft.com/office/officeart/2005/8/layout/hierarchy3"/>
    <dgm:cxn modelId="{267DF687-AEA9-4267-8DA6-1B0FCFA3C260}" type="presParOf" srcId="{02309274-343B-4000-A6AC-8F3FEC553B56}" destId="{0BA468E0-F192-4E70-BAB3-0C9002F569BF}" srcOrd="0" destOrd="0" presId="urn:microsoft.com/office/officeart/2005/8/layout/hierarchy3"/>
    <dgm:cxn modelId="{74A9E7B1-D896-4698-A1AB-886EB6C74424}" type="presParOf" srcId="{0BA468E0-F192-4E70-BAB3-0C9002F569BF}" destId="{94755AEE-4E07-425D-87B4-666CB8761A58}" srcOrd="0" destOrd="0" presId="urn:microsoft.com/office/officeart/2005/8/layout/hierarchy3"/>
    <dgm:cxn modelId="{6703ACF0-810F-4BD8-B95D-B8AF94204351}" type="presParOf" srcId="{0BA468E0-F192-4E70-BAB3-0C9002F569BF}" destId="{13505EDA-83DC-4EB2-8F98-F96B6820F8C4}" srcOrd="1" destOrd="0" presId="urn:microsoft.com/office/officeart/2005/8/layout/hierarchy3"/>
    <dgm:cxn modelId="{727AF773-6BA9-4943-8D75-7D2632A82194}" type="presParOf" srcId="{02309274-343B-4000-A6AC-8F3FEC553B56}" destId="{DE57571F-9C3A-4D1B-B9DE-FAC3312BAB8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95495D-0ECF-4698-9498-955B574C9882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15DAF9B4-3999-4AC2-895E-0D31B52DF258}">
      <dgm:prSet phldrT="[Текст]"/>
      <dgm:spPr/>
      <dgm:t>
        <a:bodyPr/>
        <a:lstStyle/>
        <a:p>
          <a:r>
            <a:rPr lang="ru-RU" dirty="0"/>
            <a:t>Нагрузка на пастбища и деградация</a:t>
          </a:r>
        </a:p>
      </dgm:t>
    </dgm:pt>
    <dgm:pt modelId="{748F82D4-2967-4DDB-AAA0-15EDC02051C6}" type="parTrans" cxnId="{BBD08278-2FAF-4ECA-8F5B-C5CF4D07A994}">
      <dgm:prSet/>
      <dgm:spPr/>
      <dgm:t>
        <a:bodyPr/>
        <a:lstStyle/>
        <a:p>
          <a:endParaRPr lang="ru-RU"/>
        </a:p>
      </dgm:t>
    </dgm:pt>
    <dgm:pt modelId="{233D0551-CE51-47DB-A5D5-12B21DB58CB5}" type="sibTrans" cxnId="{BBD08278-2FAF-4ECA-8F5B-C5CF4D07A994}">
      <dgm:prSet/>
      <dgm:spPr/>
      <dgm:t>
        <a:bodyPr/>
        <a:lstStyle/>
        <a:p>
          <a:endParaRPr lang="ru-RU"/>
        </a:p>
      </dgm:t>
    </dgm:pt>
    <dgm:pt modelId="{1CCFC0A5-D934-43E5-B969-F1E12C0973EE}">
      <dgm:prSet phldrT="[Текст]"/>
      <dgm:spPr/>
      <dgm:t>
        <a:bodyPr/>
        <a:lstStyle/>
        <a:p>
          <a:r>
            <a:rPr lang="ru-RU" dirty="0"/>
            <a:t>Отсутствие доступа к отдаленным летним пастбищам</a:t>
          </a:r>
        </a:p>
      </dgm:t>
    </dgm:pt>
    <dgm:pt modelId="{998AA3AA-06A0-4FAA-BA19-2705530EFAD9}" type="parTrans" cxnId="{26CF2F5B-4957-4B5B-B914-10523DE599C2}">
      <dgm:prSet/>
      <dgm:spPr/>
      <dgm:t>
        <a:bodyPr/>
        <a:lstStyle/>
        <a:p>
          <a:endParaRPr lang="ru-RU"/>
        </a:p>
      </dgm:t>
    </dgm:pt>
    <dgm:pt modelId="{98B6EE77-EC2A-48FA-B2DA-F9A9F5D9EEA3}" type="sibTrans" cxnId="{26CF2F5B-4957-4B5B-B914-10523DE599C2}">
      <dgm:prSet/>
      <dgm:spPr/>
      <dgm:t>
        <a:bodyPr/>
        <a:lstStyle/>
        <a:p>
          <a:endParaRPr lang="ru-RU"/>
        </a:p>
      </dgm:t>
    </dgm:pt>
    <dgm:pt modelId="{1C08D5F1-8FE6-4E5C-968A-3B7EA9BBB515}">
      <dgm:prSet phldrT="[Текст]"/>
      <dgm:spPr/>
      <dgm:t>
        <a:bodyPr/>
        <a:lstStyle/>
        <a:p>
          <a:r>
            <a:rPr lang="ru-RU" dirty="0"/>
            <a:t>Отсутствие у животноводов навыков и возможностей по адаптации к изменению климата  </a:t>
          </a:r>
        </a:p>
      </dgm:t>
    </dgm:pt>
    <dgm:pt modelId="{B2CDF300-1480-49C5-B522-1C5BC3326547}" type="parTrans" cxnId="{1B76E2FE-FA2F-4538-B8B9-3851D80C1488}">
      <dgm:prSet/>
      <dgm:spPr/>
      <dgm:t>
        <a:bodyPr/>
        <a:lstStyle/>
        <a:p>
          <a:endParaRPr lang="ru-RU"/>
        </a:p>
      </dgm:t>
    </dgm:pt>
    <dgm:pt modelId="{5D6636ED-141A-43F3-8D84-02EB0D5B68BC}" type="sibTrans" cxnId="{1B76E2FE-FA2F-4538-B8B9-3851D80C1488}">
      <dgm:prSet/>
      <dgm:spPr/>
      <dgm:t>
        <a:bodyPr/>
        <a:lstStyle/>
        <a:p>
          <a:endParaRPr lang="ru-RU"/>
        </a:p>
      </dgm:t>
    </dgm:pt>
    <dgm:pt modelId="{7F8FCEFA-7A67-4762-A2E6-796722EC70F0}">
      <dgm:prSet phldrT="[Текст]"/>
      <dgm:spPr/>
      <dgm:t>
        <a:bodyPr/>
        <a:lstStyle/>
        <a:p>
          <a:r>
            <a:rPr lang="ru-RU" dirty="0"/>
            <a:t>Распространение болезней среди животных</a:t>
          </a:r>
        </a:p>
      </dgm:t>
    </dgm:pt>
    <dgm:pt modelId="{F666F1E0-80FB-42CF-995A-E5377FFCA8C5}" type="parTrans" cxnId="{4C85BD91-A19B-4A45-B475-1A48EBA26ABE}">
      <dgm:prSet/>
      <dgm:spPr/>
      <dgm:t>
        <a:bodyPr/>
        <a:lstStyle/>
        <a:p>
          <a:endParaRPr lang="ru-RU"/>
        </a:p>
      </dgm:t>
    </dgm:pt>
    <dgm:pt modelId="{FA60DE5A-2ACB-469E-8811-F302A67A6FD2}" type="sibTrans" cxnId="{4C85BD91-A19B-4A45-B475-1A48EBA26ABE}">
      <dgm:prSet/>
      <dgm:spPr/>
      <dgm:t>
        <a:bodyPr/>
        <a:lstStyle/>
        <a:p>
          <a:endParaRPr lang="ru-RU"/>
        </a:p>
      </dgm:t>
    </dgm:pt>
    <dgm:pt modelId="{E4428244-603E-45CF-9FD0-86715719EBD7}">
      <dgm:prSet phldrT="[Текст]"/>
      <dgm:spPr/>
      <dgm:t>
        <a:bodyPr/>
        <a:lstStyle/>
        <a:p>
          <a:r>
            <a:rPr lang="ru-RU" dirty="0"/>
            <a:t>У животновод нет доступа к качественным ветеринарным услугам </a:t>
          </a:r>
        </a:p>
      </dgm:t>
    </dgm:pt>
    <dgm:pt modelId="{F45F8A5E-22EE-40D5-A793-9B65E8184D66}" type="parTrans" cxnId="{905EE41D-4405-4FD7-8279-ED5980D55F7D}">
      <dgm:prSet/>
      <dgm:spPr/>
      <dgm:t>
        <a:bodyPr/>
        <a:lstStyle/>
        <a:p>
          <a:endParaRPr lang="ru-RU"/>
        </a:p>
      </dgm:t>
    </dgm:pt>
    <dgm:pt modelId="{997594A2-1CB7-46C8-97F8-1C31BC4F0B67}" type="sibTrans" cxnId="{905EE41D-4405-4FD7-8279-ED5980D55F7D}">
      <dgm:prSet/>
      <dgm:spPr/>
      <dgm:t>
        <a:bodyPr/>
        <a:lstStyle/>
        <a:p>
          <a:endParaRPr lang="ru-RU"/>
        </a:p>
      </dgm:t>
    </dgm:pt>
    <dgm:pt modelId="{4DB9D6C3-F293-45C3-B98D-2B65E2EFB5A9}">
      <dgm:prSet phldrT="[Текст]"/>
      <dgm:spPr/>
      <dgm:t>
        <a:bodyPr/>
        <a:lstStyle/>
        <a:p>
          <a:r>
            <a:rPr lang="ru-RU" dirty="0"/>
            <a:t> Влияет на продуктивность животных</a:t>
          </a:r>
          <a:r>
            <a:rPr lang="en-US" dirty="0"/>
            <a:t>:</a:t>
          </a:r>
          <a:endParaRPr lang="ru-RU" dirty="0"/>
        </a:p>
      </dgm:t>
    </dgm:pt>
    <dgm:pt modelId="{A5AB6518-0EF7-4A92-868C-FB1C1248616E}" type="parTrans" cxnId="{54D650A0-9168-4289-9AB8-323994B36AE8}">
      <dgm:prSet/>
      <dgm:spPr/>
      <dgm:t>
        <a:bodyPr/>
        <a:lstStyle/>
        <a:p>
          <a:endParaRPr lang="ru-RU"/>
        </a:p>
      </dgm:t>
    </dgm:pt>
    <dgm:pt modelId="{B212DE26-49BB-4F19-8A2B-41EDC062B63A}" type="sibTrans" cxnId="{54D650A0-9168-4289-9AB8-323994B36AE8}">
      <dgm:prSet/>
      <dgm:spPr/>
      <dgm:t>
        <a:bodyPr/>
        <a:lstStyle/>
        <a:p>
          <a:endParaRPr lang="ru-RU"/>
        </a:p>
      </dgm:t>
    </dgm:pt>
    <dgm:pt modelId="{B5800310-7337-4C43-9090-7B418FEAB225}">
      <dgm:prSet phldrT="[Текст]"/>
      <dgm:spPr/>
      <dgm:t>
        <a:bodyPr/>
        <a:lstStyle/>
        <a:p>
          <a:endParaRPr lang="ru-RU" dirty="0"/>
        </a:p>
      </dgm:t>
    </dgm:pt>
    <dgm:pt modelId="{27382BDF-BAA4-481A-9496-07DED30DD0AD}" type="parTrans" cxnId="{DC1554B3-61D5-457B-839A-A0D99C8967B8}">
      <dgm:prSet/>
      <dgm:spPr/>
      <dgm:t>
        <a:bodyPr/>
        <a:lstStyle/>
        <a:p>
          <a:endParaRPr lang="ru-RU"/>
        </a:p>
      </dgm:t>
    </dgm:pt>
    <dgm:pt modelId="{6579D170-79AB-46D8-BD57-0319E06FB483}" type="sibTrans" cxnId="{DC1554B3-61D5-457B-839A-A0D99C8967B8}">
      <dgm:prSet/>
      <dgm:spPr/>
      <dgm:t>
        <a:bodyPr/>
        <a:lstStyle/>
        <a:p>
          <a:endParaRPr lang="ru-RU"/>
        </a:p>
      </dgm:t>
    </dgm:pt>
    <dgm:pt modelId="{F0223894-C407-41EE-8E49-A13C8AC67CCB}">
      <dgm:prSet phldrT="[Текст]"/>
      <dgm:spPr/>
      <dgm:t>
        <a:bodyPr/>
        <a:lstStyle/>
        <a:p>
          <a:r>
            <a:rPr lang="ru-RU" dirty="0"/>
            <a:t>Привес</a:t>
          </a:r>
        </a:p>
      </dgm:t>
    </dgm:pt>
    <dgm:pt modelId="{0450EABF-706F-43BB-9CB7-C286D9B2DF05}" type="parTrans" cxnId="{2D89B4CB-9B96-49A9-892F-118AA98BB25E}">
      <dgm:prSet/>
      <dgm:spPr/>
      <dgm:t>
        <a:bodyPr/>
        <a:lstStyle/>
        <a:p>
          <a:endParaRPr lang="ru-RU"/>
        </a:p>
      </dgm:t>
    </dgm:pt>
    <dgm:pt modelId="{788335B1-0AB3-4730-8547-ABBAEF933286}" type="sibTrans" cxnId="{2D89B4CB-9B96-49A9-892F-118AA98BB25E}">
      <dgm:prSet/>
      <dgm:spPr/>
      <dgm:t>
        <a:bodyPr/>
        <a:lstStyle/>
        <a:p>
          <a:endParaRPr lang="ru-RU"/>
        </a:p>
      </dgm:t>
    </dgm:pt>
    <dgm:pt modelId="{94FB39A7-ED75-4E14-A0FC-625D18937243}">
      <dgm:prSet phldrT="[Текст]"/>
      <dgm:spPr/>
      <dgm:t>
        <a:bodyPr/>
        <a:lstStyle/>
        <a:p>
          <a:r>
            <a:rPr lang="ru-RU" dirty="0"/>
            <a:t>Надой</a:t>
          </a:r>
        </a:p>
      </dgm:t>
    </dgm:pt>
    <dgm:pt modelId="{C59C7C61-0351-4E7D-BD60-0A74B1614689}" type="parTrans" cxnId="{A5ED6D21-7E6A-4995-8AD1-5AA8C8C2AE54}">
      <dgm:prSet/>
      <dgm:spPr/>
      <dgm:t>
        <a:bodyPr/>
        <a:lstStyle/>
        <a:p>
          <a:endParaRPr lang="ru-RU"/>
        </a:p>
      </dgm:t>
    </dgm:pt>
    <dgm:pt modelId="{FA8DF9C0-198A-4755-8788-56AE2A1C3A29}" type="sibTrans" cxnId="{A5ED6D21-7E6A-4995-8AD1-5AA8C8C2AE54}">
      <dgm:prSet/>
      <dgm:spPr/>
      <dgm:t>
        <a:bodyPr/>
        <a:lstStyle/>
        <a:p>
          <a:endParaRPr lang="ru-RU"/>
        </a:p>
      </dgm:t>
    </dgm:pt>
    <dgm:pt modelId="{2EDC7C11-57C7-43B9-AC75-1984B515A780}">
      <dgm:prSet/>
      <dgm:spPr/>
      <dgm:t>
        <a:bodyPr/>
        <a:lstStyle/>
        <a:p>
          <a:r>
            <a:rPr lang="ru-RU" dirty="0"/>
            <a:t>Продуктивность животных</a:t>
          </a:r>
          <a:r>
            <a:rPr lang="en-US" dirty="0"/>
            <a:t>:</a:t>
          </a:r>
          <a:endParaRPr lang="ru-RU" dirty="0"/>
        </a:p>
      </dgm:t>
    </dgm:pt>
    <dgm:pt modelId="{0FDF59E4-371E-40F7-8FBA-AF14B6CDBD1B}" type="parTrans" cxnId="{BFFB37B2-BFE4-45CF-A773-A2A74ADEC0AF}">
      <dgm:prSet/>
      <dgm:spPr/>
      <dgm:t>
        <a:bodyPr/>
        <a:lstStyle/>
        <a:p>
          <a:endParaRPr lang="ru-RU"/>
        </a:p>
      </dgm:t>
    </dgm:pt>
    <dgm:pt modelId="{7D27F409-AE34-4734-A6B9-477B18256E4C}" type="sibTrans" cxnId="{BFFB37B2-BFE4-45CF-A773-A2A74ADEC0AF}">
      <dgm:prSet/>
      <dgm:spPr/>
      <dgm:t>
        <a:bodyPr/>
        <a:lstStyle/>
        <a:p>
          <a:endParaRPr lang="ru-RU"/>
        </a:p>
      </dgm:t>
    </dgm:pt>
    <dgm:pt modelId="{85EA463D-D983-45CE-B1FD-52A03527A711}">
      <dgm:prSet/>
      <dgm:spPr/>
      <dgm:t>
        <a:bodyPr/>
        <a:lstStyle/>
        <a:p>
          <a:r>
            <a:rPr lang="ru-RU" dirty="0"/>
            <a:t>Привес</a:t>
          </a:r>
        </a:p>
      </dgm:t>
    </dgm:pt>
    <dgm:pt modelId="{B45FF796-51C4-4BA9-A01A-23434D8787C2}" type="parTrans" cxnId="{4B75E0CC-BB39-4CFA-94EF-6CCF580FE6C8}">
      <dgm:prSet/>
      <dgm:spPr/>
      <dgm:t>
        <a:bodyPr/>
        <a:lstStyle/>
        <a:p>
          <a:endParaRPr lang="ru-RU"/>
        </a:p>
      </dgm:t>
    </dgm:pt>
    <dgm:pt modelId="{A0584CCC-09F1-4C04-B975-5F8509F0E240}" type="sibTrans" cxnId="{4B75E0CC-BB39-4CFA-94EF-6CCF580FE6C8}">
      <dgm:prSet/>
      <dgm:spPr/>
      <dgm:t>
        <a:bodyPr/>
        <a:lstStyle/>
        <a:p>
          <a:endParaRPr lang="ru-RU"/>
        </a:p>
      </dgm:t>
    </dgm:pt>
    <dgm:pt modelId="{CD22AC60-2849-4CC0-856E-F45023F4185B}">
      <dgm:prSet/>
      <dgm:spPr/>
      <dgm:t>
        <a:bodyPr/>
        <a:lstStyle/>
        <a:p>
          <a:r>
            <a:rPr lang="ru-RU" dirty="0"/>
            <a:t>Надой</a:t>
          </a:r>
        </a:p>
      </dgm:t>
    </dgm:pt>
    <dgm:pt modelId="{298D7EA0-7065-42D8-A86B-4D65A4D287D1}" type="parTrans" cxnId="{D108A521-B664-499E-9D43-CC58D98AEB43}">
      <dgm:prSet/>
      <dgm:spPr/>
      <dgm:t>
        <a:bodyPr/>
        <a:lstStyle/>
        <a:p>
          <a:endParaRPr lang="ru-RU"/>
        </a:p>
      </dgm:t>
    </dgm:pt>
    <dgm:pt modelId="{5BCE8033-84AB-44E8-ABCD-F8D2AD73A9B7}" type="sibTrans" cxnId="{D108A521-B664-499E-9D43-CC58D98AEB43}">
      <dgm:prSet/>
      <dgm:spPr/>
      <dgm:t>
        <a:bodyPr/>
        <a:lstStyle/>
        <a:p>
          <a:endParaRPr lang="ru-RU"/>
        </a:p>
      </dgm:t>
    </dgm:pt>
    <dgm:pt modelId="{8BE3FA28-2205-4E01-8FA7-F9F278A2B1BA}">
      <dgm:prSet phldrT="[Текст]"/>
      <dgm:spPr/>
      <dgm:t>
        <a:bodyPr/>
        <a:lstStyle/>
        <a:p>
          <a:r>
            <a:rPr lang="ru-RU" dirty="0"/>
            <a:t>Привес</a:t>
          </a:r>
        </a:p>
      </dgm:t>
    </dgm:pt>
    <dgm:pt modelId="{D2550B2D-12DD-41CD-8E4E-20ECEA075047}" type="parTrans" cxnId="{33447B54-83CC-445B-B3D0-778FDA7CC255}">
      <dgm:prSet/>
      <dgm:spPr/>
      <dgm:t>
        <a:bodyPr/>
        <a:lstStyle/>
        <a:p>
          <a:endParaRPr lang="ru-RU"/>
        </a:p>
      </dgm:t>
    </dgm:pt>
    <dgm:pt modelId="{64B1868D-4F94-47FF-BBD0-CF0FBB01CD59}" type="sibTrans" cxnId="{33447B54-83CC-445B-B3D0-778FDA7CC255}">
      <dgm:prSet/>
      <dgm:spPr/>
      <dgm:t>
        <a:bodyPr/>
        <a:lstStyle/>
        <a:p>
          <a:endParaRPr lang="ru-RU"/>
        </a:p>
      </dgm:t>
    </dgm:pt>
    <dgm:pt modelId="{6E97797C-4D58-4E8B-B0B4-D4A9A16D9EAA}">
      <dgm:prSet phldrT="[Текст]"/>
      <dgm:spPr/>
      <dgm:t>
        <a:bodyPr/>
        <a:lstStyle/>
        <a:p>
          <a:r>
            <a:rPr lang="ru-RU" dirty="0"/>
            <a:t>Продуктивность животных</a:t>
          </a:r>
          <a:r>
            <a:rPr lang="en-US" dirty="0"/>
            <a:t>:</a:t>
          </a:r>
          <a:endParaRPr lang="ru-RU" dirty="0"/>
        </a:p>
      </dgm:t>
    </dgm:pt>
    <dgm:pt modelId="{142FD651-24BB-488C-81CE-AB09E627B556}" type="parTrans" cxnId="{064A4BA9-3A2F-4C92-9A0D-3D6EB5DF1479}">
      <dgm:prSet/>
      <dgm:spPr/>
      <dgm:t>
        <a:bodyPr/>
        <a:lstStyle/>
        <a:p>
          <a:endParaRPr lang="ru-RU"/>
        </a:p>
      </dgm:t>
    </dgm:pt>
    <dgm:pt modelId="{12C737A0-7C30-476C-B4C6-373C66A54563}" type="sibTrans" cxnId="{064A4BA9-3A2F-4C92-9A0D-3D6EB5DF1479}">
      <dgm:prSet/>
      <dgm:spPr/>
      <dgm:t>
        <a:bodyPr/>
        <a:lstStyle/>
        <a:p>
          <a:endParaRPr lang="ru-RU"/>
        </a:p>
      </dgm:t>
    </dgm:pt>
    <dgm:pt modelId="{3C252828-E92C-4EED-87A8-9D37710FEECF}">
      <dgm:prSet phldrT="[Текст]"/>
      <dgm:spPr/>
      <dgm:t>
        <a:bodyPr/>
        <a:lstStyle/>
        <a:p>
          <a:r>
            <a:rPr lang="ru-RU" dirty="0"/>
            <a:t>Надой</a:t>
          </a:r>
        </a:p>
      </dgm:t>
    </dgm:pt>
    <dgm:pt modelId="{4A57BBE4-20DC-41BE-80D2-70131B368916}" type="parTrans" cxnId="{56EBF9D4-5CE4-4C2F-8CDB-6275FABEA60A}">
      <dgm:prSet/>
      <dgm:spPr/>
      <dgm:t>
        <a:bodyPr/>
        <a:lstStyle/>
        <a:p>
          <a:endParaRPr lang="ru-RU"/>
        </a:p>
      </dgm:t>
    </dgm:pt>
    <dgm:pt modelId="{B395FA7C-6E5F-4787-AE84-28B9122BFCB8}" type="sibTrans" cxnId="{56EBF9D4-5CE4-4C2F-8CDB-6275FABEA60A}">
      <dgm:prSet/>
      <dgm:spPr/>
      <dgm:t>
        <a:bodyPr/>
        <a:lstStyle/>
        <a:p>
          <a:endParaRPr lang="ru-RU"/>
        </a:p>
      </dgm:t>
    </dgm:pt>
    <dgm:pt modelId="{C2EA0948-806D-4AA5-90FC-5275BE1708D6}">
      <dgm:prSet phldrT="[Текст]"/>
      <dgm:spPr/>
      <dgm:t>
        <a:bodyPr/>
        <a:lstStyle/>
        <a:p>
          <a:r>
            <a:rPr lang="ru-RU" dirty="0"/>
            <a:t>Продуктивность животных</a:t>
          </a:r>
          <a:r>
            <a:rPr lang="en-US" dirty="0"/>
            <a:t>:</a:t>
          </a:r>
          <a:endParaRPr lang="ru-RU" dirty="0"/>
        </a:p>
      </dgm:t>
    </dgm:pt>
    <dgm:pt modelId="{FDB2DD31-0D95-412A-90D4-0E7C82B07830}" type="parTrans" cxnId="{DA104A9D-5998-439C-9670-79694A2071CC}">
      <dgm:prSet/>
      <dgm:spPr/>
      <dgm:t>
        <a:bodyPr/>
        <a:lstStyle/>
        <a:p>
          <a:endParaRPr lang="ru-RU"/>
        </a:p>
      </dgm:t>
    </dgm:pt>
    <dgm:pt modelId="{2AC11F9C-942C-4CEC-9928-578BE5215066}" type="sibTrans" cxnId="{DA104A9D-5998-439C-9670-79694A2071CC}">
      <dgm:prSet/>
      <dgm:spPr/>
      <dgm:t>
        <a:bodyPr/>
        <a:lstStyle/>
        <a:p>
          <a:endParaRPr lang="ru-RU"/>
        </a:p>
      </dgm:t>
    </dgm:pt>
    <dgm:pt modelId="{FC5AFE76-8BE0-4397-AF13-4CFBA32D797B}">
      <dgm:prSet phldrT="[Текст]"/>
      <dgm:spPr/>
      <dgm:t>
        <a:bodyPr/>
        <a:lstStyle/>
        <a:p>
          <a:r>
            <a:rPr lang="ru-RU" dirty="0"/>
            <a:t>Привес</a:t>
          </a:r>
        </a:p>
      </dgm:t>
    </dgm:pt>
    <dgm:pt modelId="{9DFF90E4-FDB6-4A73-9B25-8EAA9D97FDD7}" type="parTrans" cxnId="{EC3A626B-C225-4DFF-A00F-0A2DA0AAE16A}">
      <dgm:prSet/>
      <dgm:spPr/>
      <dgm:t>
        <a:bodyPr/>
        <a:lstStyle/>
        <a:p>
          <a:endParaRPr lang="ru-RU"/>
        </a:p>
      </dgm:t>
    </dgm:pt>
    <dgm:pt modelId="{B3F1971F-58BC-4478-B708-431EE3DDBD58}" type="sibTrans" cxnId="{EC3A626B-C225-4DFF-A00F-0A2DA0AAE16A}">
      <dgm:prSet/>
      <dgm:spPr/>
      <dgm:t>
        <a:bodyPr/>
        <a:lstStyle/>
        <a:p>
          <a:endParaRPr lang="ru-RU"/>
        </a:p>
      </dgm:t>
    </dgm:pt>
    <dgm:pt modelId="{4581D5E4-3365-42DF-BAAD-043205E909C3}">
      <dgm:prSet phldrT="[Текст]"/>
      <dgm:spPr/>
      <dgm:t>
        <a:bodyPr/>
        <a:lstStyle/>
        <a:p>
          <a:r>
            <a:rPr lang="ru-RU" dirty="0"/>
            <a:t>Надой</a:t>
          </a:r>
        </a:p>
      </dgm:t>
    </dgm:pt>
    <dgm:pt modelId="{95A13503-EB73-4A11-ADB8-28BB8C83DC5E}" type="parTrans" cxnId="{59C84535-8D20-44FB-83AC-38156862DEA8}">
      <dgm:prSet/>
      <dgm:spPr/>
      <dgm:t>
        <a:bodyPr/>
        <a:lstStyle/>
        <a:p>
          <a:endParaRPr lang="ru-RU"/>
        </a:p>
      </dgm:t>
    </dgm:pt>
    <dgm:pt modelId="{55440AED-0FA2-4159-B5EE-4D94A6AF9246}" type="sibTrans" cxnId="{59C84535-8D20-44FB-83AC-38156862DEA8}">
      <dgm:prSet/>
      <dgm:spPr/>
      <dgm:t>
        <a:bodyPr/>
        <a:lstStyle/>
        <a:p>
          <a:endParaRPr lang="ru-RU"/>
        </a:p>
      </dgm:t>
    </dgm:pt>
    <dgm:pt modelId="{412DC875-122A-4C9E-B274-36CC92E4C32F}">
      <dgm:prSet phldrT="[Текст]"/>
      <dgm:spPr/>
      <dgm:t>
        <a:bodyPr/>
        <a:lstStyle/>
        <a:p>
          <a:r>
            <a:rPr lang="ru-RU" dirty="0"/>
            <a:t>Продуктивность животных</a:t>
          </a:r>
          <a:r>
            <a:rPr lang="en-US" dirty="0"/>
            <a:t>:</a:t>
          </a:r>
          <a:endParaRPr lang="ru-RU" dirty="0"/>
        </a:p>
      </dgm:t>
    </dgm:pt>
    <dgm:pt modelId="{40E37517-55CF-4E30-A1EA-C71C5CFE2F42}" type="parTrans" cxnId="{5E7813C6-123E-4410-8866-3090DD310190}">
      <dgm:prSet/>
      <dgm:spPr/>
      <dgm:t>
        <a:bodyPr/>
        <a:lstStyle/>
        <a:p>
          <a:endParaRPr lang="ru-RU"/>
        </a:p>
      </dgm:t>
    </dgm:pt>
    <dgm:pt modelId="{E5B6F01E-7872-4728-9BA6-C9480DC2D51E}" type="sibTrans" cxnId="{5E7813C6-123E-4410-8866-3090DD310190}">
      <dgm:prSet/>
      <dgm:spPr/>
      <dgm:t>
        <a:bodyPr/>
        <a:lstStyle/>
        <a:p>
          <a:endParaRPr lang="ru-RU"/>
        </a:p>
      </dgm:t>
    </dgm:pt>
    <dgm:pt modelId="{5D09AD04-A749-4DFF-9A9E-DC325108C8C3}">
      <dgm:prSet phldrT="[Текст]"/>
      <dgm:spPr/>
      <dgm:t>
        <a:bodyPr/>
        <a:lstStyle/>
        <a:p>
          <a:r>
            <a:rPr lang="ru-RU" dirty="0"/>
            <a:t>Привес</a:t>
          </a:r>
        </a:p>
      </dgm:t>
    </dgm:pt>
    <dgm:pt modelId="{138EB791-D540-49E9-80B6-765994F1E271}" type="parTrans" cxnId="{CA86BB93-37F0-422C-99F2-C59266A2DCBD}">
      <dgm:prSet/>
      <dgm:spPr/>
      <dgm:t>
        <a:bodyPr/>
        <a:lstStyle/>
        <a:p>
          <a:endParaRPr lang="ru-RU"/>
        </a:p>
      </dgm:t>
    </dgm:pt>
    <dgm:pt modelId="{475CE7BE-B125-480E-9E5E-88E3428DD6F7}" type="sibTrans" cxnId="{CA86BB93-37F0-422C-99F2-C59266A2DCBD}">
      <dgm:prSet/>
      <dgm:spPr/>
      <dgm:t>
        <a:bodyPr/>
        <a:lstStyle/>
        <a:p>
          <a:endParaRPr lang="ru-RU"/>
        </a:p>
      </dgm:t>
    </dgm:pt>
    <dgm:pt modelId="{3F5191EA-E3A3-4C0B-BF82-F408C2A4B678}">
      <dgm:prSet phldrT="[Текст]"/>
      <dgm:spPr/>
      <dgm:t>
        <a:bodyPr/>
        <a:lstStyle/>
        <a:p>
          <a:r>
            <a:rPr lang="ru-RU" dirty="0"/>
            <a:t>Надой</a:t>
          </a:r>
        </a:p>
      </dgm:t>
    </dgm:pt>
    <dgm:pt modelId="{3D29682B-5B5B-49A9-8668-F6824C74297D}" type="parTrans" cxnId="{925FD540-FCB8-4A36-A179-B7A42B2196A4}">
      <dgm:prSet/>
      <dgm:spPr/>
      <dgm:t>
        <a:bodyPr/>
        <a:lstStyle/>
        <a:p>
          <a:endParaRPr lang="ru-RU"/>
        </a:p>
      </dgm:t>
    </dgm:pt>
    <dgm:pt modelId="{F66DF58D-334A-4074-A592-540092E5A7DC}" type="sibTrans" cxnId="{925FD540-FCB8-4A36-A179-B7A42B2196A4}">
      <dgm:prSet/>
      <dgm:spPr/>
      <dgm:t>
        <a:bodyPr/>
        <a:lstStyle/>
        <a:p>
          <a:endParaRPr lang="ru-RU"/>
        </a:p>
      </dgm:t>
    </dgm:pt>
    <dgm:pt modelId="{2EC70BFE-8BBF-4245-B9AF-46A372B08BE6}" type="pres">
      <dgm:prSet presAssocID="{B895495D-0ECF-4698-9498-955B574C9882}" presName="Name0" presStyleCnt="0">
        <dgm:presLayoutVars>
          <dgm:dir/>
          <dgm:animLvl val="lvl"/>
          <dgm:resizeHandles val="exact"/>
        </dgm:presLayoutVars>
      </dgm:prSet>
      <dgm:spPr/>
    </dgm:pt>
    <dgm:pt modelId="{52AD1B18-B3B0-4932-AA4E-D7BBA5C34526}" type="pres">
      <dgm:prSet presAssocID="{15DAF9B4-3999-4AC2-895E-0D31B52DF258}" presName="linNode" presStyleCnt="0"/>
      <dgm:spPr/>
    </dgm:pt>
    <dgm:pt modelId="{5E3B786A-254C-4F4C-A760-E40327D761EC}" type="pres">
      <dgm:prSet presAssocID="{15DAF9B4-3999-4AC2-895E-0D31B52DF258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A3B024EA-30DE-494A-92C6-D67BAB135E9D}" type="pres">
      <dgm:prSet presAssocID="{15DAF9B4-3999-4AC2-895E-0D31B52DF258}" presName="descendantText" presStyleLbl="alignAccFollowNode1" presStyleIdx="0" presStyleCnt="5">
        <dgm:presLayoutVars>
          <dgm:bulletEnabled val="1"/>
        </dgm:presLayoutVars>
      </dgm:prSet>
      <dgm:spPr/>
    </dgm:pt>
    <dgm:pt modelId="{4CA21D96-2656-4725-8017-A771E884A0D9}" type="pres">
      <dgm:prSet presAssocID="{233D0551-CE51-47DB-A5D5-12B21DB58CB5}" presName="sp" presStyleCnt="0"/>
      <dgm:spPr/>
    </dgm:pt>
    <dgm:pt modelId="{175CF7AE-68D8-4BBD-A107-DC6E650C2B5A}" type="pres">
      <dgm:prSet presAssocID="{1CCFC0A5-D934-43E5-B969-F1E12C0973EE}" presName="linNode" presStyleCnt="0"/>
      <dgm:spPr/>
    </dgm:pt>
    <dgm:pt modelId="{A9141D96-6CDD-4417-926D-D6DE5CF38D9F}" type="pres">
      <dgm:prSet presAssocID="{1CCFC0A5-D934-43E5-B969-F1E12C0973EE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AB9412B4-E2A0-4451-9C70-B125C58FB997}" type="pres">
      <dgm:prSet presAssocID="{1CCFC0A5-D934-43E5-B969-F1E12C0973EE}" presName="descendantText" presStyleLbl="alignAccFollowNode1" presStyleIdx="1" presStyleCnt="5">
        <dgm:presLayoutVars>
          <dgm:bulletEnabled val="1"/>
        </dgm:presLayoutVars>
      </dgm:prSet>
      <dgm:spPr/>
    </dgm:pt>
    <dgm:pt modelId="{3E0F3951-7775-4668-A6F3-7A52BE7A91DE}" type="pres">
      <dgm:prSet presAssocID="{98B6EE77-EC2A-48FA-B2DA-F9A9F5D9EEA3}" presName="sp" presStyleCnt="0"/>
      <dgm:spPr/>
    </dgm:pt>
    <dgm:pt modelId="{13BC56E2-5E25-455D-B0AF-106AD579DB2E}" type="pres">
      <dgm:prSet presAssocID="{1C08D5F1-8FE6-4E5C-968A-3B7EA9BBB515}" presName="linNode" presStyleCnt="0"/>
      <dgm:spPr/>
    </dgm:pt>
    <dgm:pt modelId="{7B580F8A-6AC7-4F89-8F3E-42C51C8AAC5F}" type="pres">
      <dgm:prSet presAssocID="{1C08D5F1-8FE6-4E5C-968A-3B7EA9BBB515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776381FA-0BED-499D-A7E6-DDB824160F3F}" type="pres">
      <dgm:prSet presAssocID="{1C08D5F1-8FE6-4E5C-968A-3B7EA9BBB515}" presName="descendantText" presStyleLbl="alignAccFollowNode1" presStyleIdx="2" presStyleCnt="5">
        <dgm:presLayoutVars>
          <dgm:bulletEnabled val="1"/>
        </dgm:presLayoutVars>
      </dgm:prSet>
      <dgm:spPr/>
    </dgm:pt>
    <dgm:pt modelId="{7FB082D7-4077-4ADD-BD9E-5C4E68A900FA}" type="pres">
      <dgm:prSet presAssocID="{5D6636ED-141A-43F3-8D84-02EB0D5B68BC}" presName="sp" presStyleCnt="0"/>
      <dgm:spPr/>
    </dgm:pt>
    <dgm:pt modelId="{92C8984E-F6FF-4506-976E-486D7962D70E}" type="pres">
      <dgm:prSet presAssocID="{7F8FCEFA-7A67-4762-A2E6-796722EC70F0}" presName="linNode" presStyleCnt="0"/>
      <dgm:spPr/>
    </dgm:pt>
    <dgm:pt modelId="{71499BD2-ED09-40CB-AE5F-7FA7E1C7C01C}" type="pres">
      <dgm:prSet presAssocID="{7F8FCEFA-7A67-4762-A2E6-796722EC70F0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5845ED4D-B3C5-43A4-9E3F-ABE0808D9027}" type="pres">
      <dgm:prSet presAssocID="{7F8FCEFA-7A67-4762-A2E6-796722EC70F0}" presName="descendantText" presStyleLbl="alignAccFollowNode1" presStyleIdx="3" presStyleCnt="5">
        <dgm:presLayoutVars>
          <dgm:bulletEnabled val="1"/>
        </dgm:presLayoutVars>
      </dgm:prSet>
      <dgm:spPr/>
    </dgm:pt>
    <dgm:pt modelId="{88F65BE1-BD48-4CCD-90DD-32A491FC4BE6}" type="pres">
      <dgm:prSet presAssocID="{FA60DE5A-2ACB-469E-8811-F302A67A6FD2}" presName="sp" presStyleCnt="0"/>
      <dgm:spPr/>
    </dgm:pt>
    <dgm:pt modelId="{099A93F0-B06D-4892-A65C-3EE36907F154}" type="pres">
      <dgm:prSet presAssocID="{E4428244-603E-45CF-9FD0-86715719EBD7}" presName="linNode" presStyleCnt="0"/>
      <dgm:spPr/>
    </dgm:pt>
    <dgm:pt modelId="{4783F854-54F2-479F-A57E-A532FCC2631A}" type="pres">
      <dgm:prSet presAssocID="{E4428244-603E-45CF-9FD0-86715719EBD7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87316E3C-E059-40C4-BE7D-7CC05A109B81}" type="pres">
      <dgm:prSet presAssocID="{E4428244-603E-45CF-9FD0-86715719EBD7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CC2D3306-4243-4792-8CEB-519F542A26FB}" type="presOf" srcId="{412DC875-122A-4C9E-B274-36CC92E4C32F}" destId="{87316E3C-E059-40C4-BE7D-7CC05A109B81}" srcOrd="0" destOrd="0" presId="urn:microsoft.com/office/officeart/2005/8/layout/vList5"/>
    <dgm:cxn modelId="{51DC4C08-B340-4D58-9C71-DD6BD7028E11}" type="presOf" srcId="{6E97797C-4D58-4E8B-B0B4-D4A9A16D9EAA}" destId="{776381FA-0BED-499D-A7E6-DDB824160F3F}" srcOrd="0" destOrd="0" presId="urn:microsoft.com/office/officeart/2005/8/layout/vList5"/>
    <dgm:cxn modelId="{C0809510-5683-40A6-9FA6-2AE8598E649C}" type="presOf" srcId="{F0223894-C407-41EE-8E49-A13C8AC67CCB}" destId="{A3B024EA-30DE-494A-92C6-D67BAB135E9D}" srcOrd="0" destOrd="1" presId="urn:microsoft.com/office/officeart/2005/8/layout/vList5"/>
    <dgm:cxn modelId="{905EE41D-4405-4FD7-8279-ED5980D55F7D}" srcId="{B895495D-0ECF-4698-9498-955B574C9882}" destId="{E4428244-603E-45CF-9FD0-86715719EBD7}" srcOrd="4" destOrd="0" parTransId="{F45F8A5E-22EE-40D5-A793-9B65E8184D66}" sibTransId="{997594A2-1CB7-46C8-97F8-1C31BC4F0B67}"/>
    <dgm:cxn modelId="{A5ED6D21-7E6A-4995-8AD1-5AA8C8C2AE54}" srcId="{4DB9D6C3-F293-45C3-B98D-2B65E2EFB5A9}" destId="{94FB39A7-ED75-4E14-A0FC-625D18937243}" srcOrd="1" destOrd="0" parTransId="{C59C7C61-0351-4E7D-BD60-0A74B1614689}" sibTransId="{FA8DF9C0-198A-4755-8788-56AE2A1C3A29}"/>
    <dgm:cxn modelId="{D108A521-B664-499E-9D43-CC58D98AEB43}" srcId="{2EDC7C11-57C7-43B9-AC75-1984B515A780}" destId="{CD22AC60-2849-4CC0-856E-F45023F4185B}" srcOrd="1" destOrd="0" parTransId="{298D7EA0-7065-42D8-A86B-4D65A4D287D1}" sibTransId="{5BCE8033-84AB-44E8-ABCD-F8D2AD73A9B7}"/>
    <dgm:cxn modelId="{66256C25-1FA1-442C-95A7-286F44ECB622}" type="presOf" srcId="{85EA463D-D983-45CE-B1FD-52A03527A711}" destId="{AB9412B4-E2A0-4451-9C70-B125C58FB997}" srcOrd="0" destOrd="2" presId="urn:microsoft.com/office/officeart/2005/8/layout/vList5"/>
    <dgm:cxn modelId="{E14A0029-8238-419C-8744-18205E2F8F0B}" type="presOf" srcId="{B5800310-7337-4C43-9090-7B418FEAB225}" destId="{AB9412B4-E2A0-4451-9C70-B125C58FB997}" srcOrd="0" destOrd="0" presId="urn:microsoft.com/office/officeart/2005/8/layout/vList5"/>
    <dgm:cxn modelId="{D6FF2332-2054-445C-BA67-E401BC5B9C1C}" type="presOf" srcId="{FC5AFE76-8BE0-4397-AF13-4CFBA32D797B}" destId="{5845ED4D-B3C5-43A4-9E3F-ABE0808D9027}" srcOrd="0" destOrd="1" presId="urn:microsoft.com/office/officeart/2005/8/layout/vList5"/>
    <dgm:cxn modelId="{59C84535-8D20-44FB-83AC-38156862DEA8}" srcId="{C2EA0948-806D-4AA5-90FC-5275BE1708D6}" destId="{4581D5E4-3365-42DF-BAAD-043205E909C3}" srcOrd="1" destOrd="0" parTransId="{95A13503-EB73-4A11-ADB8-28BB8C83DC5E}" sibTransId="{55440AED-0FA2-4159-B5EE-4D94A6AF9246}"/>
    <dgm:cxn modelId="{5FAB8339-5296-40ED-B6BA-6DA45DB751E4}" type="presOf" srcId="{E4428244-603E-45CF-9FD0-86715719EBD7}" destId="{4783F854-54F2-479F-A57E-A532FCC2631A}" srcOrd="0" destOrd="0" presId="urn:microsoft.com/office/officeart/2005/8/layout/vList5"/>
    <dgm:cxn modelId="{925FD540-FCB8-4A36-A179-B7A42B2196A4}" srcId="{412DC875-122A-4C9E-B274-36CC92E4C32F}" destId="{3F5191EA-E3A3-4C0B-BF82-F408C2A4B678}" srcOrd="1" destOrd="0" parTransId="{3D29682B-5B5B-49A9-8668-F6824C74297D}" sibTransId="{F66DF58D-334A-4074-A592-540092E5A7DC}"/>
    <dgm:cxn modelId="{26CF2F5B-4957-4B5B-B914-10523DE599C2}" srcId="{B895495D-0ECF-4698-9498-955B574C9882}" destId="{1CCFC0A5-D934-43E5-B969-F1E12C0973EE}" srcOrd="1" destOrd="0" parTransId="{998AA3AA-06A0-4FAA-BA19-2705530EFAD9}" sibTransId="{98B6EE77-EC2A-48FA-B2DA-F9A9F5D9EEA3}"/>
    <dgm:cxn modelId="{8F382B5D-DE73-44AD-8750-FFFCBC5BABA3}" type="presOf" srcId="{4581D5E4-3365-42DF-BAAD-043205E909C3}" destId="{5845ED4D-B3C5-43A4-9E3F-ABE0808D9027}" srcOrd="0" destOrd="2" presId="urn:microsoft.com/office/officeart/2005/8/layout/vList5"/>
    <dgm:cxn modelId="{94CE1A42-0E86-46E3-9542-F673A7630A4F}" type="presOf" srcId="{2EDC7C11-57C7-43B9-AC75-1984B515A780}" destId="{AB9412B4-E2A0-4451-9C70-B125C58FB997}" srcOrd="0" destOrd="1" presId="urn:microsoft.com/office/officeart/2005/8/layout/vList5"/>
    <dgm:cxn modelId="{FC414462-2EC3-4D7F-8D97-A7754DFC1E4C}" type="presOf" srcId="{5D09AD04-A749-4DFF-9A9E-DC325108C8C3}" destId="{87316E3C-E059-40C4-BE7D-7CC05A109B81}" srcOrd="0" destOrd="1" presId="urn:microsoft.com/office/officeart/2005/8/layout/vList5"/>
    <dgm:cxn modelId="{D45A1444-D4D2-439A-8941-FE72CB54AE1F}" type="presOf" srcId="{8BE3FA28-2205-4E01-8FA7-F9F278A2B1BA}" destId="{776381FA-0BED-499D-A7E6-DDB824160F3F}" srcOrd="0" destOrd="1" presId="urn:microsoft.com/office/officeart/2005/8/layout/vList5"/>
    <dgm:cxn modelId="{703A4544-3277-4A6A-93C0-A121D0DB3224}" type="presOf" srcId="{3F5191EA-E3A3-4C0B-BF82-F408C2A4B678}" destId="{87316E3C-E059-40C4-BE7D-7CC05A109B81}" srcOrd="0" destOrd="2" presId="urn:microsoft.com/office/officeart/2005/8/layout/vList5"/>
    <dgm:cxn modelId="{EC3A626B-C225-4DFF-A00F-0A2DA0AAE16A}" srcId="{C2EA0948-806D-4AA5-90FC-5275BE1708D6}" destId="{FC5AFE76-8BE0-4397-AF13-4CFBA32D797B}" srcOrd="0" destOrd="0" parTransId="{9DFF90E4-FDB6-4A73-9B25-8EAA9D97FDD7}" sibTransId="{B3F1971F-58BC-4478-B708-431EE3DDBD58}"/>
    <dgm:cxn modelId="{65B38850-9BE1-4615-A05F-A10478136A18}" type="presOf" srcId="{1CCFC0A5-D934-43E5-B969-F1E12C0973EE}" destId="{A9141D96-6CDD-4417-926D-D6DE5CF38D9F}" srcOrd="0" destOrd="0" presId="urn:microsoft.com/office/officeart/2005/8/layout/vList5"/>
    <dgm:cxn modelId="{33035451-0856-4170-A2ED-21CCD036CDAC}" type="presOf" srcId="{1C08D5F1-8FE6-4E5C-968A-3B7EA9BBB515}" destId="{7B580F8A-6AC7-4F89-8F3E-42C51C8AAC5F}" srcOrd="0" destOrd="0" presId="urn:microsoft.com/office/officeart/2005/8/layout/vList5"/>
    <dgm:cxn modelId="{0BA47353-000A-4674-BC1C-D91AAE283534}" type="presOf" srcId="{3C252828-E92C-4EED-87A8-9D37710FEECF}" destId="{776381FA-0BED-499D-A7E6-DDB824160F3F}" srcOrd="0" destOrd="2" presId="urn:microsoft.com/office/officeart/2005/8/layout/vList5"/>
    <dgm:cxn modelId="{33447B54-83CC-445B-B3D0-778FDA7CC255}" srcId="{6E97797C-4D58-4E8B-B0B4-D4A9A16D9EAA}" destId="{8BE3FA28-2205-4E01-8FA7-F9F278A2B1BA}" srcOrd="0" destOrd="0" parTransId="{D2550B2D-12DD-41CD-8E4E-20ECEA075047}" sibTransId="{64B1868D-4F94-47FF-BBD0-CF0FBB01CD59}"/>
    <dgm:cxn modelId="{BB941C75-1DE5-40B5-9EE2-80E9A1DCF608}" type="presOf" srcId="{94FB39A7-ED75-4E14-A0FC-625D18937243}" destId="{A3B024EA-30DE-494A-92C6-D67BAB135E9D}" srcOrd="0" destOrd="2" presId="urn:microsoft.com/office/officeart/2005/8/layout/vList5"/>
    <dgm:cxn modelId="{BBD08278-2FAF-4ECA-8F5B-C5CF4D07A994}" srcId="{B895495D-0ECF-4698-9498-955B574C9882}" destId="{15DAF9B4-3999-4AC2-895E-0D31B52DF258}" srcOrd="0" destOrd="0" parTransId="{748F82D4-2967-4DDB-AAA0-15EDC02051C6}" sibTransId="{233D0551-CE51-47DB-A5D5-12B21DB58CB5}"/>
    <dgm:cxn modelId="{023B2781-88C9-43E0-B53C-E17C1EE4620A}" type="presOf" srcId="{4DB9D6C3-F293-45C3-B98D-2B65E2EFB5A9}" destId="{A3B024EA-30DE-494A-92C6-D67BAB135E9D}" srcOrd="0" destOrd="0" presId="urn:microsoft.com/office/officeart/2005/8/layout/vList5"/>
    <dgm:cxn modelId="{C6DCED8F-A50B-4550-ADE1-60499AC24A57}" type="presOf" srcId="{B895495D-0ECF-4698-9498-955B574C9882}" destId="{2EC70BFE-8BBF-4245-B9AF-46A372B08BE6}" srcOrd="0" destOrd="0" presId="urn:microsoft.com/office/officeart/2005/8/layout/vList5"/>
    <dgm:cxn modelId="{4C85BD91-A19B-4A45-B475-1A48EBA26ABE}" srcId="{B895495D-0ECF-4698-9498-955B574C9882}" destId="{7F8FCEFA-7A67-4762-A2E6-796722EC70F0}" srcOrd="3" destOrd="0" parTransId="{F666F1E0-80FB-42CF-995A-E5377FFCA8C5}" sibTransId="{FA60DE5A-2ACB-469E-8811-F302A67A6FD2}"/>
    <dgm:cxn modelId="{CA86BB93-37F0-422C-99F2-C59266A2DCBD}" srcId="{412DC875-122A-4C9E-B274-36CC92E4C32F}" destId="{5D09AD04-A749-4DFF-9A9E-DC325108C8C3}" srcOrd="0" destOrd="0" parTransId="{138EB791-D540-49E9-80B6-765994F1E271}" sibTransId="{475CE7BE-B125-480E-9E5E-88E3428DD6F7}"/>
    <dgm:cxn modelId="{9FEF9B94-0027-4D98-B93A-B3757D102A29}" type="presOf" srcId="{CD22AC60-2849-4CC0-856E-F45023F4185B}" destId="{AB9412B4-E2A0-4451-9C70-B125C58FB997}" srcOrd="0" destOrd="3" presId="urn:microsoft.com/office/officeart/2005/8/layout/vList5"/>
    <dgm:cxn modelId="{DA104A9D-5998-439C-9670-79694A2071CC}" srcId="{7F8FCEFA-7A67-4762-A2E6-796722EC70F0}" destId="{C2EA0948-806D-4AA5-90FC-5275BE1708D6}" srcOrd="0" destOrd="0" parTransId="{FDB2DD31-0D95-412A-90D4-0E7C82B07830}" sibTransId="{2AC11F9C-942C-4CEC-9928-578BE5215066}"/>
    <dgm:cxn modelId="{54D650A0-9168-4289-9AB8-323994B36AE8}" srcId="{15DAF9B4-3999-4AC2-895E-0D31B52DF258}" destId="{4DB9D6C3-F293-45C3-B98D-2B65E2EFB5A9}" srcOrd="0" destOrd="0" parTransId="{A5AB6518-0EF7-4A92-868C-FB1C1248616E}" sibTransId="{B212DE26-49BB-4F19-8A2B-41EDC062B63A}"/>
    <dgm:cxn modelId="{064A4BA9-3A2F-4C92-9A0D-3D6EB5DF1479}" srcId="{1C08D5F1-8FE6-4E5C-968A-3B7EA9BBB515}" destId="{6E97797C-4D58-4E8B-B0B4-D4A9A16D9EAA}" srcOrd="0" destOrd="0" parTransId="{142FD651-24BB-488C-81CE-AB09E627B556}" sibTransId="{12C737A0-7C30-476C-B4C6-373C66A54563}"/>
    <dgm:cxn modelId="{BFFB37B2-BFE4-45CF-A773-A2A74ADEC0AF}" srcId="{1CCFC0A5-D934-43E5-B969-F1E12C0973EE}" destId="{2EDC7C11-57C7-43B9-AC75-1984B515A780}" srcOrd="1" destOrd="0" parTransId="{0FDF59E4-371E-40F7-8FBA-AF14B6CDBD1B}" sibTransId="{7D27F409-AE34-4734-A6B9-477B18256E4C}"/>
    <dgm:cxn modelId="{DC1554B3-61D5-457B-839A-A0D99C8967B8}" srcId="{1CCFC0A5-D934-43E5-B969-F1E12C0973EE}" destId="{B5800310-7337-4C43-9090-7B418FEAB225}" srcOrd="0" destOrd="0" parTransId="{27382BDF-BAA4-481A-9496-07DED30DD0AD}" sibTransId="{6579D170-79AB-46D8-BD57-0319E06FB483}"/>
    <dgm:cxn modelId="{5E7813C6-123E-4410-8866-3090DD310190}" srcId="{E4428244-603E-45CF-9FD0-86715719EBD7}" destId="{412DC875-122A-4C9E-B274-36CC92E4C32F}" srcOrd="0" destOrd="0" parTransId="{40E37517-55CF-4E30-A1EA-C71C5CFE2F42}" sibTransId="{E5B6F01E-7872-4728-9BA6-C9480DC2D51E}"/>
    <dgm:cxn modelId="{2D89B4CB-9B96-49A9-892F-118AA98BB25E}" srcId="{4DB9D6C3-F293-45C3-B98D-2B65E2EFB5A9}" destId="{F0223894-C407-41EE-8E49-A13C8AC67CCB}" srcOrd="0" destOrd="0" parTransId="{0450EABF-706F-43BB-9CB7-C286D9B2DF05}" sibTransId="{788335B1-0AB3-4730-8547-ABBAEF933286}"/>
    <dgm:cxn modelId="{4B75E0CC-BB39-4CFA-94EF-6CCF580FE6C8}" srcId="{2EDC7C11-57C7-43B9-AC75-1984B515A780}" destId="{85EA463D-D983-45CE-B1FD-52A03527A711}" srcOrd="0" destOrd="0" parTransId="{B45FF796-51C4-4BA9-A01A-23434D8787C2}" sibTransId="{A0584CCC-09F1-4C04-B975-5F8509F0E240}"/>
    <dgm:cxn modelId="{56EBF9D4-5CE4-4C2F-8CDB-6275FABEA60A}" srcId="{6E97797C-4D58-4E8B-B0B4-D4A9A16D9EAA}" destId="{3C252828-E92C-4EED-87A8-9D37710FEECF}" srcOrd="1" destOrd="0" parTransId="{4A57BBE4-20DC-41BE-80D2-70131B368916}" sibTransId="{B395FA7C-6E5F-4787-AE84-28B9122BFCB8}"/>
    <dgm:cxn modelId="{A623AED7-6968-47CB-8E5A-8408245A4BE4}" type="presOf" srcId="{15DAF9B4-3999-4AC2-895E-0D31B52DF258}" destId="{5E3B786A-254C-4F4C-A760-E40327D761EC}" srcOrd="0" destOrd="0" presId="urn:microsoft.com/office/officeart/2005/8/layout/vList5"/>
    <dgm:cxn modelId="{34EBFFDD-3898-4957-9992-C3349F351570}" type="presOf" srcId="{C2EA0948-806D-4AA5-90FC-5275BE1708D6}" destId="{5845ED4D-B3C5-43A4-9E3F-ABE0808D9027}" srcOrd="0" destOrd="0" presId="urn:microsoft.com/office/officeart/2005/8/layout/vList5"/>
    <dgm:cxn modelId="{3F9A4BE2-57FE-45E2-8282-61D86CF9112F}" type="presOf" srcId="{7F8FCEFA-7A67-4762-A2E6-796722EC70F0}" destId="{71499BD2-ED09-40CB-AE5F-7FA7E1C7C01C}" srcOrd="0" destOrd="0" presId="urn:microsoft.com/office/officeart/2005/8/layout/vList5"/>
    <dgm:cxn modelId="{1B76E2FE-FA2F-4538-B8B9-3851D80C1488}" srcId="{B895495D-0ECF-4698-9498-955B574C9882}" destId="{1C08D5F1-8FE6-4E5C-968A-3B7EA9BBB515}" srcOrd="2" destOrd="0" parTransId="{B2CDF300-1480-49C5-B522-1C5BC3326547}" sibTransId="{5D6636ED-141A-43F3-8D84-02EB0D5B68BC}"/>
    <dgm:cxn modelId="{B77768B3-8491-4A9D-8523-2EFDFD14D848}" type="presParOf" srcId="{2EC70BFE-8BBF-4245-B9AF-46A372B08BE6}" destId="{52AD1B18-B3B0-4932-AA4E-D7BBA5C34526}" srcOrd="0" destOrd="0" presId="urn:microsoft.com/office/officeart/2005/8/layout/vList5"/>
    <dgm:cxn modelId="{023E75D9-188B-466F-BD34-068DD1DBDD56}" type="presParOf" srcId="{52AD1B18-B3B0-4932-AA4E-D7BBA5C34526}" destId="{5E3B786A-254C-4F4C-A760-E40327D761EC}" srcOrd="0" destOrd="0" presId="urn:microsoft.com/office/officeart/2005/8/layout/vList5"/>
    <dgm:cxn modelId="{E12EC3E1-E6E7-445A-B791-BBEC266368C2}" type="presParOf" srcId="{52AD1B18-B3B0-4932-AA4E-D7BBA5C34526}" destId="{A3B024EA-30DE-494A-92C6-D67BAB135E9D}" srcOrd="1" destOrd="0" presId="urn:microsoft.com/office/officeart/2005/8/layout/vList5"/>
    <dgm:cxn modelId="{2E1D941C-03AF-43BE-9C9E-9C5221D470AF}" type="presParOf" srcId="{2EC70BFE-8BBF-4245-B9AF-46A372B08BE6}" destId="{4CA21D96-2656-4725-8017-A771E884A0D9}" srcOrd="1" destOrd="0" presId="urn:microsoft.com/office/officeart/2005/8/layout/vList5"/>
    <dgm:cxn modelId="{027DE8DF-E077-402E-B02A-9576ACD06B64}" type="presParOf" srcId="{2EC70BFE-8BBF-4245-B9AF-46A372B08BE6}" destId="{175CF7AE-68D8-4BBD-A107-DC6E650C2B5A}" srcOrd="2" destOrd="0" presId="urn:microsoft.com/office/officeart/2005/8/layout/vList5"/>
    <dgm:cxn modelId="{9155533B-9549-45BC-8B52-85B00C6747A4}" type="presParOf" srcId="{175CF7AE-68D8-4BBD-A107-DC6E650C2B5A}" destId="{A9141D96-6CDD-4417-926D-D6DE5CF38D9F}" srcOrd="0" destOrd="0" presId="urn:microsoft.com/office/officeart/2005/8/layout/vList5"/>
    <dgm:cxn modelId="{D5D28F26-2E17-4C7C-9F9F-8905B7372026}" type="presParOf" srcId="{175CF7AE-68D8-4BBD-A107-DC6E650C2B5A}" destId="{AB9412B4-E2A0-4451-9C70-B125C58FB997}" srcOrd="1" destOrd="0" presId="urn:microsoft.com/office/officeart/2005/8/layout/vList5"/>
    <dgm:cxn modelId="{E9D2C979-97E1-4F24-92DF-3CB934DAAC9A}" type="presParOf" srcId="{2EC70BFE-8BBF-4245-B9AF-46A372B08BE6}" destId="{3E0F3951-7775-4668-A6F3-7A52BE7A91DE}" srcOrd="3" destOrd="0" presId="urn:microsoft.com/office/officeart/2005/8/layout/vList5"/>
    <dgm:cxn modelId="{0782B073-1A5F-46F5-B94E-9CBB46A32C41}" type="presParOf" srcId="{2EC70BFE-8BBF-4245-B9AF-46A372B08BE6}" destId="{13BC56E2-5E25-455D-B0AF-106AD579DB2E}" srcOrd="4" destOrd="0" presId="urn:microsoft.com/office/officeart/2005/8/layout/vList5"/>
    <dgm:cxn modelId="{3193E4B8-5FD3-4AD8-BD43-FBDDA375E569}" type="presParOf" srcId="{13BC56E2-5E25-455D-B0AF-106AD579DB2E}" destId="{7B580F8A-6AC7-4F89-8F3E-42C51C8AAC5F}" srcOrd="0" destOrd="0" presId="urn:microsoft.com/office/officeart/2005/8/layout/vList5"/>
    <dgm:cxn modelId="{15F2367D-5A86-481F-935C-50B24013CC6C}" type="presParOf" srcId="{13BC56E2-5E25-455D-B0AF-106AD579DB2E}" destId="{776381FA-0BED-499D-A7E6-DDB824160F3F}" srcOrd="1" destOrd="0" presId="urn:microsoft.com/office/officeart/2005/8/layout/vList5"/>
    <dgm:cxn modelId="{EEB6808B-A69F-4A08-B356-1E05C8659E71}" type="presParOf" srcId="{2EC70BFE-8BBF-4245-B9AF-46A372B08BE6}" destId="{7FB082D7-4077-4ADD-BD9E-5C4E68A900FA}" srcOrd="5" destOrd="0" presId="urn:microsoft.com/office/officeart/2005/8/layout/vList5"/>
    <dgm:cxn modelId="{011B8031-03DA-43A9-A7D1-588235076CDD}" type="presParOf" srcId="{2EC70BFE-8BBF-4245-B9AF-46A372B08BE6}" destId="{92C8984E-F6FF-4506-976E-486D7962D70E}" srcOrd="6" destOrd="0" presId="urn:microsoft.com/office/officeart/2005/8/layout/vList5"/>
    <dgm:cxn modelId="{06412BA5-AAD4-423D-92EE-9A1466252975}" type="presParOf" srcId="{92C8984E-F6FF-4506-976E-486D7962D70E}" destId="{71499BD2-ED09-40CB-AE5F-7FA7E1C7C01C}" srcOrd="0" destOrd="0" presId="urn:microsoft.com/office/officeart/2005/8/layout/vList5"/>
    <dgm:cxn modelId="{B221CCD4-2C8A-420E-B9E9-5C934F9799AF}" type="presParOf" srcId="{92C8984E-F6FF-4506-976E-486D7962D70E}" destId="{5845ED4D-B3C5-43A4-9E3F-ABE0808D9027}" srcOrd="1" destOrd="0" presId="urn:microsoft.com/office/officeart/2005/8/layout/vList5"/>
    <dgm:cxn modelId="{0B33EB93-B04A-486C-978A-2D3BF5383D39}" type="presParOf" srcId="{2EC70BFE-8BBF-4245-B9AF-46A372B08BE6}" destId="{88F65BE1-BD48-4CCD-90DD-32A491FC4BE6}" srcOrd="7" destOrd="0" presId="urn:microsoft.com/office/officeart/2005/8/layout/vList5"/>
    <dgm:cxn modelId="{D05758B8-616F-47EC-B2F5-C40552F98342}" type="presParOf" srcId="{2EC70BFE-8BBF-4245-B9AF-46A372B08BE6}" destId="{099A93F0-B06D-4892-A65C-3EE36907F154}" srcOrd="8" destOrd="0" presId="urn:microsoft.com/office/officeart/2005/8/layout/vList5"/>
    <dgm:cxn modelId="{BD57B49F-7C22-4F62-A3EC-6259336A950F}" type="presParOf" srcId="{099A93F0-B06D-4892-A65C-3EE36907F154}" destId="{4783F854-54F2-479F-A57E-A532FCC2631A}" srcOrd="0" destOrd="0" presId="urn:microsoft.com/office/officeart/2005/8/layout/vList5"/>
    <dgm:cxn modelId="{65812485-C9CE-4A4A-B0B6-D0604C0C97A7}" type="presParOf" srcId="{099A93F0-B06D-4892-A65C-3EE36907F154}" destId="{87316E3C-E059-40C4-BE7D-7CC05A109B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D7F8F6A-0149-48CC-B446-1000788A699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3CFE8A-4769-45B8-A89C-956C56CCDEAD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Адаптация к изменению климат</a:t>
          </a:r>
        </a:p>
      </dgm:t>
    </dgm:pt>
    <dgm:pt modelId="{E406B591-1516-43C7-9035-4E0DBFBF9567}" type="parTrans" cxnId="{69E8087A-EB81-4A7D-8BCB-DC520E46C1F7}">
      <dgm:prSet/>
      <dgm:spPr/>
      <dgm:t>
        <a:bodyPr/>
        <a:lstStyle/>
        <a:p>
          <a:endParaRPr lang="ru-RU"/>
        </a:p>
      </dgm:t>
    </dgm:pt>
    <dgm:pt modelId="{9476AEB3-303E-4884-9F11-F2E8BF78CE7C}" type="sibTrans" cxnId="{69E8087A-EB81-4A7D-8BCB-DC520E46C1F7}">
      <dgm:prSet/>
      <dgm:spPr/>
      <dgm:t>
        <a:bodyPr/>
        <a:lstStyle/>
        <a:p>
          <a:endParaRPr lang="ru-RU"/>
        </a:p>
      </dgm:t>
    </dgm:pt>
    <dgm:pt modelId="{613462AE-82E1-471F-B41E-FE86D153063E}">
      <dgm:prSet phldrT="[Текст]" custT="1"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Продуктивность Пастбищ</a:t>
          </a:r>
        </a:p>
      </dgm:t>
    </dgm:pt>
    <dgm:pt modelId="{9EB6D678-F23F-4168-88C1-BCEAF9A34712}" type="parTrans" cxnId="{990C3BA2-EA4D-4549-8EBE-AD8BF30B80DD}">
      <dgm:prSet/>
      <dgm:spPr/>
      <dgm:t>
        <a:bodyPr/>
        <a:lstStyle/>
        <a:p>
          <a:endParaRPr lang="ru-RU"/>
        </a:p>
      </dgm:t>
    </dgm:pt>
    <dgm:pt modelId="{476A2D10-EF17-42EB-BB72-5C29BAED38AE}" type="sibTrans" cxnId="{990C3BA2-EA4D-4549-8EBE-AD8BF30B80DD}">
      <dgm:prSet/>
      <dgm:spPr/>
      <dgm:t>
        <a:bodyPr/>
        <a:lstStyle/>
        <a:p>
          <a:endParaRPr lang="ru-RU"/>
        </a:p>
      </dgm:t>
    </dgm:pt>
    <dgm:pt modelId="{4982D2DC-1FFB-4DF4-ACF2-EF15961EA19C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Охрана здоровья животных</a:t>
          </a:r>
        </a:p>
      </dgm:t>
    </dgm:pt>
    <dgm:pt modelId="{DCDB0A46-11A4-44A7-B2F3-F16A40B2BA64}" type="parTrans" cxnId="{B6345CB5-2EE1-4E5A-8847-C3E4C1818C0D}">
      <dgm:prSet/>
      <dgm:spPr/>
      <dgm:t>
        <a:bodyPr/>
        <a:lstStyle/>
        <a:p>
          <a:endParaRPr lang="ru-RU"/>
        </a:p>
      </dgm:t>
    </dgm:pt>
    <dgm:pt modelId="{8E69C335-6AF9-49A5-99D2-8B08A20126B9}" type="sibTrans" cxnId="{B6345CB5-2EE1-4E5A-8847-C3E4C1818C0D}">
      <dgm:prSet/>
      <dgm:spPr/>
      <dgm:t>
        <a:bodyPr/>
        <a:lstStyle/>
        <a:p>
          <a:endParaRPr lang="ru-RU"/>
        </a:p>
      </dgm:t>
    </dgm:pt>
    <dgm:pt modelId="{E8EB5E12-6BF8-4AFB-A5E1-BBE11D6E1B98}">
      <dgm:prSet phldrT="[Текст]"/>
      <dgm:spPr/>
      <dgm:t>
        <a:bodyPr/>
        <a:lstStyle/>
        <a:p>
          <a:r>
            <a:rPr lang="ru-RU" dirty="0"/>
            <a:t>Продуктивность животных</a:t>
          </a:r>
          <a:r>
            <a:rPr lang="en-US" dirty="0"/>
            <a:t>:</a:t>
          </a:r>
          <a:r>
            <a:rPr lang="ru-RU" dirty="0"/>
            <a:t> привес и надой</a:t>
          </a:r>
        </a:p>
      </dgm:t>
    </dgm:pt>
    <dgm:pt modelId="{9F1B9503-31B1-4ACB-89FF-35200F9A5DFC}" type="parTrans" cxnId="{C1F1DD44-49F9-4CC9-A5FE-72E1D1C84E3F}">
      <dgm:prSet/>
      <dgm:spPr/>
      <dgm:t>
        <a:bodyPr/>
        <a:lstStyle/>
        <a:p>
          <a:endParaRPr lang="ru-RU"/>
        </a:p>
      </dgm:t>
    </dgm:pt>
    <dgm:pt modelId="{5BE75524-E16F-4061-A2AB-0AF857479ABB}" type="sibTrans" cxnId="{C1F1DD44-49F9-4CC9-A5FE-72E1D1C84E3F}">
      <dgm:prSet/>
      <dgm:spPr/>
      <dgm:t>
        <a:bodyPr/>
        <a:lstStyle/>
        <a:p>
          <a:endParaRPr lang="ru-RU"/>
        </a:p>
      </dgm:t>
    </dgm:pt>
    <dgm:pt modelId="{F4555813-0F10-4E45-9408-4B4969A5D21B}" type="pres">
      <dgm:prSet presAssocID="{0D7F8F6A-0149-48CC-B446-1000788A699E}" presName="Name0" presStyleCnt="0">
        <dgm:presLayoutVars>
          <dgm:chMax val="4"/>
          <dgm:resizeHandles val="exact"/>
        </dgm:presLayoutVars>
      </dgm:prSet>
      <dgm:spPr/>
    </dgm:pt>
    <dgm:pt modelId="{A683F102-5F89-4992-A319-B6C76921DD6F}" type="pres">
      <dgm:prSet presAssocID="{0D7F8F6A-0149-48CC-B446-1000788A699E}" presName="ellipse" presStyleLbl="trBgShp" presStyleIdx="0" presStyleCnt="1"/>
      <dgm:spPr/>
    </dgm:pt>
    <dgm:pt modelId="{214D0BDB-D610-4EF3-8FA6-198884A03D89}" type="pres">
      <dgm:prSet presAssocID="{0D7F8F6A-0149-48CC-B446-1000788A699E}" presName="arrow1" presStyleLbl="fgShp" presStyleIdx="0" presStyleCnt="1" custLinFactNeighborX="-2669" custLinFactNeighborY="7081"/>
      <dgm:spPr/>
    </dgm:pt>
    <dgm:pt modelId="{3484D6A4-5364-44CA-A848-87D830CAA54B}" type="pres">
      <dgm:prSet presAssocID="{0D7F8F6A-0149-48CC-B446-1000788A699E}" presName="rectangle" presStyleLbl="revTx" presStyleIdx="0" presStyleCnt="1">
        <dgm:presLayoutVars>
          <dgm:bulletEnabled val="1"/>
        </dgm:presLayoutVars>
      </dgm:prSet>
      <dgm:spPr/>
    </dgm:pt>
    <dgm:pt modelId="{24F1915B-DDC7-423C-A388-821BCFFC4706}" type="pres">
      <dgm:prSet presAssocID="{613462AE-82E1-471F-B41E-FE86D153063E}" presName="item1" presStyleLbl="node1" presStyleIdx="0" presStyleCnt="3">
        <dgm:presLayoutVars>
          <dgm:bulletEnabled val="1"/>
        </dgm:presLayoutVars>
      </dgm:prSet>
      <dgm:spPr/>
    </dgm:pt>
    <dgm:pt modelId="{BDDDA821-C430-4785-B628-25390CF8E486}" type="pres">
      <dgm:prSet presAssocID="{4982D2DC-1FFB-4DF4-ACF2-EF15961EA19C}" presName="item2" presStyleLbl="node1" presStyleIdx="1" presStyleCnt="3">
        <dgm:presLayoutVars>
          <dgm:bulletEnabled val="1"/>
        </dgm:presLayoutVars>
      </dgm:prSet>
      <dgm:spPr/>
    </dgm:pt>
    <dgm:pt modelId="{170D2FE3-4D7E-4F27-827B-81D19D4D3D1A}" type="pres">
      <dgm:prSet presAssocID="{E8EB5E12-6BF8-4AFB-A5E1-BBE11D6E1B98}" presName="item3" presStyleLbl="node1" presStyleIdx="2" presStyleCnt="3">
        <dgm:presLayoutVars>
          <dgm:bulletEnabled val="1"/>
        </dgm:presLayoutVars>
      </dgm:prSet>
      <dgm:spPr/>
    </dgm:pt>
    <dgm:pt modelId="{948344CC-BA74-4376-8246-38F1CD323056}" type="pres">
      <dgm:prSet presAssocID="{0D7F8F6A-0149-48CC-B446-1000788A699E}" presName="funnel" presStyleLbl="trAlignAcc1" presStyleIdx="0" presStyleCnt="1" custLinFactNeighborX="1318" custLinFactNeighborY="6582"/>
      <dgm:spPr/>
    </dgm:pt>
  </dgm:ptLst>
  <dgm:cxnLst>
    <dgm:cxn modelId="{48CBF41F-81B9-4451-9E5A-AD37895BB14E}" type="presOf" srcId="{2E3CFE8A-4769-45B8-A89C-956C56CCDEAD}" destId="{170D2FE3-4D7E-4F27-827B-81D19D4D3D1A}" srcOrd="0" destOrd="0" presId="urn:microsoft.com/office/officeart/2005/8/layout/funnel1"/>
    <dgm:cxn modelId="{A503293B-C071-49D2-8F36-975A45E88ED3}" type="presOf" srcId="{E8EB5E12-6BF8-4AFB-A5E1-BBE11D6E1B98}" destId="{3484D6A4-5364-44CA-A848-87D830CAA54B}" srcOrd="0" destOrd="0" presId="urn:microsoft.com/office/officeart/2005/8/layout/funnel1"/>
    <dgm:cxn modelId="{C1F1DD44-49F9-4CC9-A5FE-72E1D1C84E3F}" srcId="{0D7F8F6A-0149-48CC-B446-1000788A699E}" destId="{E8EB5E12-6BF8-4AFB-A5E1-BBE11D6E1B98}" srcOrd="3" destOrd="0" parTransId="{9F1B9503-31B1-4ACB-89FF-35200F9A5DFC}" sibTransId="{5BE75524-E16F-4061-A2AB-0AF857479ABB}"/>
    <dgm:cxn modelId="{EDCE8275-6ACE-4D69-87C3-6E9DE1E60AA0}" type="presOf" srcId="{0D7F8F6A-0149-48CC-B446-1000788A699E}" destId="{F4555813-0F10-4E45-9408-4B4969A5D21B}" srcOrd="0" destOrd="0" presId="urn:microsoft.com/office/officeart/2005/8/layout/funnel1"/>
    <dgm:cxn modelId="{69E8087A-EB81-4A7D-8BCB-DC520E46C1F7}" srcId="{0D7F8F6A-0149-48CC-B446-1000788A699E}" destId="{2E3CFE8A-4769-45B8-A89C-956C56CCDEAD}" srcOrd="0" destOrd="0" parTransId="{E406B591-1516-43C7-9035-4E0DBFBF9567}" sibTransId="{9476AEB3-303E-4884-9F11-F2E8BF78CE7C}"/>
    <dgm:cxn modelId="{09B5FF7F-A999-4F46-9E45-2B518B72AFE2}" type="presOf" srcId="{4982D2DC-1FFB-4DF4-ACF2-EF15961EA19C}" destId="{24F1915B-DDC7-423C-A388-821BCFFC4706}" srcOrd="0" destOrd="0" presId="urn:microsoft.com/office/officeart/2005/8/layout/funnel1"/>
    <dgm:cxn modelId="{990C3BA2-EA4D-4549-8EBE-AD8BF30B80DD}" srcId="{0D7F8F6A-0149-48CC-B446-1000788A699E}" destId="{613462AE-82E1-471F-B41E-FE86D153063E}" srcOrd="1" destOrd="0" parTransId="{9EB6D678-F23F-4168-88C1-BCEAF9A34712}" sibTransId="{476A2D10-EF17-42EB-BB72-5C29BAED38AE}"/>
    <dgm:cxn modelId="{CBEC4EA3-A165-4932-AA89-62497E22F7DA}" type="presOf" srcId="{613462AE-82E1-471F-B41E-FE86D153063E}" destId="{BDDDA821-C430-4785-B628-25390CF8E486}" srcOrd="0" destOrd="0" presId="urn:microsoft.com/office/officeart/2005/8/layout/funnel1"/>
    <dgm:cxn modelId="{B6345CB5-2EE1-4E5A-8847-C3E4C1818C0D}" srcId="{0D7F8F6A-0149-48CC-B446-1000788A699E}" destId="{4982D2DC-1FFB-4DF4-ACF2-EF15961EA19C}" srcOrd="2" destOrd="0" parTransId="{DCDB0A46-11A4-44A7-B2F3-F16A40B2BA64}" sibTransId="{8E69C335-6AF9-49A5-99D2-8B08A20126B9}"/>
    <dgm:cxn modelId="{2B55AB56-38F3-4D1D-82FA-51FA8CC11EEF}" type="presParOf" srcId="{F4555813-0F10-4E45-9408-4B4969A5D21B}" destId="{A683F102-5F89-4992-A319-B6C76921DD6F}" srcOrd="0" destOrd="0" presId="urn:microsoft.com/office/officeart/2005/8/layout/funnel1"/>
    <dgm:cxn modelId="{C7F53335-2BD1-40F0-B6C5-437D3D16C384}" type="presParOf" srcId="{F4555813-0F10-4E45-9408-4B4969A5D21B}" destId="{214D0BDB-D610-4EF3-8FA6-198884A03D89}" srcOrd="1" destOrd="0" presId="urn:microsoft.com/office/officeart/2005/8/layout/funnel1"/>
    <dgm:cxn modelId="{70266F45-1903-4B28-899B-8A5A1D86AB55}" type="presParOf" srcId="{F4555813-0F10-4E45-9408-4B4969A5D21B}" destId="{3484D6A4-5364-44CA-A848-87D830CAA54B}" srcOrd="2" destOrd="0" presId="urn:microsoft.com/office/officeart/2005/8/layout/funnel1"/>
    <dgm:cxn modelId="{DD1163F2-40FA-46A0-B2B8-7A5BCBB95248}" type="presParOf" srcId="{F4555813-0F10-4E45-9408-4B4969A5D21B}" destId="{24F1915B-DDC7-423C-A388-821BCFFC4706}" srcOrd="3" destOrd="0" presId="urn:microsoft.com/office/officeart/2005/8/layout/funnel1"/>
    <dgm:cxn modelId="{CC7A70F0-0577-47C0-A1BD-24231B8FBB38}" type="presParOf" srcId="{F4555813-0F10-4E45-9408-4B4969A5D21B}" destId="{BDDDA821-C430-4785-B628-25390CF8E486}" srcOrd="4" destOrd="0" presId="urn:microsoft.com/office/officeart/2005/8/layout/funnel1"/>
    <dgm:cxn modelId="{1B5A9FE5-5504-49C4-9EFC-D9F3C9853CED}" type="presParOf" srcId="{F4555813-0F10-4E45-9408-4B4969A5D21B}" destId="{170D2FE3-4D7E-4F27-827B-81D19D4D3D1A}" srcOrd="5" destOrd="0" presId="urn:microsoft.com/office/officeart/2005/8/layout/funnel1"/>
    <dgm:cxn modelId="{D0224828-C3AB-428C-A415-7682F367C17F}" type="presParOf" srcId="{F4555813-0F10-4E45-9408-4B4969A5D21B}" destId="{948344CC-BA74-4376-8246-38F1CD32305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D7F8F6A-0149-48CC-B446-1000788A699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3CFE8A-4769-45B8-A89C-956C56CCDEAD}">
      <dgm:prSet phldrT="[Текст]"/>
      <dgm:spPr/>
      <dgm:t>
        <a:bodyPr/>
        <a:lstStyle/>
        <a:p>
          <a:r>
            <a:rPr lang="ru-RU" dirty="0"/>
            <a:t>Адаптация к изменению климат</a:t>
          </a:r>
        </a:p>
      </dgm:t>
    </dgm:pt>
    <dgm:pt modelId="{E406B591-1516-43C7-9035-4E0DBFBF9567}" type="parTrans" cxnId="{69E8087A-EB81-4A7D-8BCB-DC520E46C1F7}">
      <dgm:prSet/>
      <dgm:spPr/>
      <dgm:t>
        <a:bodyPr/>
        <a:lstStyle/>
        <a:p>
          <a:endParaRPr lang="ru-RU"/>
        </a:p>
      </dgm:t>
    </dgm:pt>
    <dgm:pt modelId="{9476AEB3-303E-4884-9F11-F2E8BF78CE7C}" type="sibTrans" cxnId="{69E8087A-EB81-4A7D-8BCB-DC520E46C1F7}">
      <dgm:prSet/>
      <dgm:spPr/>
      <dgm:t>
        <a:bodyPr/>
        <a:lstStyle/>
        <a:p>
          <a:endParaRPr lang="ru-RU"/>
        </a:p>
      </dgm:t>
    </dgm:pt>
    <dgm:pt modelId="{613462AE-82E1-471F-B41E-FE86D153063E}">
      <dgm:prSet phldrT="[Текст]"/>
      <dgm:spPr/>
      <dgm:t>
        <a:bodyPr/>
        <a:lstStyle/>
        <a:p>
          <a:r>
            <a:rPr lang="ru-RU" dirty="0"/>
            <a:t>Продуктивность Пастбищ</a:t>
          </a:r>
        </a:p>
      </dgm:t>
    </dgm:pt>
    <dgm:pt modelId="{9EB6D678-F23F-4168-88C1-BCEAF9A34712}" type="parTrans" cxnId="{990C3BA2-EA4D-4549-8EBE-AD8BF30B80DD}">
      <dgm:prSet/>
      <dgm:spPr/>
      <dgm:t>
        <a:bodyPr/>
        <a:lstStyle/>
        <a:p>
          <a:endParaRPr lang="ru-RU"/>
        </a:p>
      </dgm:t>
    </dgm:pt>
    <dgm:pt modelId="{476A2D10-EF17-42EB-BB72-5C29BAED38AE}" type="sibTrans" cxnId="{990C3BA2-EA4D-4549-8EBE-AD8BF30B80DD}">
      <dgm:prSet/>
      <dgm:spPr/>
      <dgm:t>
        <a:bodyPr/>
        <a:lstStyle/>
        <a:p>
          <a:endParaRPr lang="ru-RU"/>
        </a:p>
      </dgm:t>
    </dgm:pt>
    <dgm:pt modelId="{4982D2DC-1FFB-4DF4-ACF2-EF15961EA19C}">
      <dgm:prSet phldrT="[Текст]"/>
      <dgm:spPr/>
      <dgm:t>
        <a:bodyPr/>
        <a:lstStyle/>
        <a:p>
          <a:r>
            <a:rPr lang="ru-RU" dirty="0"/>
            <a:t>Охрана здоровья животных</a:t>
          </a:r>
        </a:p>
      </dgm:t>
    </dgm:pt>
    <dgm:pt modelId="{DCDB0A46-11A4-44A7-B2F3-F16A40B2BA64}" type="parTrans" cxnId="{B6345CB5-2EE1-4E5A-8847-C3E4C1818C0D}">
      <dgm:prSet/>
      <dgm:spPr/>
      <dgm:t>
        <a:bodyPr/>
        <a:lstStyle/>
        <a:p>
          <a:endParaRPr lang="ru-RU"/>
        </a:p>
      </dgm:t>
    </dgm:pt>
    <dgm:pt modelId="{8E69C335-6AF9-49A5-99D2-8B08A20126B9}" type="sibTrans" cxnId="{B6345CB5-2EE1-4E5A-8847-C3E4C1818C0D}">
      <dgm:prSet/>
      <dgm:spPr/>
      <dgm:t>
        <a:bodyPr/>
        <a:lstStyle/>
        <a:p>
          <a:endParaRPr lang="ru-RU"/>
        </a:p>
      </dgm:t>
    </dgm:pt>
    <dgm:pt modelId="{E8EB5E12-6BF8-4AFB-A5E1-BBE11D6E1B9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Продуктивность животных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привес и надой</a:t>
          </a:r>
        </a:p>
      </dgm:t>
    </dgm:pt>
    <dgm:pt modelId="{9F1B9503-31B1-4ACB-89FF-35200F9A5DFC}" type="parTrans" cxnId="{C1F1DD44-49F9-4CC9-A5FE-72E1D1C84E3F}">
      <dgm:prSet/>
      <dgm:spPr/>
      <dgm:t>
        <a:bodyPr/>
        <a:lstStyle/>
        <a:p>
          <a:endParaRPr lang="ru-RU"/>
        </a:p>
      </dgm:t>
    </dgm:pt>
    <dgm:pt modelId="{5BE75524-E16F-4061-A2AB-0AF857479ABB}" type="sibTrans" cxnId="{C1F1DD44-49F9-4CC9-A5FE-72E1D1C84E3F}">
      <dgm:prSet/>
      <dgm:spPr/>
      <dgm:t>
        <a:bodyPr/>
        <a:lstStyle/>
        <a:p>
          <a:endParaRPr lang="ru-RU"/>
        </a:p>
      </dgm:t>
    </dgm:pt>
    <dgm:pt modelId="{F4555813-0F10-4E45-9408-4B4969A5D21B}" type="pres">
      <dgm:prSet presAssocID="{0D7F8F6A-0149-48CC-B446-1000788A699E}" presName="Name0" presStyleCnt="0">
        <dgm:presLayoutVars>
          <dgm:chMax val="4"/>
          <dgm:resizeHandles val="exact"/>
        </dgm:presLayoutVars>
      </dgm:prSet>
      <dgm:spPr/>
    </dgm:pt>
    <dgm:pt modelId="{A683F102-5F89-4992-A319-B6C76921DD6F}" type="pres">
      <dgm:prSet presAssocID="{0D7F8F6A-0149-48CC-B446-1000788A699E}" presName="ellipse" presStyleLbl="trBgShp" presStyleIdx="0" presStyleCnt="1"/>
      <dgm:spPr/>
    </dgm:pt>
    <dgm:pt modelId="{214D0BDB-D610-4EF3-8FA6-198884A03D89}" type="pres">
      <dgm:prSet presAssocID="{0D7F8F6A-0149-48CC-B446-1000788A699E}" presName="arrow1" presStyleLbl="fgShp" presStyleIdx="0" presStyleCnt="1"/>
      <dgm:spPr/>
    </dgm:pt>
    <dgm:pt modelId="{3484D6A4-5364-44CA-A848-87D830CAA54B}" type="pres">
      <dgm:prSet presAssocID="{0D7F8F6A-0149-48CC-B446-1000788A699E}" presName="rectangle" presStyleLbl="revTx" presStyleIdx="0" presStyleCnt="1">
        <dgm:presLayoutVars>
          <dgm:bulletEnabled val="1"/>
        </dgm:presLayoutVars>
      </dgm:prSet>
      <dgm:spPr/>
    </dgm:pt>
    <dgm:pt modelId="{24F1915B-DDC7-423C-A388-821BCFFC4706}" type="pres">
      <dgm:prSet presAssocID="{613462AE-82E1-471F-B41E-FE86D153063E}" presName="item1" presStyleLbl="node1" presStyleIdx="0" presStyleCnt="3">
        <dgm:presLayoutVars>
          <dgm:bulletEnabled val="1"/>
        </dgm:presLayoutVars>
      </dgm:prSet>
      <dgm:spPr/>
    </dgm:pt>
    <dgm:pt modelId="{BDDDA821-C430-4785-B628-25390CF8E486}" type="pres">
      <dgm:prSet presAssocID="{4982D2DC-1FFB-4DF4-ACF2-EF15961EA19C}" presName="item2" presStyleLbl="node1" presStyleIdx="1" presStyleCnt="3">
        <dgm:presLayoutVars>
          <dgm:bulletEnabled val="1"/>
        </dgm:presLayoutVars>
      </dgm:prSet>
      <dgm:spPr/>
    </dgm:pt>
    <dgm:pt modelId="{170D2FE3-4D7E-4F27-827B-81D19D4D3D1A}" type="pres">
      <dgm:prSet presAssocID="{E8EB5E12-6BF8-4AFB-A5E1-BBE11D6E1B98}" presName="item3" presStyleLbl="node1" presStyleIdx="2" presStyleCnt="3">
        <dgm:presLayoutVars>
          <dgm:bulletEnabled val="1"/>
        </dgm:presLayoutVars>
      </dgm:prSet>
      <dgm:spPr/>
    </dgm:pt>
    <dgm:pt modelId="{948344CC-BA74-4376-8246-38F1CD323056}" type="pres">
      <dgm:prSet presAssocID="{0D7F8F6A-0149-48CC-B446-1000788A699E}" presName="funnel" presStyleLbl="trAlignAcc1" presStyleIdx="0" presStyleCnt="1"/>
      <dgm:spPr/>
    </dgm:pt>
  </dgm:ptLst>
  <dgm:cxnLst>
    <dgm:cxn modelId="{5E50D61C-DFB9-4B56-B7DA-8FF5E7923492}" type="presOf" srcId="{0D7F8F6A-0149-48CC-B446-1000788A699E}" destId="{F4555813-0F10-4E45-9408-4B4969A5D21B}" srcOrd="0" destOrd="0" presId="urn:microsoft.com/office/officeart/2005/8/layout/funnel1"/>
    <dgm:cxn modelId="{C1F1DD44-49F9-4CC9-A5FE-72E1D1C84E3F}" srcId="{0D7F8F6A-0149-48CC-B446-1000788A699E}" destId="{E8EB5E12-6BF8-4AFB-A5E1-BBE11D6E1B98}" srcOrd="3" destOrd="0" parTransId="{9F1B9503-31B1-4ACB-89FF-35200F9A5DFC}" sibTransId="{5BE75524-E16F-4061-A2AB-0AF857479ABB}"/>
    <dgm:cxn modelId="{A3952049-9EF0-44FD-804C-209C13DE32F5}" type="presOf" srcId="{613462AE-82E1-471F-B41E-FE86D153063E}" destId="{BDDDA821-C430-4785-B628-25390CF8E486}" srcOrd="0" destOrd="0" presId="urn:microsoft.com/office/officeart/2005/8/layout/funnel1"/>
    <dgm:cxn modelId="{69E8087A-EB81-4A7D-8BCB-DC520E46C1F7}" srcId="{0D7F8F6A-0149-48CC-B446-1000788A699E}" destId="{2E3CFE8A-4769-45B8-A89C-956C56CCDEAD}" srcOrd="0" destOrd="0" parTransId="{E406B591-1516-43C7-9035-4E0DBFBF9567}" sibTransId="{9476AEB3-303E-4884-9F11-F2E8BF78CE7C}"/>
    <dgm:cxn modelId="{5CEA0094-9406-4F2C-A7C5-669E474B66D3}" type="presOf" srcId="{E8EB5E12-6BF8-4AFB-A5E1-BBE11D6E1B98}" destId="{3484D6A4-5364-44CA-A848-87D830CAA54B}" srcOrd="0" destOrd="0" presId="urn:microsoft.com/office/officeart/2005/8/layout/funnel1"/>
    <dgm:cxn modelId="{990C3BA2-EA4D-4549-8EBE-AD8BF30B80DD}" srcId="{0D7F8F6A-0149-48CC-B446-1000788A699E}" destId="{613462AE-82E1-471F-B41E-FE86D153063E}" srcOrd="1" destOrd="0" parTransId="{9EB6D678-F23F-4168-88C1-BCEAF9A34712}" sibTransId="{476A2D10-EF17-42EB-BB72-5C29BAED38AE}"/>
    <dgm:cxn modelId="{244143B1-8D95-4222-8464-F14BC1E33A32}" type="presOf" srcId="{4982D2DC-1FFB-4DF4-ACF2-EF15961EA19C}" destId="{24F1915B-DDC7-423C-A388-821BCFFC4706}" srcOrd="0" destOrd="0" presId="urn:microsoft.com/office/officeart/2005/8/layout/funnel1"/>
    <dgm:cxn modelId="{B6345CB5-2EE1-4E5A-8847-C3E4C1818C0D}" srcId="{0D7F8F6A-0149-48CC-B446-1000788A699E}" destId="{4982D2DC-1FFB-4DF4-ACF2-EF15961EA19C}" srcOrd="2" destOrd="0" parTransId="{DCDB0A46-11A4-44A7-B2F3-F16A40B2BA64}" sibTransId="{8E69C335-6AF9-49A5-99D2-8B08A20126B9}"/>
    <dgm:cxn modelId="{3403ECBC-1BF4-4A4C-9F0C-9F42A0BF33DD}" type="presOf" srcId="{2E3CFE8A-4769-45B8-A89C-956C56CCDEAD}" destId="{170D2FE3-4D7E-4F27-827B-81D19D4D3D1A}" srcOrd="0" destOrd="0" presId="urn:microsoft.com/office/officeart/2005/8/layout/funnel1"/>
    <dgm:cxn modelId="{C57F3F10-49F6-411E-A163-7AD2CACDB96B}" type="presParOf" srcId="{F4555813-0F10-4E45-9408-4B4969A5D21B}" destId="{A683F102-5F89-4992-A319-B6C76921DD6F}" srcOrd="0" destOrd="0" presId="urn:microsoft.com/office/officeart/2005/8/layout/funnel1"/>
    <dgm:cxn modelId="{5C4B8565-A1AC-41B8-B9C9-1D834C032DEB}" type="presParOf" srcId="{F4555813-0F10-4E45-9408-4B4969A5D21B}" destId="{214D0BDB-D610-4EF3-8FA6-198884A03D89}" srcOrd="1" destOrd="0" presId="urn:microsoft.com/office/officeart/2005/8/layout/funnel1"/>
    <dgm:cxn modelId="{8D5E59CC-0703-42B5-B685-A1BB1E580C1B}" type="presParOf" srcId="{F4555813-0F10-4E45-9408-4B4969A5D21B}" destId="{3484D6A4-5364-44CA-A848-87D830CAA54B}" srcOrd="2" destOrd="0" presId="urn:microsoft.com/office/officeart/2005/8/layout/funnel1"/>
    <dgm:cxn modelId="{3488DCE6-F16B-42FD-BED2-FFD5AE21BC54}" type="presParOf" srcId="{F4555813-0F10-4E45-9408-4B4969A5D21B}" destId="{24F1915B-DDC7-423C-A388-821BCFFC4706}" srcOrd="3" destOrd="0" presId="urn:microsoft.com/office/officeart/2005/8/layout/funnel1"/>
    <dgm:cxn modelId="{1058BB4D-7366-4B9C-8996-518990F33DCA}" type="presParOf" srcId="{F4555813-0F10-4E45-9408-4B4969A5D21B}" destId="{BDDDA821-C430-4785-B628-25390CF8E486}" srcOrd="4" destOrd="0" presId="urn:microsoft.com/office/officeart/2005/8/layout/funnel1"/>
    <dgm:cxn modelId="{62F492AD-BA40-48A7-A068-DAB14F536256}" type="presParOf" srcId="{F4555813-0F10-4E45-9408-4B4969A5D21B}" destId="{170D2FE3-4D7E-4F27-827B-81D19D4D3D1A}" srcOrd="5" destOrd="0" presId="urn:microsoft.com/office/officeart/2005/8/layout/funnel1"/>
    <dgm:cxn modelId="{B73B56F7-DED5-4745-98BE-DB2D161626B9}" type="presParOf" srcId="{F4555813-0F10-4E45-9408-4B4969A5D21B}" destId="{948344CC-BA74-4376-8246-38F1CD32305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41917-3462-4B0F-BEBA-EABC08702837}">
      <dsp:nvSpPr>
        <dsp:cNvPr id="0" name=""/>
        <dsp:cNvSpPr/>
      </dsp:nvSpPr>
      <dsp:spPr>
        <a:xfrm rot="5400000">
          <a:off x="2594277" y="-969286"/>
          <a:ext cx="640786" cy="274321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Нагрузка на пастбища и деградация</a:t>
          </a:r>
        </a:p>
      </dsp:txBody>
      <dsp:txXfrm rot="-5400000">
        <a:off x="1543061" y="113211"/>
        <a:ext cx="2711938" cy="578224"/>
      </dsp:txXfrm>
    </dsp:sp>
    <dsp:sp modelId="{AA080FB1-AA55-4397-8D7A-4195827466DE}">
      <dsp:nvSpPr>
        <dsp:cNvPr id="0" name=""/>
        <dsp:cNvSpPr/>
      </dsp:nvSpPr>
      <dsp:spPr>
        <a:xfrm>
          <a:off x="0" y="1831"/>
          <a:ext cx="1543060" cy="8009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Чрезмерный выпас скота </a:t>
          </a:r>
        </a:p>
      </dsp:txBody>
      <dsp:txXfrm>
        <a:off x="39101" y="40932"/>
        <a:ext cx="1464858" cy="722780"/>
      </dsp:txXfrm>
    </dsp:sp>
    <dsp:sp modelId="{CFAACCB7-43BD-42AD-81A7-003A8776884D}">
      <dsp:nvSpPr>
        <dsp:cNvPr id="0" name=""/>
        <dsp:cNvSpPr/>
      </dsp:nvSpPr>
      <dsp:spPr>
        <a:xfrm rot="5400000">
          <a:off x="2594277" y="-128254"/>
          <a:ext cx="640786" cy="274321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Нет доступа к отдаленным летним пастбищам</a:t>
          </a:r>
        </a:p>
      </dsp:txBody>
      <dsp:txXfrm rot="-5400000">
        <a:off x="1543061" y="954243"/>
        <a:ext cx="2711938" cy="578224"/>
      </dsp:txXfrm>
    </dsp:sp>
    <dsp:sp modelId="{2CDB6D31-04D5-45B5-B7CA-71827D27F73C}">
      <dsp:nvSpPr>
        <dsp:cNvPr id="0" name=""/>
        <dsp:cNvSpPr/>
      </dsp:nvSpPr>
      <dsp:spPr>
        <a:xfrm>
          <a:off x="0" y="842863"/>
          <a:ext cx="1543060" cy="8009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Разрушенная инфраструктура пастбищ</a:t>
          </a:r>
        </a:p>
      </dsp:txBody>
      <dsp:txXfrm>
        <a:off x="39101" y="881964"/>
        <a:ext cx="1464858" cy="722780"/>
      </dsp:txXfrm>
    </dsp:sp>
    <dsp:sp modelId="{82F5C3F3-5813-4F49-8778-6A5802FE0438}">
      <dsp:nvSpPr>
        <dsp:cNvPr id="0" name=""/>
        <dsp:cNvSpPr/>
      </dsp:nvSpPr>
      <dsp:spPr>
        <a:xfrm rot="5400000">
          <a:off x="2594277" y="712776"/>
          <a:ext cx="640786" cy="274321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Отсутствие у животноводов навыков и возможностей по адаптации к изменению климата  </a:t>
          </a:r>
        </a:p>
      </dsp:txBody>
      <dsp:txXfrm rot="-5400000">
        <a:off x="1543061" y="1795274"/>
        <a:ext cx="2711938" cy="578224"/>
      </dsp:txXfrm>
    </dsp:sp>
    <dsp:sp modelId="{2C245ED2-42BB-4512-874C-D583BB8D5AE8}">
      <dsp:nvSpPr>
        <dsp:cNvPr id="0" name=""/>
        <dsp:cNvSpPr/>
      </dsp:nvSpPr>
      <dsp:spPr>
        <a:xfrm>
          <a:off x="0" y="1683895"/>
          <a:ext cx="1543060" cy="8009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Изменения климата</a:t>
          </a:r>
        </a:p>
      </dsp:txBody>
      <dsp:txXfrm>
        <a:off x="39101" y="1722996"/>
        <a:ext cx="1464858" cy="722780"/>
      </dsp:txXfrm>
    </dsp:sp>
    <dsp:sp modelId="{54BB84CF-843D-4A17-85AA-B91509584F28}">
      <dsp:nvSpPr>
        <dsp:cNvPr id="0" name=""/>
        <dsp:cNvSpPr/>
      </dsp:nvSpPr>
      <dsp:spPr>
        <a:xfrm rot="5400000">
          <a:off x="2594277" y="1553808"/>
          <a:ext cx="640786" cy="274321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Распространение болезней среди животных</a:t>
          </a:r>
        </a:p>
      </dsp:txBody>
      <dsp:txXfrm rot="-5400000">
        <a:off x="1543061" y="2636306"/>
        <a:ext cx="2711938" cy="578224"/>
      </dsp:txXfrm>
    </dsp:sp>
    <dsp:sp modelId="{8CC1E7B5-6458-4331-BA67-427A49E8EBDA}">
      <dsp:nvSpPr>
        <dsp:cNvPr id="0" name=""/>
        <dsp:cNvSpPr/>
      </dsp:nvSpPr>
      <dsp:spPr>
        <a:xfrm>
          <a:off x="0" y="2524926"/>
          <a:ext cx="1543060" cy="8009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Отсутствие Национальной стратегии борьбы с болезнями и охраны здоровья животных</a:t>
          </a:r>
        </a:p>
      </dsp:txBody>
      <dsp:txXfrm>
        <a:off x="39101" y="2564027"/>
        <a:ext cx="1464858" cy="722780"/>
      </dsp:txXfrm>
    </dsp:sp>
    <dsp:sp modelId="{43E91ABA-D0AD-4909-9DFA-F7248BDBE25E}">
      <dsp:nvSpPr>
        <dsp:cNvPr id="0" name=""/>
        <dsp:cNvSpPr/>
      </dsp:nvSpPr>
      <dsp:spPr>
        <a:xfrm rot="5400000">
          <a:off x="2630475" y="2394840"/>
          <a:ext cx="568390" cy="274321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У животновод нет доступа к качественным ветеринарным услугам </a:t>
          </a:r>
        </a:p>
      </dsp:txBody>
      <dsp:txXfrm rot="-5400000">
        <a:off x="1543061" y="3510002"/>
        <a:ext cx="2715472" cy="512896"/>
      </dsp:txXfrm>
    </dsp:sp>
    <dsp:sp modelId="{97B2C578-124F-4823-BC93-4630DC40926C}">
      <dsp:nvSpPr>
        <dsp:cNvPr id="0" name=""/>
        <dsp:cNvSpPr/>
      </dsp:nvSpPr>
      <dsp:spPr>
        <a:xfrm>
          <a:off x="0" y="3365958"/>
          <a:ext cx="1543060" cy="8009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Низкая техническая оснащенность  и кадровый голод у Ветеринаров</a:t>
          </a:r>
        </a:p>
      </dsp:txBody>
      <dsp:txXfrm>
        <a:off x="39101" y="3405059"/>
        <a:ext cx="1464858" cy="722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F8711-8F1C-4B69-A348-D73E7526068B}">
      <dsp:nvSpPr>
        <dsp:cNvPr id="0" name=""/>
        <dsp:cNvSpPr/>
      </dsp:nvSpPr>
      <dsp:spPr>
        <a:xfrm>
          <a:off x="2489" y="708354"/>
          <a:ext cx="844148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Снижение уровня доступного корма</a:t>
          </a:r>
        </a:p>
      </dsp:txBody>
      <dsp:txXfrm>
        <a:off x="19581" y="725446"/>
        <a:ext cx="809964" cy="549371"/>
      </dsp:txXfrm>
    </dsp:sp>
    <dsp:sp modelId="{F6FF9A5B-9F5A-4F8F-8DFA-EE38CB4316C4}">
      <dsp:nvSpPr>
        <dsp:cNvPr id="0" name=""/>
        <dsp:cNvSpPr/>
      </dsp:nvSpPr>
      <dsp:spPr>
        <a:xfrm>
          <a:off x="1138416" y="708354"/>
          <a:ext cx="1167111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Снижение производительности животных</a:t>
          </a:r>
        </a:p>
      </dsp:txBody>
      <dsp:txXfrm>
        <a:off x="1155508" y="725446"/>
        <a:ext cx="1132927" cy="549371"/>
      </dsp:txXfrm>
    </dsp:sp>
    <dsp:sp modelId="{94755AEE-4E07-425D-87B4-666CB8761A58}">
      <dsp:nvSpPr>
        <dsp:cNvPr id="0" name=""/>
        <dsp:cNvSpPr/>
      </dsp:nvSpPr>
      <dsp:spPr>
        <a:xfrm>
          <a:off x="2597305" y="708354"/>
          <a:ext cx="1472170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ДХ- больше корма дни для компенсации снижения продуктивности </a:t>
          </a:r>
        </a:p>
      </dsp:txBody>
      <dsp:txXfrm>
        <a:off x="2614397" y="725446"/>
        <a:ext cx="1437986" cy="5493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F8711-8F1C-4B69-A348-D73E7526068B}">
      <dsp:nvSpPr>
        <dsp:cNvPr id="0" name=""/>
        <dsp:cNvSpPr/>
      </dsp:nvSpPr>
      <dsp:spPr>
        <a:xfrm>
          <a:off x="2489" y="708354"/>
          <a:ext cx="844148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Из-за  не качественных кормов и ранней весной</a:t>
          </a:r>
        </a:p>
      </dsp:txBody>
      <dsp:txXfrm>
        <a:off x="19581" y="725446"/>
        <a:ext cx="809964" cy="549371"/>
      </dsp:txXfrm>
    </dsp:sp>
    <dsp:sp modelId="{F6FF9A5B-9F5A-4F8F-8DFA-EE38CB4316C4}">
      <dsp:nvSpPr>
        <dsp:cNvPr id="0" name=""/>
        <dsp:cNvSpPr/>
      </dsp:nvSpPr>
      <dsp:spPr>
        <a:xfrm>
          <a:off x="1138416" y="708354"/>
          <a:ext cx="1167111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Низкая продуктивность пастбищ</a:t>
          </a:r>
          <a:r>
            <a:rPr lang="en-US" sz="1000" kern="1200" dirty="0"/>
            <a:t>; </a:t>
          </a:r>
          <a:r>
            <a:rPr lang="ru-RU" sz="1000" kern="1200" dirty="0"/>
            <a:t>плохая экосистема</a:t>
          </a:r>
        </a:p>
      </dsp:txBody>
      <dsp:txXfrm>
        <a:off x="1155508" y="725446"/>
        <a:ext cx="1132927" cy="549371"/>
      </dsp:txXfrm>
    </dsp:sp>
    <dsp:sp modelId="{94755AEE-4E07-425D-87B4-666CB8761A58}">
      <dsp:nvSpPr>
        <dsp:cNvPr id="0" name=""/>
        <dsp:cNvSpPr/>
      </dsp:nvSpPr>
      <dsp:spPr>
        <a:xfrm>
          <a:off x="2597305" y="708354"/>
          <a:ext cx="1472170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Снижение</a:t>
          </a:r>
          <a:r>
            <a:rPr lang="en-US" sz="1000" kern="1200" dirty="0"/>
            <a:t>: </a:t>
          </a:r>
          <a:r>
            <a:rPr lang="ru-RU" sz="1000" kern="1200" dirty="0"/>
            <a:t>привеса и надоя  животных у ДХ</a:t>
          </a:r>
        </a:p>
      </dsp:txBody>
      <dsp:txXfrm>
        <a:off x="2614397" y="725446"/>
        <a:ext cx="1437986" cy="5493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50FDA-91D7-4C39-95C7-63F9F7F7E349}">
      <dsp:nvSpPr>
        <dsp:cNvPr id="0" name=""/>
        <dsp:cNvSpPr/>
      </dsp:nvSpPr>
      <dsp:spPr>
        <a:xfrm>
          <a:off x="136540" y="726552"/>
          <a:ext cx="1117404" cy="5587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Отсутствие материально-технической базы у Ветеринаров</a:t>
          </a:r>
        </a:p>
      </dsp:txBody>
      <dsp:txXfrm>
        <a:off x="152904" y="742916"/>
        <a:ext cx="1084676" cy="525974"/>
      </dsp:txXfrm>
    </dsp:sp>
    <dsp:sp modelId="{F6FF9A5B-9F5A-4F8F-8DFA-EE38CB4316C4}">
      <dsp:nvSpPr>
        <dsp:cNvPr id="0" name=""/>
        <dsp:cNvSpPr/>
      </dsp:nvSpPr>
      <dsp:spPr>
        <a:xfrm>
          <a:off x="1533296" y="726552"/>
          <a:ext cx="982131" cy="5356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Отсутствие квалифицированных специалистов</a:t>
          </a:r>
        </a:p>
      </dsp:txBody>
      <dsp:txXfrm>
        <a:off x="1548984" y="742240"/>
        <a:ext cx="950755" cy="504246"/>
      </dsp:txXfrm>
    </dsp:sp>
    <dsp:sp modelId="{94755AEE-4E07-425D-87B4-666CB8761A58}">
      <dsp:nvSpPr>
        <dsp:cNvPr id="0" name=""/>
        <dsp:cNvSpPr/>
      </dsp:nvSpPr>
      <dsp:spPr>
        <a:xfrm>
          <a:off x="2660366" y="720780"/>
          <a:ext cx="1409471" cy="5587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 Падеж скота</a:t>
          </a:r>
          <a:r>
            <a:rPr lang="en-US" sz="1000" kern="1200" dirty="0"/>
            <a:t>; </a:t>
          </a:r>
          <a:r>
            <a:rPr lang="ru-RU" sz="1000" kern="1200" dirty="0"/>
            <a:t>низкая продуктивность животных у ДХ</a:t>
          </a:r>
        </a:p>
      </dsp:txBody>
      <dsp:txXfrm>
        <a:off x="2676730" y="737144"/>
        <a:ext cx="1376743" cy="5259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F8711-8F1C-4B69-A348-D73E7526068B}">
      <dsp:nvSpPr>
        <dsp:cNvPr id="0" name=""/>
        <dsp:cNvSpPr/>
      </dsp:nvSpPr>
      <dsp:spPr>
        <a:xfrm>
          <a:off x="142877" y="714381"/>
          <a:ext cx="826891" cy="571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Отсутствие ветеринарного и лекарственного контроля</a:t>
          </a:r>
        </a:p>
      </dsp:txBody>
      <dsp:txXfrm>
        <a:off x="159619" y="731123"/>
        <a:ext cx="793407" cy="538142"/>
      </dsp:txXfrm>
    </dsp:sp>
    <dsp:sp modelId="{F6FF9A5B-9F5A-4F8F-8DFA-EE38CB4316C4}">
      <dsp:nvSpPr>
        <dsp:cNvPr id="0" name=""/>
        <dsp:cNvSpPr/>
      </dsp:nvSpPr>
      <dsp:spPr>
        <a:xfrm>
          <a:off x="1214447" y="714381"/>
          <a:ext cx="1143252" cy="571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Отсутствие программы вакцинации </a:t>
          </a:r>
        </a:p>
      </dsp:txBody>
      <dsp:txXfrm>
        <a:off x="1231189" y="731123"/>
        <a:ext cx="1109768" cy="538142"/>
      </dsp:txXfrm>
    </dsp:sp>
    <dsp:sp modelId="{94755AEE-4E07-425D-87B4-666CB8761A58}">
      <dsp:nvSpPr>
        <dsp:cNvPr id="0" name=""/>
        <dsp:cNvSpPr/>
      </dsp:nvSpPr>
      <dsp:spPr>
        <a:xfrm>
          <a:off x="2542689" y="654006"/>
          <a:ext cx="1528356" cy="692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Ограничения доступа к рынкам</a:t>
          </a:r>
          <a:r>
            <a:rPr lang="en-US" sz="1000" kern="1200" dirty="0"/>
            <a:t>;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Здоровье населения -ДХ</a:t>
          </a:r>
          <a:endParaRPr lang="en-US" sz="1000" kern="1200" dirty="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2562964" y="674281"/>
        <a:ext cx="1487806" cy="6517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F8711-8F1C-4B69-A348-D73E7526068B}">
      <dsp:nvSpPr>
        <dsp:cNvPr id="0" name=""/>
        <dsp:cNvSpPr/>
      </dsp:nvSpPr>
      <dsp:spPr>
        <a:xfrm>
          <a:off x="2489" y="708354"/>
          <a:ext cx="844148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Из-за чрезвычайных погодных ситуаций</a:t>
          </a:r>
        </a:p>
      </dsp:txBody>
      <dsp:txXfrm>
        <a:off x="19581" y="725446"/>
        <a:ext cx="809964" cy="549371"/>
      </dsp:txXfrm>
    </dsp:sp>
    <dsp:sp modelId="{F6FF9A5B-9F5A-4F8F-8DFA-EE38CB4316C4}">
      <dsp:nvSpPr>
        <dsp:cNvPr id="0" name=""/>
        <dsp:cNvSpPr/>
      </dsp:nvSpPr>
      <dsp:spPr>
        <a:xfrm>
          <a:off x="1138416" y="708354"/>
          <a:ext cx="1167111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Рост падежа</a:t>
          </a:r>
        </a:p>
      </dsp:txBody>
      <dsp:txXfrm>
        <a:off x="1155508" y="725446"/>
        <a:ext cx="1132927" cy="549371"/>
      </dsp:txXfrm>
    </dsp:sp>
    <dsp:sp modelId="{94755AEE-4E07-425D-87B4-666CB8761A58}">
      <dsp:nvSpPr>
        <dsp:cNvPr id="0" name=""/>
        <dsp:cNvSpPr/>
      </dsp:nvSpPr>
      <dsp:spPr>
        <a:xfrm>
          <a:off x="2597305" y="708354"/>
          <a:ext cx="1472170" cy="583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Низкая продуктивность пастбищ и продуктивность животных у ДХ</a:t>
          </a:r>
        </a:p>
      </dsp:txBody>
      <dsp:txXfrm>
        <a:off x="2614397" y="725446"/>
        <a:ext cx="1437986" cy="5493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024EA-30DE-494A-92C6-D67BAB135E9D}">
      <dsp:nvSpPr>
        <dsp:cNvPr id="0" name=""/>
        <dsp:cNvSpPr/>
      </dsp:nvSpPr>
      <dsp:spPr>
        <a:xfrm rot="5400000">
          <a:off x="2766940" y="-1048814"/>
          <a:ext cx="645180" cy="290779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 Влияет на продуктивность животных</a:t>
          </a:r>
          <a:r>
            <a:rPr lang="en-US" sz="800" kern="1200" dirty="0"/>
            <a:t>:</a:t>
          </a:r>
          <a:endParaRPr lang="ru-RU" sz="800" kern="1200" dirty="0"/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Привес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Надой</a:t>
          </a:r>
        </a:p>
      </dsp:txBody>
      <dsp:txXfrm rot="-5400000">
        <a:off x="1635634" y="113987"/>
        <a:ext cx="2876298" cy="582190"/>
      </dsp:txXfrm>
    </dsp:sp>
    <dsp:sp modelId="{5E3B786A-254C-4F4C-A760-E40327D761EC}">
      <dsp:nvSpPr>
        <dsp:cNvPr id="0" name=""/>
        <dsp:cNvSpPr/>
      </dsp:nvSpPr>
      <dsp:spPr>
        <a:xfrm>
          <a:off x="0" y="1844"/>
          <a:ext cx="1635634" cy="8064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Нагрузка на пастбища и деградация</a:t>
          </a:r>
        </a:p>
      </dsp:txBody>
      <dsp:txXfrm>
        <a:off x="39369" y="41213"/>
        <a:ext cx="1556896" cy="727737"/>
      </dsp:txXfrm>
    </dsp:sp>
    <dsp:sp modelId="{AB9412B4-E2A0-4451-9C70-B125C58FB997}">
      <dsp:nvSpPr>
        <dsp:cNvPr id="0" name=""/>
        <dsp:cNvSpPr/>
      </dsp:nvSpPr>
      <dsp:spPr>
        <a:xfrm rot="5400000">
          <a:off x="2766940" y="-202015"/>
          <a:ext cx="645180" cy="290779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Продуктивность животных</a:t>
          </a:r>
          <a:r>
            <a:rPr lang="en-US" sz="800" kern="1200" dirty="0"/>
            <a:t>:</a:t>
          </a:r>
          <a:endParaRPr lang="ru-RU" sz="800" kern="1200" dirty="0"/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Привес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Надой</a:t>
          </a:r>
        </a:p>
      </dsp:txBody>
      <dsp:txXfrm rot="-5400000">
        <a:off x="1635634" y="960786"/>
        <a:ext cx="2876298" cy="582190"/>
      </dsp:txXfrm>
    </dsp:sp>
    <dsp:sp modelId="{A9141D96-6CDD-4417-926D-D6DE5CF38D9F}">
      <dsp:nvSpPr>
        <dsp:cNvPr id="0" name=""/>
        <dsp:cNvSpPr/>
      </dsp:nvSpPr>
      <dsp:spPr>
        <a:xfrm>
          <a:off x="0" y="848643"/>
          <a:ext cx="1635634" cy="8064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Отсутствие доступа к отдаленным летним пастбищам</a:t>
          </a:r>
        </a:p>
      </dsp:txBody>
      <dsp:txXfrm>
        <a:off x="39369" y="888012"/>
        <a:ext cx="1556896" cy="727737"/>
      </dsp:txXfrm>
    </dsp:sp>
    <dsp:sp modelId="{776381FA-0BED-499D-A7E6-DDB824160F3F}">
      <dsp:nvSpPr>
        <dsp:cNvPr id="0" name=""/>
        <dsp:cNvSpPr/>
      </dsp:nvSpPr>
      <dsp:spPr>
        <a:xfrm rot="5400000">
          <a:off x="2766940" y="644783"/>
          <a:ext cx="645180" cy="290779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Продуктивность животных</a:t>
          </a:r>
          <a:r>
            <a:rPr lang="en-US" sz="800" kern="1200" dirty="0"/>
            <a:t>:</a:t>
          </a:r>
          <a:endParaRPr lang="ru-RU" sz="800" kern="1200" dirty="0"/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Привес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Надой</a:t>
          </a:r>
        </a:p>
      </dsp:txBody>
      <dsp:txXfrm rot="-5400000">
        <a:off x="1635634" y="1807585"/>
        <a:ext cx="2876298" cy="582190"/>
      </dsp:txXfrm>
    </dsp:sp>
    <dsp:sp modelId="{7B580F8A-6AC7-4F89-8F3E-42C51C8AAC5F}">
      <dsp:nvSpPr>
        <dsp:cNvPr id="0" name=""/>
        <dsp:cNvSpPr/>
      </dsp:nvSpPr>
      <dsp:spPr>
        <a:xfrm>
          <a:off x="0" y="1695442"/>
          <a:ext cx="1635634" cy="8064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Отсутствие у животноводов навыков и возможностей по адаптации к изменению климата  </a:t>
          </a:r>
        </a:p>
      </dsp:txBody>
      <dsp:txXfrm>
        <a:off x="39369" y="1734811"/>
        <a:ext cx="1556896" cy="727737"/>
      </dsp:txXfrm>
    </dsp:sp>
    <dsp:sp modelId="{5845ED4D-B3C5-43A4-9E3F-ABE0808D9027}">
      <dsp:nvSpPr>
        <dsp:cNvPr id="0" name=""/>
        <dsp:cNvSpPr/>
      </dsp:nvSpPr>
      <dsp:spPr>
        <a:xfrm rot="5400000">
          <a:off x="2766940" y="1491582"/>
          <a:ext cx="645180" cy="290779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Продуктивность животных</a:t>
          </a:r>
          <a:r>
            <a:rPr lang="en-US" sz="800" kern="1200" dirty="0"/>
            <a:t>:</a:t>
          </a:r>
          <a:endParaRPr lang="ru-RU" sz="800" kern="1200" dirty="0"/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Привес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Надой</a:t>
          </a:r>
        </a:p>
      </dsp:txBody>
      <dsp:txXfrm rot="-5400000">
        <a:off x="1635634" y="2654384"/>
        <a:ext cx="2876298" cy="582190"/>
      </dsp:txXfrm>
    </dsp:sp>
    <dsp:sp modelId="{71499BD2-ED09-40CB-AE5F-7FA7E1C7C01C}">
      <dsp:nvSpPr>
        <dsp:cNvPr id="0" name=""/>
        <dsp:cNvSpPr/>
      </dsp:nvSpPr>
      <dsp:spPr>
        <a:xfrm>
          <a:off x="0" y="2542241"/>
          <a:ext cx="1635634" cy="8064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Распространение болезней среди животных</a:t>
          </a:r>
        </a:p>
      </dsp:txBody>
      <dsp:txXfrm>
        <a:off x="39369" y="2581610"/>
        <a:ext cx="1556896" cy="727737"/>
      </dsp:txXfrm>
    </dsp:sp>
    <dsp:sp modelId="{87316E3C-E059-40C4-BE7D-7CC05A109B81}">
      <dsp:nvSpPr>
        <dsp:cNvPr id="0" name=""/>
        <dsp:cNvSpPr/>
      </dsp:nvSpPr>
      <dsp:spPr>
        <a:xfrm rot="5400000">
          <a:off x="2766940" y="2338381"/>
          <a:ext cx="645180" cy="290779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Продуктивность животных</a:t>
          </a:r>
          <a:r>
            <a:rPr lang="en-US" sz="800" kern="1200" dirty="0"/>
            <a:t>:</a:t>
          </a:r>
          <a:endParaRPr lang="ru-RU" sz="800" kern="1200" dirty="0"/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Привес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800" kern="1200" dirty="0"/>
            <a:t>Надой</a:t>
          </a:r>
        </a:p>
      </dsp:txBody>
      <dsp:txXfrm rot="-5400000">
        <a:off x="1635634" y="3501183"/>
        <a:ext cx="2876298" cy="582190"/>
      </dsp:txXfrm>
    </dsp:sp>
    <dsp:sp modelId="{4783F854-54F2-479F-A57E-A532FCC2631A}">
      <dsp:nvSpPr>
        <dsp:cNvPr id="0" name=""/>
        <dsp:cNvSpPr/>
      </dsp:nvSpPr>
      <dsp:spPr>
        <a:xfrm>
          <a:off x="0" y="3389041"/>
          <a:ext cx="1635634" cy="8064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У животновод нет доступа к качественным ветеринарным услугам </a:t>
          </a:r>
        </a:p>
      </dsp:txBody>
      <dsp:txXfrm>
        <a:off x="39369" y="3428410"/>
        <a:ext cx="1556896" cy="7277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3F102-5F89-4992-A319-B6C76921DD6F}">
      <dsp:nvSpPr>
        <dsp:cNvPr id="0" name=""/>
        <dsp:cNvSpPr/>
      </dsp:nvSpPr>
      <dsp:spPr>
        <a:xfrm>
          <a:off x="1045210" y="144367"/>
          <a:ext cx="2865138" cy="99502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D0BDB-D610-4EF3-8FA6-198884A03D89}">
      <dsp:nvSpPr>
        <dsp:cNvPr id="0" name=""/>
        <dsp:cNvSpPr/>
      </dsp:nvSpPr>
      <dsp:spPr>
        <a:xfrm>
          <a:off x="2189772" y="2606009"/>
          <a:ext cx="555259" cy="35536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4D6A4-5364-44CA-A848-87D830CAA54B}">
      <dsp:nvSpPr>
        <dsp:cNvPr id="0" name=""/>
        <dsp:cNvSpPr/>
      </dsp:nvSpPr>
      <dsp:spPr>
        <a:xfrm>
          <a:off x="1149599" y="2865138"/>
          <a:ext cx="2665245" cy="666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Продуктивность животных</a:t>
          </a:r>
          <a:r>
            <a:rPr lang="en-US" sz="1500" kern="1200" dirty="0"/>
            <a:t>:</a:t>
          </a:r>
          <a:r>
            <a:rPr lang="ru-RU" sz="1500" kern="1200" dirty="0"/>
            <a:t> привес и надой</a:t>
          </a:r>
        </a:p>
      </dsp:txBody>
      <dsp:txXfrm>
        <a:off x="1149599" y="2865138"/>
        <a:ext cx="2665245" cy="666311"/>
      </dsp:txXfrm>
    </dsp:sp>
    <dsp:sp modelId="{24F1915B-DDC7-423C-A388-821BCFFC4706}">
      <dsp:nvSpPr>
        <dsp:cNvPr id="0" name=""/>
        <dsp:cNvSpPr/>
      </dsp:nvSpPr>
      <dsp:spPr>
        <a:xfrm>
          <a:off x="2086877" y="1216240"/>
          <a:ext cx="999466" cy="999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</a:rPr>
            <a:t>Охрана здоровья животных</a:t>
          </a:r>
        </a:p>
      </dsp:txBody>
      <dsp:txXfrm>
        <a:off x="2233245" y="1362608"/>
        <a:ext cx="706730" cy="706730"/>
      </dsp:txXfrm>
    </dsp:sp>
    <dsp:sp modelId="{BDDDA821-C430-4785-B628-25390CF8E486}">
      <dsp:nvSpPr>
        <dsp:cNvPr id="0" name=""/>
        <dsp:cNvSpPr/>
      </dsp:nvSpPr>
      <dsp:spPr>
        <a:xfrm>
          <a:off x="1371703" y="466417"/>
          <a:ext cx="999466" cy="999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</a:rPr>
            <a:t>Продуктивность Пастбищ</a:t>
          </a:r>
        </a:p>
      </dsp:txBody>
      <dsp:txXfrm>
        <a:off x="1518071" y="612785"/>
        <a:ext cx="706730" cy="706730"/>
      </dsp:txXfrm>
    </dsp:sp>
    <dsp:sp modelId="{170D2FE3-4D7E-4F27-827B-81D19D4D3D1A}">
      <dsp:nvSpPr>
        <dsp:cNvPr id="0" name=""/>
        <dsp:cNvSpPr/>
      </dsp:nvSpPr>
      <dsp:spPr>
        <a:xfrm>
          <a:off x="2393380" y="224768"/>
          <a:ext cx="999466" cy="999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</a:rPr>
            <a:t>Адаптация к изменению климат</a:t>
          </a:r>
        </a:p>
      </dsp:txBody>
      <dsp:txXfrm>
        <a:off x="2539748" y="371136"/>
        <a:ext cx="706730" cy="706730"/>
      </dsp:txXfrm>
    </dsp:sp>
    <dsp:sp modelId="{948344CC-BA74-4376-8246-38F1CD323056}">
      <dsp:nvSpPr>
        <dsp:cNvPr id="0" name=""/>
        <dsp:cNvSpPr/>
      </dsp:nvSpPr>
      <dsp:spPr>
        <a:xfrm>
          <a:off x="968478" y="185941"/>
          <a:ext cx="3109452" cy="248756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3F102-5F89-4992-A319-B6C76921DD6F}">
      <dsp:nvSpPr>
        <dsp:cNvPr id="0" name=""/>
        <dsp:cNvSpPr/>
      </dsp:nvSpPr>
      <dsp:spPr>
        <a:xfrm>
          <a:off x="1263123" y="117117"/>
          <a:ext cx="2324329" cy="80720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D0BDB-D610-4EF3-8FA6-198884A03D89}">
      <dsp:nvSpPr>
        <dsp:cNvPr id="0" name=""/>
        <dsp:cNvSpPr/>
      </dsp:nvSpPr>
      <dsp:spPr>
        <a:xfrm>
          <a:off x="2203666" y="2093698"/>
          <a:ext cx="450451" cy="28828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4D6A4-5364-44CA-A848-87D830CAA54B}">
      <dsp:nvSpPr>
        <dsp:cNvPr id="0" name=""/>
        <dsp:cNvSpPr/>
      </dsp:nvSpPr>
      <dsp:spPr>
        <a:xfrm>
          <a:off x="1347808" y="2324329"/>
          <a:ext cx="2162166" cy="540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Продуктивность животных</a:t>
          </a:r>
          <a:r>
            <a:rPr lang="en-US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привес и надой</a:t>
          </a:r>
        </a:p>
      </dsp:txBody>
      <dsp:txXfrm>
        <a:off x="1347808" y="2324329"/>
        <a:ext cx="2162166" cy="540541"/>
      </dsp:txXfrm>
    </dsp:sp>
    <dsp:sp modelId="{24F1915B-DDC7-423C-A388-821BCFFC4706}">
      <dsp:nvSpPr>
        <dsp:cNvPr id="0" name=""/>
        <dsp:cNvSpPr/>
      </dsp:nvSpPr>
      <dsp:spPr>
        <a:xfrm>
          <a:off x="2108170" y="986668"/>
          <a:ext cx="810812" cy="810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kern="1200" dirty="0"/>
            <a:t>Охрана здоровья животных</a:t>
          </a:r>
        </a:p>
      </dsp:txBody>
      <dsp:txXfrm>
        <a:off x="2226911" y="1105409"/>
        <a:ext cx="573330" cy="573330"/>
      </dsp:txXfrm>
    </dsp:sp>
    <dsp:sp modelId="{BDDDA821-C430-4785-B628-25390CF8E486}">
      <dsp:nvSpPr>
        <dsp:cNvPr id="0" name=""/>
        <dsp:cNvSpPr/>
      </dsp:nvSpPr>
      <dsp:spPr>
        <a:xfrm>
          <a:off x="1527989" y="378379"/>
          <a:ext cx="810812" cy="810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kern="1200" dirty="0"/>
            <a:t>Продуктивность Пастбищ</a:t>
          </a:r>
        </a:p>
      </dsp:txBody>
      <dsp:txXfrm>
        <a:off x="1646730" y="497120"/>
        <a:ext cx="573330" cy="573330"/>
      </dsp:txXfrm>
    </dsp:sp>
    <dsp:sp modelId="{170D2FE3-4D7E-4F27-827B-81D19D4D3D1A}">
      <dsp:nvSpPr>
        <dsp:cNvPr id="0" name=""/>
        <dsp:cNvSpPr/>
      </dsp:nvSpPr>
      <dsp:spPr>
        <a:xfrm>
          <a:off x="2356819" y="182342"/>
          <a:ext cx="810812" cy="810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kern="1200" dirty="0"/>
            <a:t>Адаптация к изменению климат</a:t>
          </a:r>
        </a:p>
      </dsp:txBody>
      <dsp:txXfrm>
        <a:off x="2475560" y="301083"/>
        <a:ext cx="573330" cy="573330"/>
      </dsp:txXfrm>
    </dsp:sp>
    <dsp:sp modelId="{948344CC-BA74-4376-8246-38F1CD323056}">
      <dsp:nvSpPr>
        <dsp:cNvPr id="0" name=""/>
        <dsp:cNvSpPr/>
      </dsp:nvSpPr>
      <dsp:spPr>
        <a:xfrm>
          <a:off x="1167628" y="18018"/>
          <a:ext cx="2522527" cy="201802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FFCBE-6733-4C1C-B480-CCC59AFADB6F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A52B2-0FC6-4D95-AA84-8C364B4DCD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A52B2-0FC6-4D95-AA84-8C364B4DCDF9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842CE-226B-4DF3-91F3-4DE1C0C2645C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DB0D0-5A21-4683-B46A-B0A607C27A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nace.lursoft.lv/19/proizvodstvo-koksa-i-produktov-neftepererabotki?v=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214422"/>
            <a:ext cx="8786874" cy="114300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Сектор животноводства в экономике Кыргызстана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DC38227-45FF-4997-A8BD-6332EA3CE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820963"/>
              </p:ext>
            </p:extLst>
          </p:nvPr>
        </p:nvGraphicFramePr>
        <p:xfrm>
          <a:off x="574920" y="908720"/>
          <a:ext cx="7994160" cy="5221163"/>
        </p:xfrm>
        <a:graphic>
          <a:graphicData uri="http://schemas.openxmlformats.org/drawingml/2006/table">
            <a:tbl>
              <a:tblPr/>
              <a:tblGrid>
                <a:gridCol w="154202">
                  <a:extLst>
                    <a:ext uri="{9D8B030D-6E8A-4147-A177-3AD203B41FA5}">
                      <a16:colId xmlns:a16="http://schemas.microsoft.com/office/drawing/2014/main" val="2934496744"/>
                    </a:ext>
                  </a:extLst>
                </a:gridCol>
                <a:gridCol w="1566369">
                  <a:extLst>
                    <a:ext uri="{9D8B030D-6E8A-4147-A177-3AD203B41FA5}">
                      <a16:colId xmlns:a16="http://schemas.microsoft.com/office/drawing/2014/main" val="3661502191"/>
                    </a:ext>
                  </a:extLst>
                </a:gridCol>
                <a:gridCol w="432171">
                  <a:extLst>
                    <a:ext uri="{9D8B030D-6E8A-4147-A177-3AD203B41FA5}">
                      <a16:colId xmlns:a16="http://schemas.microsoft.com/office/drawing/2014/main" val="1413109247"/>
                    </a:ext>
                  </a:extLst>
                </a:gridCol>
                <a:gridCol w="432171">
                  <a:extLst>
                    <a:ext uri="{9D8B030D-6E8A-4147-A177-3AD203B41FA5}">
                      <a16:colId xmlns:a16="http://schemas.microsoft.com/office/drawing/2014/main" val="2840772147"/>
                    </a:ext>
                  </a:extLst>
                </a:gridCol>
                <a:gridCol w="551881">
                  <a:extLst>
                    <a:ext uri="{9D8B030D-6E8A-4147-A177-3AD203B41FA5}">
                      <a16:colId xmlns:a16="http://schemas.microsoft.com/office/drawing/2014/main" val="644934421"/>
                    </a:ext>
                  </a:extLst>
                </a:gridCol>
                <a:gridCol w="553910">
                  <a:extLst>
                    <a:ext uri="{9D8B030D-6E8A-4147-A177-3AD203B41FA5}">
                      <a16:colId xmlns:a16="http://schemas.microsoft.com/office/drawing/2014/main" val="3882974622"/>
                    </a:ext>
                  </a:extLst>
                </a:gridCol>
                <a:gridCol w="543765">
                  <a:extLst>
                    <a:ext uri="{9D8B030D-6E8A-4147-A177-3AD203B41FA5}">
                      <a16:colId xmlns:a16="http://schemas.microsoft.com/office/drawing/2014/main" val="4171348345"/>
                    </a:ext>
                  </a:extLst>
                </a:gridCol>
                <a:gridCol w="365216">
                  <a:extLst>
                    <a:ext uri="{9D8B030D-6E8A-4147-A177-3AD203B41FA5}">
                      <a16:colId xmlns:a16="http://schemas.microsoft.com/office/drawing/2014/main" val="2373768766"/>
                    </a:ext>
                  </a:extLst>
                </a:gridCol>
                <a:gridCol w="413911">
                  <a:extLst>
                    <a:ext uri="{9D8B030D-6E8A-4147-A177-3AD203B41FA5}">
                      <a16:colId xmlns:a16="http://schemas.microsoft.com/office/drawing/2014/main" val="2707200420"/>
                    </a:ext>
                  </a:extLst>
                </a:gridCol>
                <a:gridCol w="365216">
                  <a:extLst>
                    <a:ext uri="{9D8B030D-6E8A-4147-A177-3AD203B41FA5}">
                      <a16:colId xmlns:a16="http://schemas.microsoft.com/office/drawing/2014/main" val="2005422314"/>
                    </a:ext>
                  </a:extLst>
                </a:gridCol>
                <a:gridCol w="332752">
                  <a:extLst>
                    <a:ext uri="{9D8B030D-6E8A-4147-A177-3AD203B41FA5}">
                      <a16:colId xmlns:a16="http://schemas.microsoft.com/office/drawing/2014/main" val="3360164732"/>
                    </a:ext>
                  </a:extLst>
                </a:gridCol>
                <a:gridCol w="389563">
                  <a:extLst>
                    <a:ext uri="{9D8B030D-6E8A-4147-A177-3AD203B41FA5}">
                      <a16:colId xmlns:a16="http://schemas.microsoft.com/office/drawing/2014/main" val="3678322314"/>
                    </a:ext>
                  </a:extLst>
                </a:gridCol>
                <a:gridCol w="551881">
                  <a:extLst>
                    <a:ext uri="{9D8B030D-6E8A-4147-A177-3AD203B41FA5}">
                      <a16:colId xmlns:a16="http://schemas.microsoft.com/office/drawing/2014/main" val="3891665827"/>
                    </a:ext>
                  </a:extLst>
                </a:gridCol>
                <a:gridCol w="389563">
                  <a:extLst>
                    <a:ext uri="{9D8B030D-6E8A-4147-A177-3AD203B41FA5}">
                      <a16:colId xmlns:a16="http://schemas.microsoft.com/office/drawing/2014/main" val="3846489990"/>
                    </a:ext>
                  </a:extLst>
                </a:gridCol>
                <a:gridCol w="470722">
                  <a:extLst>
                    <a:ext uri="{9D8B030D-6E8A-4147-A177-3AD203B41FA5}">
                      <a16:colId xmlns:a16="http://schemas.microsoft.com/office/drawing/2014/main" val="3651301360"/>
                    </a:ext>
                  </a:extLst>
                </a:gridCol>
                <a:gridCol w="480867">
                  <a:extLst>
                    <a:ext uri="{9D8B030D-6E8A-4147-A177-3AD203B41FA5}">
                      <a16:colId xmlns:a16="http://schemas.microsoft.com/office/drawing/2014/main" val="2048118294"/>
                    </a:ext>
                  </a:extLst>
                </a:gridCol>
              </a:tblGrid>
              <a:tr h="119297">
                <a:tc>
                  <a:txBody>
                    <a:bodyPr/>
                    <a:lstStyle/>
                    <a:p>
                      <a:pPr algn="ctr" fontAlgn="ctr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1" u="none" strike="noStrike">
                          <a:effectLst/>
                          <a:latin typeface="Times New Roman" panose="02020603050405020304" pitchFamily="18" charset="0"/>
                        </a:rPr>
                        <a:t>                   (млн. сомов)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08570"/>
                  </a:ext>
                </a:extLst>
              </a:tr>
              <a:tr h="4561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выпуск в основных ценах 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Импорт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Корректировка 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Итого ресурсы в основных ценах 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 Чистые налоги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 на продукты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Торговые и транспортные наценки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Импортные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Итого ресурсы в ценах покупателей 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463972"/>
                  </a:ext>
                </a:extLst>
              </a:tr>
              <a:tr h="6806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Товары 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отечестве-нный выпуск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сиф/фоб по импорту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 в основных ценах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Акцизный налог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НДС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Другие налоги на продукты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Субсидии(-)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Наценка оптовой торговли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Наценка розничной торговли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 Наценка торговли автотранспорт-ными средствами и мотоциклами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Транспорт-ные наценки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 пошлины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effectLst/>
                          <a:latin typeface="Times New Roman CYR" panose="02020603050405020304" pitchFamily="18" charset="0"/>
                        </a:rPr>
                        <a:t>ресурсы в ценах покупателей 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430648"/>
                  </a:ext>
                </a:extLst>
              </a:tr>
              <a:tr h="112330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43486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хозяйство, лесное хозяйство и рыболовство 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197413,9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9111,1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206525,1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599,4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3501,6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25294,9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981,7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422,2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237324,8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930903"/>
                  </a:ext>
                </a:extLst>
              </a:tr>
              <a:tr h="119297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Добыча полезных ископаемых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10957,2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2425,8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13383,0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314,0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70,3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373,8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912,4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15291,5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86813"/>
                  </a:ext>
                </a:extLst>
              </a:tr>
              <a:tr h="217642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пищевых  продуктов,(включая напитки) и табачных изделий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33305,9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35748,4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69054,3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5410,2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4574,3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229,3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1800,6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24286,5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454,3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1326,1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107135,6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524614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Текстильное производство; производство одежды и обуви, кожи и прочих кожанных изделий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7646,2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42788,3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50434,5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3301,7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12,1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1436,4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16374,4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2731,1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74740,7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018054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деревянных  и бумажных изделий; полиграфическая  деятельность 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2321,9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9865,2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12187,0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1159,0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482,8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2811,0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301,5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457,8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17420,7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307119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hlinkClick r:id="rId2"/>
                        </a:rPr>
                        <a:t>Производство кокса и очищенных нефтепродуктов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7954,2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36478,5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44432,7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3635,6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3922,1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78,8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1984,5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13085,4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939,9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1543,5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69622,6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200391"/>
                  </a:ext>
                </a:extLst>
              </a:tr>
              <a:tr h="119297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химической продукции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18035,6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18736,1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1941,1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1047,4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3754,4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495,3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835,4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26813,5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561880"/>
                  </a:ext>
                </a:extLst>
              </a:tr>
              <a:tr h="119297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фармацевтической продукции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9708,2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9950,2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963,2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332,0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3142,8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14948,8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455876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резиновых и пластмассовых изделий, прочих неметаллических минеральных продуктов 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14568,4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14986,7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29555,0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2382,5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132,6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1038,3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5874,2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555,0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694,1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40231,8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516120"/>
                  </a:ext>
                </a:extLst>
              </a:tr>
              <a:tr h="336839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 основных металлов и готовых металлических изделий, кроме машин и оборудования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102799,7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25853,1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128652,8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2932,9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38,9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2449,5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5338,2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594,4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1204,2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141210,8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773547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компьютеров, электронногои  оптического оборудования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13022,1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13086,6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1161,3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800,7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1795,7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606,8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17536,0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945157"/>
                  </a:ext>
                </a:extLst>
              </a:tr>
              <a:tr h="119297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электрического оборудования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1568,2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8151,6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9719,8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762,8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9,1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492,2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1090,1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377,6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12506,8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989650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машин и оборудования не включенных в другие группировки 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12727,1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12957,5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2041,3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687,2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1167,9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1096,9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18032,0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877818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автомобилей, производство прочих транспортных средств 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911,8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26936,2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27848,0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1643,9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1114,6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5222,5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4105,0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803,8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40842,4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028801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производства; ремонт и установка машин и оборудования 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1306,1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5950,5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7256,6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528,8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14,9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129,8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874,3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9049,2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616534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(снабжение) электроэнергией, газом, кондиционированным воздухом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22064,3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3089,4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25153,8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1161,4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261,3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-2330,4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24390,0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828690"/>
                  </a:ext>
                </a:extLst>
              </a:tr>
              <a:tr h="224560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Водоснабжение, очистка,  обработка  отходов и получение вторичного сырья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1872,5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1872,5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128,0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2035,7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10106"/>
                  </a:ext>
                </a:extLst>
              </a:tr>
              <a:tr h="126315">
                <a:tc>
                  <a:txBody>
                    <a:bodyPr/>
                    <a:lstStyle/>
                    <a:p>
                      <a:pPr algn="r" fontAlgn="t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6093" marR="6093" marT="6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</a:p>
                  </a:txBody>
                  <a:tcPr marL="6093" marR="6093" marT="60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130237,2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846,6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131083,8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3403,6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219,5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134706,9</a:t>
                      </a:r>
                    </a:p>
                  </a:txBody>
                  <a:tcPr marL="6093" marR="6093" marT="60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23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754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865356"/>
              </p:ext>
            </p:extLst>
          </p:nvPr>
        </p:nvGraphicFramePr>
        <p:xfrm>
          <a:off x="251521" y="1700808"/>
          <a:ext cx="3888432" cy="4836142"/>
        </p:xfrm>
        <a:graphic>
          <a:graphicData uri="http://schemas.openxmlformats.org/drawingml/2006/table">
            <a:tbl>
              <a:tblPr/>
              <a:tblGrid>
                <a:gridCol w="832703">
                  <a:extLst>
                    <a:ext uri="{9D8B030D-6E8A-4147-A177-3AD203B41FA5}">
                      <a16:colId xmlns:a16="http://schemas.microsoft.com/office/drawing/2014/main" val="1210141721"/>
                    </a:ext>
                  </a:extLst>
                </a:gridCol>
                <a:gridCol w="751472">
                  <a:extLst>
                    <a:ext uri="{9D8B030D-6E8A-4147-A177-3AD203B41FA5}">
                      <a16:colId xmlns:a16="http://schemas.microsoft.com/office/drawing/2014/main" val="1047280547"/>
                    </a:ext>
                  </a:extLst>
                </a:gridCol>
                <a:gridCol w="917077">
                  <a:extLst>
                    <a:ext uri="{9D8B030D-6E8A-4147-A177-3AD203B41FA5}">
                      <a16:colId xmlns:a16="http://schemas.microsoft.com/office/drawing/2014/main" val="3683814925"/>
                    </a:ext>
                  </a:extLst>
                </a:gridCol>
                <a:gridCol w="753613">
                  <a:extLst>
                    <a:ext uri="{9D8B030D-6E8A-4147-A177-3AD203B41FA5}">
                      <a16:colId xmlns:a16="http://schemas.microsoft.com/office/drawing/2014/main" val="4113379939"/>
                    </a:ext>
                  </a:extLst>
                </a:gridCol>
                <a:gridCol w="633567">
                  <a:extLst>
                    <a:ext uri="{9D8B030D-6E8A-4147-A177-3AD203B41FA5}">
                      <a16:colId xmlns:a16="http://schemas.microsoft.com/office/drawing/2014/main" val="3731800966"/>
                    </a:ext>
                  </a:extLst>
                </a:gridCol>
              </a:tblGrid>
              <a:tr h="419060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проекта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проектом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73969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мяса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ж.весе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491 159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543 892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2569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 мяса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487627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мяса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уб.весе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245 579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282 824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418029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98 715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116 892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14418"/>
                  </a:ext>
                </a:extLst>
              </a:tr>
              <a:tr h="1897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440284"/>
                  </a:ext>
                </a:extLst>
              </a:tr>
              <a:tr h="379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Потребление, 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146 864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165 932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204351"/>
                  </a:ext>
                </a:extLst>
              </a:tr>
              <a:tr h="94898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81305"/>
                  </a:ext>
                </a:extLst>
              </a:tr>
              <a:tr h="379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Подушевое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кг/на душу нас.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99263"/>
                  </a:ext>
                </a:extLst>
              </a:tr>
              <a:tr h="74020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физиологическая норма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потрб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душу населения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998797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82308"/>
              </p:ext>
            </p:extLst>
          </p:nvPr>
        </p:nvGraphicFramePr>
        <p:xfrm>
          <a:off x="4463778" y="1700808"/>
          <a:ext cx="4394895" cy="3432810"/>
        </p:xfrm>
        <a:graphic>
          <a:graphicData uri="http://schemas.openxmlformats.org/drawingml/2006/table">
            <a:tbl>
              <a:tblPr/>
              <a:tblGrid>
                <a:gridCol w="1350547">
                  <a:extLst>
                    <a:ext uri="{9D8B030D-6E8A-4147-A177-3AD203B41FA5}">
                      <a16:colId xmlns:a16="http://schemas.microsoft.com/office/drawing/2014/main" val="1894982770"/>
                    </a:ext>
                  </a:extLst>
                </a:gridCol>
                <a:gridCol w="681688">
                  <a:extLst>
                    <a:ext uri="{9D8B030D-6E8A-4147-A177-3AD203B41FA5}">
                      <a16:colId xmlns:a16="http://schemas.microsoft.com/office/drawing/2014/main" val="2738553482"/>
                    </a:ext>
                  </a:extLst>
                </a:gridCol>
                <a:gridCol w="839956">
                  <a:extLst>
                    <a:ext uri="{9D8B030D-6E8A-4147-A177-3AD203B41FA5}">
                      <a16:colId xmlns:a16="http://schemas.microsoft.com/office/drawing/2014/main" val="2097372336"/>
                    </a:ext>
                  </a:extLst>
                </a:gridCol>
                <a:gridCol w="769960">
                  <a:extLst>
                    <a:ext uri="{9D8B030D-6E8A-4147-A177-3AD203B41FA5}">
                      <a16:colId xmlns:a16="http://schemas.microsoft.com/office/drawing/2014/main" val="2340395677"/>
                    </a:ext>
                  </a:extLst>
                </a:gridCol>
                <a:gridCol w="752744">
                  <a:extLst>
                    <a:ext uri="{9D8B030D-6E8A-4147-A177-3AD203B41FA5}">
                      <a16:colId xmlns:a16="http://schemas.microsoft.com/office/drawing/2014/main" val="69712637"/>
                    </a:ext>
                  </a:extLst>
                </a:gridCol>
              </a:tblGrid>
              <a:tr h="26250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проекта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проектом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919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Поголовье коров, 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1241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Поголовье дойных коров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145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Поголовье дойных коров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5652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Среднегодовой удой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кг/голову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7466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Валовый надой молока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1 709 316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2 136 645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9122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Подушевое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кг/на душу нас.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96985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физиологическая норма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потрб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 душу населения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48502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1" y="404664"/>
            <a:ext cx="8352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производства животноводческой продукции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08656"/>
              </p:ext>
            </p:extLst>
          </p:nvPr>
        </p:nvGraphicFramePr>
        <p:xfrm>
          <a:off x="827584" y="939897"/>
          <a:ext cx="7704856" cy="5579262"/>
        </p:xfrm>
        <a:graphic>
          <a:graphicData uri="http://schemas.openxmlformats.org/drawingml/2006/table">
            <a:tbl>
              <a:tblPr/>
              <a:tblGrid>
                <a:gridCol w="3574089">
                  <a:extLst>
                    <a:ext uri="{9D8B030D-6E8A-4147-A177-3AD203B41FA5}">
                      <a16:colId xmlns:a16="http://schemas.microsoft.com/office/drawing/2014/main" val="1801181973"/>
                    </a:ext>
                  </a:extLst>
                </a:gridCol>
                <a:gridCol w="921888">
                  <a:extLst>
                    <a:ext uri="{9D8B030D-6E8A-4147-A177-3AD203B41FA5}">
                      <a16:colId xmlns:a16="http://schemas.microsoft.com/office/drawing/2014/main" val="25586962"/>
                    </a:ext>
                  </a:extLst>
                </a:gridCol>
                <a:gridCol w="1035351">
                  <a:extLst>
                    <a:ext uri="{9D8B030D-6E8A-4147-A177-3AD203B41FA5}">
                      <a16:colId xmlns:a16="http://schemas.microsoft.com/office/drawing/2014/main" val="139943896"/>
                    </a:ext>
                  </a:extLst>
                </a:gridCol>
                <a:gridCol w="865156">
                  <a:extLst>
                    <a:ext uri="{9D8B030D-6E8A-4147-A177-3AD203B41FA5}">
                      <a16:colId xmlns:a16="http://schemas.microsoft.com/office/drawing/2014/main" val="2409426204"/>
                    </a:ext>
                  </a:extLst>
                </a:gridCol>
                <a:gridCol w="627593">
                  <a:extLst>
                    <a:ext uri="{9D8B030D-6E8A-4147-A177-3AD203B41FA5}">
                      <a16:colId xmlns:a16="http://schemas.microsoft.com/office/drawing/2014/main" val="992908136"/>
                    </a:ext>
                  </a:extLst>
                </a:gridCol>
                <a:gridCol w="680779">
                  <a:extLst>
                    <a:ext uri="{9D8B030D-6E8A-4147-A177-3AD203B41FA5}">
                      <a16:colId xmlns:a16="http://schemas.microsoft.com/office/drawing/2014/main" val="1620020665"/>
                    </a:ext>
                  </a:extLst>
                </a:gridCol>
              </a:tblGrid>
              <a:tr h="20015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Пункты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Ед.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Без проекта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проектом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Разница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955652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домохозяйств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1985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1985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723121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11 199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11 199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4666653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земли и поголовье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88207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Площадь используемых пастбищ: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215315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Летние пастбища, всего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9691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746148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Собственные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624759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Арендованные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332510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Зимние пастбища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2136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2036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770454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Весенние/осенние пастбища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5233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5233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767406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15 061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16 961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655978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212017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Кормовые культуры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929666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Люцерна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153914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Однолетние травы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367192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978421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Поголовье (В УГ)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УГ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4 240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4 864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094205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Продукция: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45286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Мясо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245 579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282 824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37 244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726192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Молоко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1 709 316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2 136 645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427 329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208342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Доходы: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991744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Мясо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млн.сом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854229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Молоко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млн.сом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46,5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391451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Итого, Доходы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млн.сом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119,9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142,7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280235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Средняя прибыль домохозяйства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267965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Потребление молока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кг/душу нас.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616713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Потребление мяса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л/душу нас.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206223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Годовой доход от скота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сом/ДХ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56 606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66 024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9 417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987771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Мероприятия по улучшению пастбищ (инвестиции)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млн.сом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771952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Общий чистый доход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млн.сом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087924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Дополнительный чистый доход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млн.сом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776447"/>
                  </a:ext>
                </a:extLst>
              </a:tr>
              <a:tr h="31079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Дополнительная годовая чистая прибыль на 1$ инвестиций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658970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ЧПД (@12%)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млн.сом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733759"/>
                  </a:ext>
                </a:extLst>
              </a:tr>
              <a:tr h="1578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ВНР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81,6%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16516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9612" y="108900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воздействия Проектов 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благосостояние ДХ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Количество действующих хозяйствующих субъектов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сельского хозяйства, лесного хозяйства и рыболовства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552955"/>
              </p:ext>
            </p:extLst>
          </p:nvPr>
        </p:nvGraphicFramePr>
        <p:xfrm>
          <a:off x="475246" y="1566910"/>
          <a:ext cx="8345225" cy="2784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2578">
                  <a:extLst>
                    <a:ext uri="{9D8B030D-6E8A-4147-A177-3AD203B41FA5}">
                      <a16:colId xmlns:a16="http://schemas.microsoft.com/office/drawing/2014/main" val="76553238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8822959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9326807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3569552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71618944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26714608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1378591634"/>
                    </a:ext>
                  </a:extLst>
                </a:gridCol>
              </a:tblGrid>
              <a:tr h="171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b="1" dirty="0">
                          <a:effectLst/>
                        </a:rPr>
                        <a:t>2014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effectLst/>
                        </a:rPr>
                        <a:t>2015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b="1" dirty="0">
                          <a:effectLst/>
                        </a:rPr>
                        <a:t>2016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100" b="1" dirty="0">
                          <a:effectLst/>
                        </a:rPr>
                        <a:t>201</a:t>
                      </a:r>
                      <a:r>
                        <a:rPr lang="ru-RU" sz="1100" b="1" dirty="0">
                          <a:effectLst/>
                        </a:rPr>
                        <a:t>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effectLst/>
                        </a:rPr>
                        <a:t>2018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100" b="1" dirty="0">
                          <a:effectLst/>
                        </a:rPr>
                        <a:t>2019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6238936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71755" indent="-7175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Всего хозяйствующих субъектов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384 053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401 561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en-US" sz="1100" dirty="0">
                          <a:effectLst/>
                        </a:rPr>
                        <a:t>415 </a:t>
                      </a:r>
                      <a:r>
                        <a:rPr lang="ru-RU" sz="1100" dirty="0">
                          <a:effectLst/>
                        </a:rPr>
                        <a:t>662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428 448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440 316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453 127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1064588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14414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в том числе: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3006608"/>
                  </a:ext>
                </a:extLst>
              </a:tr>
              <a:tr h="342424">
                <a:tc>
                  <a:txBody>
                    <a:bodyPr/>
                    <a:lstStyle/>
                    <a:p>
                      <a:pPr marL="179705" indent="-7175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крестьянские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(фермерские) хозяйства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384 871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401 350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en-US" sz="1100" dirty="0">
                          <a:effectLst/>
                        </a:rPr>
                        <a:t>415 433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429 217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440 055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452 803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270871"/>
                  </a:ext>
                </a:extLst>
              </a:tr>
              <a:tr h="342424">
                <a:tc>
                  <a:txBody>
                    <a:bodyPr/>
                    <a:lstStyle/>
                    <a:p>
                      <a:pPr marL="143510" indent="-7175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государственные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хозяйства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en-US" sz="1100" dirty="0">
                          <a:effectLst/>
                        </a:rPr>
                        <a:t>33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27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26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5090514"/>
                  </a:ext>
                </a:extLst>
              </a:tr>
              <a:tr h="342424">
                <a:tc>
                  <a:txBody>
                    <a:bodyPr/>
                    <a:lstStyle/>
                    <a:p>
                      <a:pPr marL="143510" indent="-7175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коллективные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хозяйства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513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518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en-US" sz="1100" dirty="0">
                          <a:effectLst/>
                        </a:rPr>
                        <a:t>481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460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427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464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8688564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14414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в том числе: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6679188"/>
                  </a:ext>
                </a:extLst>
              </a:tr>
              <a:tr h="342424">
                <a:tc>
                  <a:txBody>
                    <a:bodyPr/>
                    <a:lstStyle/>
                    <a:p>
                      <a:pPr marL="179705" indent="-7175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акционерные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общества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43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en-US" sz="11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5289011"/>
                  </a:ext>
                </a:extLst>
              </a:tr>
              <a:tr h="342424">
                <a:tc>
                  <a:txBody>
                    <a:bodyPr/>
                    <a:lstStyle/>
                    <a:p>
                      <a:pPr marL="179705" indent="-7175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коллективно-крестьян-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 err="1">
                          <a:effectLst/>
                        </a:rPr>
                        <a:t>ские</a:t>
                      </a:r>
                      <a:r>
                        <a:rPr lang="ru-RU" sz="1100" dirty="0">
                          <a:effectLst/>
                        </a:rPr>
                        <a:t> хозяйства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102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115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en-US" sz="1100">
                          <a:effectLst/>
                        </a:rPr>
                        <a:t>94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96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97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>
                          <a:effectLst/>
                        </a:rPr>
                        <a:t>93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5276642"/>
                  </a:ext>
                </a:extLst>
              </a:tr>
              <a:tr h="342424">
                <a:tc>
                  <a:txBody>
                    <a:bodyPr/>
                    <a:lstStyle/>
                    <a:p>
                      <a:pPr marL="179705" indent="-71755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сельскохозяйственные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кооперативы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373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360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en-US" sz="1100" dirty="0">
                          <a:effectLst/>
                        </a:rPr>
                        <a:t>348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295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220970" algn="l"/>
                        </a:tabLst>
                      </a:pPr>
                      <a:r>
                        <a:rPr lang="ru-RU" sz="1100" dirty="0">
                          <a:effectLst/>
                        </a:rPr>
                        <a:t>339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814" marR="3381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167964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3375" y="5308253"/>
            <a:ext cx="852903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Кроме того, по данным органов местного самоуправления, в среднем за истекшие пять лет в производстве продукции сельского хозяйства осуществляли деятельность более 840 тысяч личных подсобных хозяйств граждан.</a:t>
            </a:r>
            <a:endParaRPr lang="ru-RU" sz="1350" b="1" dirty="0"/>
          </a:p>
        </p:txBody>
      </p:sp>
    </p:spTree>
    <p:extLst>
      <p:ext uri="{BB962C8B-B14F-4D97-AF65-F5344CB8AC3E}">
        <p14:creationId xmlns:p14="http://schemas.microsoft.com/office/powerpoint/2010/main" val="1538663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Доля продукции секторов  в  валовом выпуске продукции сельского хозяйства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007010"/>
              </p:ext>
            </p:extLst>
          </p:nvPr>
        </p:nvGraphicFramePr>
        <p:xfrm>
          <a:off x="1052847" y="1417638"/>
          <a:ext cx="7462505" cy="2068832"/>
        </p:xfrm>
        <a:graphic>
          <a:graphicData uri="http://schemas.openxmlformats.org/drawingml/2006/table">
            <a:tbl>
              <a:tblPr/>
              <a:tblGrid>
                <a:gridCol w="3167640">
                  <a:extLst>
                    <a:ext uri="{9D8B030D-6E8A-4147-A177-3AD203B41FA5}">
                      <a16:colId xmlns:a16="http://schemas.microsoft.com/office/drawing/2014/main" val="2724452226"/>
                    </a:ext>
                  </a:extLst>
                </a:gridCol>
                <a:gridCol w="699164">
                  <a:extLst>
                    <a:ext uri="{9D8B030D-6E8A-4147-A177-3AD203B41FA5}">
                      <a16:colId xmlns:a16="http://schemas.microsoft.com/office/drawing/2014/main" val="4145027490"/>
                    </a:ext>
                  </a:extLst>
                </a:gridCol>
                <a:gridCol w="699164">
                  <a:extLst>
                    <a:ext uri="{9D8B030D-6E8A-4147-A177-3AD203B41FA5}">
                      <a16:colId xmlns:a16="http://schemas.microsoft.com/office/drawing/2014/main" val="3442304767"/>
                    </a:ext>
                  </a:extLst>
                </a:gridCol>
                <a:gridCol w="699164">
                  <a:extLst>
                    <a:ext uri="{9D8B030D-6E8A-4147-A177-3AD203B41FA5}">
                      <a16:colId xmlns:a16="http://schemas.microsoft.com/office/drawing/2014/main" val="2373967572"/>
                    </a:ext>
                  </a:extLst>
                </a:gridCol>
                <a:gridCol w="699164">
                  <a:extLst>
                    <a:ext uri="{9D8B030D-6E8A-4147-A177-3AD203B41FA5}">
                      <a16:colId xmlns:a16="http://schemas.microsoft.com/office/drawing/2014/main" val="2356256823"/>
                    </a:ext>
                  </a:extLst>
                </a:gridCol>
                <a:gridCol w="799045">
                  <a:extLst>
                    <a:ext uri="{9D8B030D-6E8A-4147-A177-3AD203B41FA5}">
                      <a16:colId xmlns:a16="http://schemas.microsoft.com/office/drawing/2014/main" val="646169205"/>
                    </a:ext>
                  </a:extLst>
                </a:gridCol>
                <a:gridCol w="699164">
                  <a:extLst>
                    <a:ext uri="{9D8B030D-6E8A-4147-A177-3AD203B41FA5}">
                      <a16:colId xmlns:a16="http://schemas.microsoft.com/office/drawing/2014/main" val="3844740717"/>
                    </a:ext>
                  </a:extLst>
                </a:gridCol>
              </a:tblGrid>
              <a:tr h="144304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516351"/>
                  </a:ext>
                </a:extLst>
              </a:tr>
              <a:tr h="55578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Валовой выпуск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продукции сельского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хозяйства, лесного хозяйства и рыболов-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ства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934762"/>
                  </a:ext>
                </a:extLst>
              </a:tr>
              <a:tr h="144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Растениеводства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852621"/>
                  </a:ext>
                </a:extLst>
              </a:tr>
              <a:tr h="144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Животноводства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205048"/>
                  </a:ext>
                </a:extLst>
              </a:tr>
              <a:tr h="144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Сельскохозяйственные услуги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298670"/>
                  </a:ext>
                </a:extLst>
              </a:tr>
              <a:tr h="144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Лесное хозяйство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792975"/>
                  </a:ext>
                </a:extLst>
              </a:tr>
              <a:tr h="144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Охота  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871146"/>
                  </a:ext>
                </a:extLst>
              </a:tr>
              <a:tr h="144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Рыболовство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03737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2963751" y="3810536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9514041"/>
              </p:ext>
            </p:extLst>
          </p:nvPr>
        </p:nvGraphicFramePr>
        <p:xfrm>
          <a:off x="2479843" y="3600770"/>
          <a:ext cx="4608512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4578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843" y="268237"/>
            <a:ext cx="8941157" cy="1216547"/>
          </a:xfrm>
        </p:spPr>
        <p:txBody>
          <a:bodyPr>
            <a:noAutofit/>
          </a:bodyPr>
          <a:lstStyle/>
          <a:p>
            <a:br>
              <a:rPr lang="ru-RU" sz="2400" b="1" dirty="0"/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Производство и распределение основных видов животноводческой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продукции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мясо и молоко (в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млн.сом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370467"/>
              </p:ext>
            </p:extLst>
          </p:nvPr>
        </p:nvGraphicFramePr>
        <p:xfrm>
          <a:off x="755576" y="1628800"/>
          <a:ext cx="7560839" cy="4536496"/>
        </p:xfrm>
        <a:graphic>
          <a:graphicData uri="http://schemas.openxmlformats.org/drawingml/2006/table">
            <a:tbl>
              <a:tblPr/>
              <a:tblGrid>
                <a:gridCol w="1003529">
                  <a:extLst>
                    <a:ext uri="{9D8B030D-6E8A-4147-A177-3AD203B41FA5}">
                      <a16:colId xmlns:a16="http://schemas.microsoft.com/office/drawing/2014/main" val="2833493393"/>
                    </a:ext>
                  </a:extLst>
                </a:gridCol>
                <a:gridCol w="940687">
                  <a:extLst>
                    <a:ext uri="{9D8B030D-6E8A-4147-A177-3AD203B41FA5}">
                      <a16:colId xmlns:a16="http://schemas.microsoft.com/office/drawing/2014/main" val="9036093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70644489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58308177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167205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3076047181"/>
                    </a:ext>
                  </a:extLst>
                </a:gridCol>
              </a:tblGrid>
              <a:tr h="5483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Продукты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Переработка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Внутреннее потребление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Экспорт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 выпуск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136819"/>
                  </a:ext>
                </a:extLst>
              </a:tr>
              <a:tr h="33234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Мясо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12 463,6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33 081, 8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16 772, 6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62 318 2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7056"/>
                  </a:ext>
                </a:extLst>
              </a:tr>
              <a:tr h="332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Молоко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1 570 1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17 035 5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4 522 2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23 128 000 000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212144"/>
                  </a:ext>
                </a:extLst>
              </a:tr>
              <a:tr h="33234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Мясо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17 471, 6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35 827, 4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4 939 8,0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58 238 912 000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839532"/>
                  </a:ext>
                </a:extLst>
              </a:tr>
              <a:tr h="332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Молоко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1 814, 4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20 046,0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4 799, 3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26 659 800 000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130294"/>
                  </a:ext>
                </a:extLst>
              </a:tr>
              <a:tr h="33234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Мясо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19 180, 1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31 148, 1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4 472, 1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54 800 452 000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95841"/>
                  </a:ext>
                </a:extLst>
              </a:tr>
              <a:tr h="332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Молоко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3 095, 8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20 676, 9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3 669,9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27 442 800 000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845490"/>
                  </a:ext>
                </a:extLst>
              </a:tr>
              <a:tr h="33234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Мясо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24 183, 4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31 390, 3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4 884, 8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60 458 640 000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370532"/>
                  </a:ext>
                </a:extLst>
              </a:tr>
              <a:tr h="332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Молоко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3 432, 7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22 768, 2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4 923, 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31 124 000 000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29402"/>
                  </a:ext>
                </a:extLst>
              </a:tr>
              <a:tr h="33234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Мясо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25 960, 9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34 101, 6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1 749, 1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61 811 769 000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85378"/>
                  </a:ext>
                </a:extLst>
              </a:tr>
              <a:tr h="332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Молоко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2 553, 2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23 961, 7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5 279, 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31 794 000 000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207943"/>
                  </a:ext>
                </a:extLst>
              </a:tr>
              <a:tr h="33234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Мясо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25 573, 2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39 805, 7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2 110, 5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67 489 644 000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490061"/>
                  </a:ext>
                </a:extLst>
              </a:tr>
              <a:tr h="332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Молоко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2 685, 9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23 944, 3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5 925 6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32 556 000 000 сом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40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59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Основные макроэкономические показатели молока и мяса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(в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млрд.сом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677491"/>
              </p:ext>
            </p:extLst>
          </p:nvPr>
        </p:nvGraphicFramePr>
        <p:xfrm>
          <a:off x="457200" y="1484785"/>
          <a:ext cx="8229600" cy="4317055"/>
        </p:xfrm>
        <a:graphic>
          <a:graphicData uri="http://schemas.openxmlformats.org/drawingml/2006/table">
            <a:tbl>
              <a:tblPr/>
              <a:tblGrid>
                <a:gridCol w="2395212">
                  <a:extLst>
                    <a:ext uri="{9D8B030D-6E8A-4147-A177-3AD203B41FA5}">
                      <a16:colId xmlns:a16="http://schemas.microsoft.com/office/drawing/2014/main" val="1433336432"/>
                    </a:ext>
                  </a:extLst>
                </a:gridCol>
                <a:gridCol w="913961">
                  <a:extLst>
                    <a:ext uri="{9D8B030D-6E8A-4147-A177-3AD203B41FA5}">
                      <a16:colId xmlns:a16="http://schemas.microsoft.com/office/drawing/2014/main" val="480422111"/>
                    </a:ext>
                  </a:extLst>
                </a:gridCol>
                <a:gridCol w="1118816">
                  <a:extLst>
                    <a:ext uri="{9D8B030D-6E8A-4147-A177-3AD203B41FA5}">
                      <a16:colId xmlns:a16="http://schemas.microsoft.com/office/drawing/2014/main" val="607034695"/>
                    </a:ext>
                  </a:extLst>
                </a:gridCol>
                <a:gridCol w="1087301">
                  <a:extLst>
                    <a:ext uri="{9D8B030D-6E8A-4147-A177-3AD203B41FA5}">
                      <a16:colId xmlns:a16="http://schemas.microsoft.com/office/drawing/2014/main" val="2012949852"/>
                    </a:ext>
                  </a:extLst>
                </a:gridCol>
                <a:gridCol w="929720">
                  <a:extLst>
                    <a:ext uri="{9D8B030D-6E8A-4147-A177-3AD203B41FA5}">
                      <a16:colId xmlns:a16="http://schemas.microsoft.com/office/drawing/2014/main" val="1130479925"/>
                    </a:ext>
                  </a:extLst>
                </a:gridCol>
                <a:gridCol w="886387">
                  <a:extLst>
                    <a:ext uri="{9D8B030D-6E8A-4147-A177-3AD203B41FA5}">
                      <a16:colId xmlns:a16="http://schemas.microsoft.com/office/drawing/2014/main" val="3779220920"/>
                    </a:ext>
                  </a:extLst>
                </a:gridCol>
                <a:gridCol w="898203">
                  <a:extLst>
                    <a:ext uri="{9D8B030D-6E8A-4147-A177-3AD203B41FA5}">
                      <a16:colId xmlns:a16="http://schemas.microsoft.com/office/drawing/2014/main" val="2414369689"/>
                    </a:ext>
                  </a:extLst>
                </a:gridCol>
              </a:tblGrid>
              <a:tr h="51434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Показатели: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277555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ВДС по экономике страны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364 742,5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401 012,2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434 955,1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485 051,2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515 748,2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567 251,9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576573"/>
                  </a:ext>
                </a:extLst>
              </a:tr>
              <a:tr h="5220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ВДС от животноводческой продукции, в том числе: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55 899,6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59 685,3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65 164,2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70 956,9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72 821,3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79 933,4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524498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ВДС мяса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18 325,4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20 282,1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23 590,8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25 673,0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26 828,2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29 617,4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36927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ВДС молока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37 574,1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39 403,3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41 573,4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45 283,9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45 993,1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50 316,0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839425"/>
                  </a:ext>
                </a:extLst>
              </a:tr>
              <a:tr h="8486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ВВП по экономике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456 791,2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481 216,6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538 863,2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599 805,8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649 951,8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701 427,8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388169"/>
                  </a:ext>
                </a:extLst>
              </a:tr>
              <a:tr h="5220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ВВП от животноводческой продукции, в том числе: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57 856,1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61 774,3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67 445,0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73 440,4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75 370,1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82 731,1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90549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мяса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18 966,8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20 992,0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24 416,5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26 571,6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27 767,2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30 654,0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28807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молока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38 889,2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40 782,4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43 028,5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46 868,8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47 602,9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52 077,1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40609"/>
                  </a:ext>
                </a:extLst>
              </a:tr>
              <a:tr h="5220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ВДС мяса от ВДС по всей экономике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776889"/>
                  </a:ext>
                </a:extLst>
              </a:tr>
              <a:tr h="5220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ВВП мяса от ВВП по всей экономике(%)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238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530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Доля потребления мяса в отдельных отраслях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экономики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9626903"/>
              </p:ext>
            </p:extLst>
          </p:nvPr>
        </p:nvGraphicFramePr>
        <p:xfrm>
          <a:off x="323528" y="1052736"/>
          <a:ext cx="85689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2723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Доля потребления молока в отдельных отраслях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экономики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979985"/>
              </p:ext>
            </p:extLst>
          </p:nvPr>
        </p:nvGraphicFramePr>
        <p:xfrm>
          <a:off x="251520" y="1196752"/>
          <a:ext cx="8784976" cy="5084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5551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Динамика роста отраслей, потребляющих молочную продукцию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4451236"/>
              </p:ext>
            </p:extLst>
          </p:nvPr>
        </p:nvGraphicFramePr>
        <p:xfrm>
          <a:off x="899592" y="980728"/>
          <a:ext cx="7787208" cy="5527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905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06" y="274638"/>
            <a:ext cx="8929750" cy="114300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Детализация выявленных проблем в животноводстве в сельскохозяйственной отрасли Кыргызстана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596586"/>
              </p:ext>
            </p:extLst>
          </p:nvPr>
        </p:nvGraphicFramePr>
        <p:xfrm>
          <a:off x="392877" y="1622246"/>
          <a:ext cx="4286280" cy="4168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4857752" y="2143116"/>
          <a:ext cx="407196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160010445"/>
              </p:ext>
            </p:extLst>
          </p:nvPr>
        </p:nvGraphicFramePr>
        <p:xfrm>
          <a:off x="4857752" y="1035827"/>
          <a:ext cx="407196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786314" y="4714884"/>
          <a:ext cx="407196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4786314" y="3929066"/>
          <a:ext cx="407196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4857752" y="3071810"/>
          <a:ext cx="4071966" cy="200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4643438" y="2285992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786446" y="209692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7215206" y="2285992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714876" y="3071810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786446" y="3071810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7215206" y="3071810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215206" y="4071942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5786446" y="4071942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4714876" y="4071942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4714876" y="4929198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5786446" y="4929198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7143768" y="4929198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4786314" y="5715016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6072198" y="578645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7286644" y="5786454"/>
            <a:ext cx="1428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745" y="332657"/>
            <a:ext cx="8424735" cy="100811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Динамика роста отраслей, потребляющих мясо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2016639"/>
              </p:ext>
            </p:extLst>
          </p:nvPr>
        </p:nvGraphicFramePr>
        <p:xfrm>
          <a:off x="755576" y="1321606"/>
          <a:ext cx="7365606" cy="500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085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237799"/>
              </p:ext>
            </p:extLst>
          </p:nvPr>
        </p:nvGraphicFramePr>
        <p:xfrm>
          <a:off x="755576" y="332656"/>
          <a:ext cx="7344816" cy="6048667"/>
        </p:xfrm>
        <a:graphic>
          <a:graphicData uri="http://schemas.openxmlformats.org/drawingml/2006/table">
            <a:tbl>
              <a:tblPr/>
              <a:tblGrid>
                <a:gridCol w="1985616">
                  <a:extLst>
                    <a:ext uri="{9D8B030D-6E8A-4147-A177-3AD203B41FA5}">
                      <a16:colId xmlns:a16="http://schemas.microsoft.com/office/drawing/2014/main" val="1667474098"/>
                    </a:ext>
                  </a:extLst>
                </a:gridCol>
                <a:gridCol w="757668">
                  <a:extLst>
                    <a:ext uri="{9D8B030D-6E8A-4147-A177-3AD203B41FA5}">
                      <a16:colId xmlns:a16="http://schemas.microsoft.com/office/drawing/2014/main" val="1234110589"/>
                    </a:ext>
                  </a:extLst>
                </a:gridCol>
                <a:gridCol w="927491">
                  <a:extLst>
                    <a:ext uri="{9D8B030D-6E8A-4147-A177-3AD203B41FA5}">
                      <a16:colId xmlns:a16="http://schemas.microsoft.com/office/drawing/2014/main" val="2003657463"/>
                    </a:ext>
                  </a:extLst>
                </a:gridCol>
                <a:gridCol w="901365">
                  <a:extLst>
                    <a:ext uri="{9D8B030D-6E8A-4147-A177-3AD203B41FA5}">
                      <a16:colId xmlns:a16="http://schemas.microsoft.com/office/drawing/2014/main" val="1940795568"/>
                    </a:ext>
                  </a:extLst>
                </a:gridCol>
                <a:gridCol w="1126705">
                  <a:extLst>
                    <a:ext uri="{9D8B030D-6E8A-4147-A177-3AD203B41FA5}">
                      <a16:colId xmlns:a16="http://schemas.microsoft.com/office/drawing/2014/main" val="3030572960"/>
                    </a:ext>
                  </a:extLst>
                </a:gridCol>
                <a:gridCol w="836049">
                  <a:extLst>
                    <a:ext uri="{9D8B030D-6E8A-4147-A177-3AD203B41FA5}">
                      <a16:colId xmlns:a16="http://schemas.microsoft.com/office/drawing/2014/main" val="1360952416"/>
                    </a:ext>
                  </a:extLst>
                </a:gridCol>
                <a:gridCol w="809922">
                  <a:extLst>
                    <a:ext uri="{9D8B030D-6E8A-4147-A177-3AD203B41FA5}">
                      <a16:colId xmlns:a16="http://schemas.microsoft.com/office/drawing/2014/main" val="3876936769"/>
                    </a:ext>
                  </a:extLst>
                </a:gridCol>
              </a:tblGrid>
              <a:tr h="17790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</a:t>
                      </a:r>
                      <a:r>
                        <a:rPr lang="ru-RU" sz="105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сом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629913"/>
                  </a:ext>
                </a:extLst>
              </a:tr>
              <a:tr h="5337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ВДС молока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Структура ВДС мяса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Всего: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Индикатор Проекта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IFAD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Доля Проекта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IFAD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111577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налоги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179,9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517,5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697,35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69,73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008857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Заработная плата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8 987,9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5 655,3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14 643,22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1 464,32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968842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Прибыль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5 469,7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27 524,3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32 994,00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3 299,40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217873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Потребление ос.капитала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3 687,9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3 877,1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7 565,01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756,50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594993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18 325,4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37 574,1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55 899,57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5 589,96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829597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налоги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197,9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539,1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736,91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73,69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528094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Заработная плата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10 032,5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6 246,6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16 279,05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1 627,91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30487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Прибыль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5 987,9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28 460,9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34 448,78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3 444,88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545035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ос.капитала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4 063,9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4 156,7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8 220,60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822,06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17559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20 282,1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39 403,3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59 685,34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5 968,53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849315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налоги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202,8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545,9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748,73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74,87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832489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Заработная плата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11 446,5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6 961,8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18 408,30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1 840,83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594410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Прибыль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6 085,3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28 762,2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34 847,52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3 484,75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57655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ос.капитала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4 231,6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4 273,5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8 505,10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850,51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595237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21 966,2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40 543,5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62 509,65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6 250,97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8971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налоги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207,5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585,6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793,05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79,30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210723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Заработная плата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12 412,7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7 608,9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20 021,59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2 002,16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165872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Прибыль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6 246,7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31 036,1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37 282,79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3 728,28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333329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ос.капитала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4 432,9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4 548,9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8 981,78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898,18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516507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23 299,8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43 779,4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67 079,21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6 707,92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813757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налоги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211,3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588,1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799,39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79,94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789822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Заработная плата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13 072,4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7 993,7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21 066,14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2 106,61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594406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Прибыль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6 389,5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31 134,3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37 523,80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3 752,38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239129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ос.капитала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4 570,2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4 638,4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9 208,58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920,86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549896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24 243,4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44 354,5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68 597,91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6 859,79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857113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налоги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217,2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631,9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849,08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84,91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144159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Заработная плата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14 243,9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8 718,3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22 962,21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2 296,22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822681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Прибыль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6 585,7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33 632,0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40 217,68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4 021,77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750377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ос.капитала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4 756,9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4 916,2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9 673,13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967,31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02159"/>
                  </a:ext>
                </a:extLst>
              </a:tr>
              <a:tr h="177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25 803,7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47 898,4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73 702,09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7 370,21  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352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79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эффективности Проектов 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460606"/>
              </p:ext>
            </p:extLst>
          </p:nvPr>
        </p:nvGraphicFramePr>
        <p:xfrm>
          <a:off x="570383" y="908720"/>
          <a:ext cx="8003233" cy="5505450"/>
        </p:xfrm>
        <a:graphic>
          <a:graphicData uri="http://schemas.openxmlformats.org/drawingml/2006/table">
            <a:tbl>
              <a:tblPr/>
              <a:tblGrid>
                <a:gridCol w="4635973">
                  <a:extLst>
                    <a:ext uri="{9D8B030D-6E8A-4147-A177-3AD203B41FA5}">
                      <a16:colId xmlns:a16="http://schemas.microsoft.com/office/drawing/2014/main" val="4051620630"/>
                    </a:ext>
                  </a:extLst>
                </a:gridCol>
                <a:gridCol w="1209706">
                  <a:extLst>
                    <a:ext uri="{9D8B030D-6E8A-4147-A177-3AD203B41FA5}">
                      <a16:colId xmlns:a16="http://schemas.microsoft.com/office/drawing/2014/main" val="661333454"/>
                    </a:ext>
                  </a:extLst>
                </a:gridCol>
                <a:gridCol w="1139631">
                  <a:extLst>
                    <a:ext uri="{9D8B030D-6E8A-4147-A177-3AD203B41FA5}">
                      <a16:colId xmlns:a16="http://schemas.microsoft.com/office/drawing/2014/main" val="3811987743"/>
                    </a:ext>
                  </a:extLst>
                </a:gridCol>
                <a:gridCol w="1017923">
                  <a:extLst>
                    <a:ext uri="{9D8B030D-6E8A-4147-A177-3AD203B41FA5}">
                      <a16:colId xmlns:a16="http://schemas.microsoft.com/office/drawing/2014/main" val="1145432145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Обозначение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Значение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Допустим. показатель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7018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микроуровне экономики: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464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Инвестиции усредненного ОПП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млн.сом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&gt;13,6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040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Чистая приведенная стоимость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NPV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&gt;0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1023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Внутренняя норма рентабельности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IRR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IRR&gt;r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000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Ставка дисконтирования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003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Общий чистый доход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Общий чистый доход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Общий чистый доход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млн.сом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6573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Дополнительный чистый доход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Дополнительный чистый доход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млн.сом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743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Дополнительная годовая чистая прибыль на 1$ инвестиций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&gt;1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76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макроуровне экономики: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62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Инвестиции в сектор животноводства за последние 10 лет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млрд.сом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301219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Валовая добавленная стоимость животнводческой продукции (молоко и мясо) за последние 5 лет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млрд.сом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885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млрд.сом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2352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млрд.сом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5280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млрд.сом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1011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операционные излишки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млрд.сом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6074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потребление основного капитала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млрд.сом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3809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Земельный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налог и плата за использования пастбищами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млр.сом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89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13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992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выявленных проблем в животноводстве на ДХ в микро уроне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299189"/>
              </p:ext>
            </p:extLst>
          </p:nvPr>
        </p:nvGraphicFramePr>
        <p:xfrm>
          <a:off x="467394" y="1346228"/>
          <a:ext cx="4543428" cy="4197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25347333"/>
              </p:ext>
            </p:extLst>
          </p:nvPr>
        </p:nvGraphicFramePr>
        <p:xfrm>
          <a:off x="4572000" y="1118553"/>
          <a:ext cx="4964444" cy="3553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Стрелка вправо 6"/>
          <p:cNvSpPr/>
          <p:nvPr/>
        </p:nvSpPr>
        <p:spPr>
          <a:xfrm rot="19495388">
            <a:off x="5185438" y="3081189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4985876" y="1444644"/>
            <a:ext cx="142876" cy="40005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521784" y="4672213"/>
            <a:ext cx="3286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1.На конечного потребления ДХ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2.На заболеваемости в ДХ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3.На доход от реализации мясо и молока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4.На затраты по содержание животных</a:t>
            </a:r>
            <a:r>
              <a:rPr lang="en-US" sz="1600" dirty="0"/>
              <a:t>.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6761773" y="4518538"/>
            <a:ext cx="613920" cy="153676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выявленных проблем в животноводстве на ДХ на микро уроне и как следствие на экономику страны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98593"/>
              </p:ext>
            </p:extLst>
          </p:nvPr>
        </p:nvGraphicFramePr>
        <p:xfrm>
          <a:off x="285720" y="1714488"/>
          <a:ext cx="4857784" cy="2882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1538" y="4786322"/>
            <a:ext cx="3286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1.На конечного потребления ДХ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2.На заболеваемости в ДХ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3.На доход от реализации мясо и молока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4.На затраты по содержание животных</a:t>
            </a:r>
          </a:p>
          <a:p>
            <a:endParaRPr lang="ru-RU" sz="16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500298" y="4500570"/>
            <a:ext cx="450451" cy="288288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Стрелка вправо 7"/>
          <p:cNvSpPr/>
          <p:nvPr/>
        </p:nvSpPr>
        <p:spPr>
          <a:xfrm>
            <a:off x="4214810" y="5214950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572132" y="1857364"/>
            <a:ext cx="35718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1.Валового внутренний продукт созданный непосредственно в с/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х-отрасли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2.Валовой добавленной стоимости созданный непосредственно в с/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х-отрасли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3.Продовольственная и пищевая безопасность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4.Увеличение денежного потока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5.Рост налоговых поступлений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6.Рост занятости населения, связанная с животноводческой продукцией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7.Экоситему</a:t>
            </a:r>
          </a:p>
          <a:p>
            <a:endParaRPr lang="ru-RU" dirty="0"/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5286380" y="1785926"/>
            <a:ext cx="214314" cy="44291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981323"/>
              </p:ext>
            </p:extLst>
          </p:nvPr>
        </p:nvGraphicFramePr>
        <p:xfrm>
          <a:off x="1510299" y="1628800"/>
          <a:ext cx="6408712" cy="4134308"/>
        </p:xfrm>
        <a:graphic>
          <a:graphicData uri="http://schemas.openxmlformats.org/drawingml/2006/table">
            <a:tbl>
              <a:tblPr/>
              <a:tblGrid>
                <a:gridCol w="2775896">
                  <a:extLst>
                    <a:ext uri="{9D8B030D-6E8A-4147-A177-3AD203B41FA5}">
                      <a16:colId xmlns:a16="http://schemas.microsoft.com/office/drawing/2014/main" val="735699084"/>
                    </a:ext>
                  </a:extLst>
                </a:gridCol>
                <a:gridCol w="563856">
                  <a:extLst>
                    <a:ext uri="{9D8B030D-6E8A-4147-A177-3AD203B41FA5}">
                      <a16:colId xmlns:a16="http://schemas.microsoft.com/office/drawing/2014/main" val="2714884428"/>
                    </a:ext>
                  </a:extLst>
                </a:gridCol>
                <a:gridCol w="902636">
                  <a:extLst>
                    <a:ext uri="{9D8B030D-6E8A-4147-A177-3AD203B41FA5}">
                      <a16:colId xmlns:a16="http://schemas.microsoft.com/office/drawing/2014/main" val="1925661973"/>
                    </a:ext>
                  </a:extLst>
                </a:gridCol>
                <a:gridCol w="1173425">
                  <a:extLst>
                    <a:ext uri="{9D8B030D-6E8A-4147-A177-3AD203B41FA5}">
                      <a16:colId xmlns:a16="http://schemas.microsoft.com/office/drawing/2014/main" val="3909609162"/>
                    </a:ext>
                  </a:extLst>
                </a:gridCol>
                <a:gridCol w="992899">
                  <a:extLst>
                    <a:ext uri="{9D8B030D-6E8A-4147-A177-3AD203B41FA5}">
                      <a16:colId xmlns:a16="http://schemas.microsoft.com/office/drawing/2014/main" val="769216362"/>
                    </a:ext>
                  </a:extLst>
                </a:gridCol>
              </a:tblGrid>
              <a:tr h="3165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(i)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Состав стада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Ед.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Без проекта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проектом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824246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Самки          0-12 месяцев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353127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12-24 месяцев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53516"/>
                  </a:ext>
                </a:extLst>
              </a:tr>
              <a:tr h="20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24 месяцев +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1895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1536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876768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Самцы        0-12 месяцев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824695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12-24 месяцев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4703844"/>
                  </a:ext>
                </a:extLst>
              </a:tr>
              <a:tr h="211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Племенные производители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261834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 стадо - 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3725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3641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701403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Коровы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1995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1995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575039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Итого, Продажа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544779"/>
                  </a:ext>
                </a:extLst>
              </a:tr>
              <a:tr h="25288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Смертность (по факту):</a:t>
                      </a:r>
                    </a:p>
                  </a:txBody>
                  <a:tcPr marL="5388" marR="5388" marT="53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голов</a:t>
                      </a:r>
                    </a:p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5388" marR="5388" marT="53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388" marR="5388" marT="53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007088"/>
                  </a:ext>
                </a:extLst>
              </a:tr>
              <a:tr h="241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(ii)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Производительность (в год)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474557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Естественный прирост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84534"/>
                  </a:ext>
                </a:extLst>
              </a:tr>
              <a:tr h="2110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Молочная продуктивность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949153"/>
                  </a:ext>
                </a:extLst>
              </a:tr>
              <a:tr h="173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дней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772181"/>
                  </a:ext>
                </a:extLst>
              </a:tr>
              <a:tr h="211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Надой молока - среднесуточный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16286"/>
                  </a:ext>
                </a:extLst>
              </a:tr>
              <a:tr h="24924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Надой молока - общая лактация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л/голову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1260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1575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430276"/>
                  </a:ext>
                </a:extLst>
              </a:tr>
              <a:tr h="2110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(iii)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Параметры производства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346439"/>
                  </a:ext>
                </a:extLst>
              </a:tr>
              <a:tr h="211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Молоко для продажи и потребления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2103165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2677468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61639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10299" y="548680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модель молока (усредненное ОПП)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модель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мяса (усредненное ОПП) </a:t>
            </a:r>
            <a:b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440167"/>
              </p:ext>
            </p:extLst>
          </p:nvPr>
        </p:nvGraphicFramePr>
        <p:xfrm>
          <a:off x="1115615" y="1916832"/>
          <a:ext cx="6912769" cy="4486275"/>
        </p:xfrm>
        <a:graphic>
          <a:graphicData uri="http://schemas.openxmlformats.org/drawingml/2006/table">
            <a:tbl>
              <a:tblPr/>
              <a:tblGrid>
                <a:gridCol w="3025600">
                  <a:extLst>
                    <a:ext uri="{9D8B030D-6E8A-4147-A177-3AD203B41FA5}">
                      <a16:colId xmlns:a16="http://schemas.microsoft.com/office/drawing/2014/main" val="1401652059"/>
                    </a:ext>
                  </a:extLst>
                </a:gridCol>
                <a:gridCol w="1152803">
                  <a:extLst>
                    <a:ext uri="{9D8B030D-6E8A-4147-A177-3AD203B41FA5}">
                      <a16:colId xmlns:a16="http://schemas.microsoft.com/office/drawing/2014/main" val="3723369550"/>
                    </a:ext>
                  </a:extLst>
                </a:gridCol>
                <a:gridCol w="776624">
                  <a:extLst>
                    <a:ext uri="{9D8B030D-6E8A-4147-A177-3AD203B41FA5}">
                      <a16:colId xmlns:a16="http://schemas.microsoft.com/office/drawing/2014/main" val="267792643"/>
                    </a:ext>
                  </a:extLst>
                </a:gridCol>
                <a:gridCol w="970781">
                  <a:extLst>
                    <a:ext uri="{9D8B030D-6E8A-4147-A177-3AD203B41FA5}">
                      <a16:colId xmlns:a16="http://schemas.microsoft.com/office/drawing/2014/main" val="701313619"/>
                    </a:ext>
                  </a:extLst>
                </a:gridCol>
                <a:gridCol w="986961">
                  <a:extLst>
                    <a:ext uri="{9D8B030D-6E8A-4147-A177-3AD203B41FA5}">
                      <a16:colId xmlns:a16="http://schemas.microsoft.com/office/drawing/2014/main" val="251007835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УГ/голов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9551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(i)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Состав стада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Ед.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Без проекта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проектом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8672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Самки          0-12 месяцев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5035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12-24 месяцев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7175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24 месяцев 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1027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Самцы        0-12 месяцев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841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12-24 месяцев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803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Племенные производители (бараны)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15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Общее стадо - 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850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8666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Овцы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65694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Итого, Продажа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62236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Смертность (по факту):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945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(ii)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Производительность (в год)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077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Естественный прирост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547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Взрослая самка -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318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Ягнята на продажу -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953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Падеж - ягнята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088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1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Результаты производственной модели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326269"/>
              </p:ext>
            </p:extLst>
          </p:nvPr>
        </p:nvGraphicFramePr>
        <p:xfrm>
          <a:off x="428596" y="1928802"/>
          <a:ext cx="3857653" cy="3040389"/>
        </p:xfrm>
        <a:graphic>
          <a:graphicData uri="http://schemas.openxmlformats.org/drawingml/2006/table">
            <a:tbl>
              <a:tblPr/>
              <a:tblGrid>
                <a:gridCol w="121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1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мяса в </a:t>
                      </a:r>
                      <a:r>
                        <a:rPr lang="ru-RU" sz="1400" b="0" i="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ж.весе</a:t>
                      </a:r>
                      <a:endParaRPr lang="ru-RU" sz="14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491 159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 мяса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мяса в уб.весе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245 579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98 715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Потребление, всего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146 864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Подушевое потребл.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кг/на душу нас.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248467"/>
              </p:ext>
            </p:extLst>
          </p:nvPr>
        </p:nvGraphicFramePr>
        <p:xfrm>
          <a:off x="4643438" y="1928803"/>
          <a:ext cx="3672978" cy="3546726"/>
        </p:xfrm>
        <a:graphic>
          <a:graphicData uri="http://schemas.openxmlformats.org/drawingml/2006/table">
            <a:tbl>
              <a:tblPr/>
              <a:tblGrid>
                <a:gridCol w="1383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Коровы</a:t>
                      </a:r>
                      <a:endParaRPr lang="en-GB" sz="14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Поголовье коров, всего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Поголовье дойных коров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Поголовье дойных коров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9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Среднегодовой удой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кг/голову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Валовый надой молока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1 709 316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19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Подушевое потребл.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кг/на душу нас.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24739" y="1488554"/>
            <a:ext cx="1047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Мясо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2160" y="1549479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Молоко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820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Выпуск животноводческой продукции в сельскохозяйственной отрасли (в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млрд.сом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800904"/>
              </p:ext>
            </p:extLst>
          </p:nvPr>
        </p:nvGraphicFramePr>
        <p:xfrm>
          <a:off x="539552" y="1988840"/>
          <a:ext cx="8280922" cy="3888431"/>
        </p:xfrm>
        <a:graphic>
          <a:graphicData uri="http://schemas.openxmlformats.org/drawingml/2006/table">
            <a:tbl>
              <a:tblPr/>
              <a:tblGrid>
                <a:gridCol w="1126480">
                  <a:extLst>
                    <a:ext uri="{9D8B030D-6E8A-4147-A177-3AD203B41FA5}">
                      <a16:colId xmlns:a16="http://schemas.microsoft.com/office/drawing/2014/main" val="4053158295"/>
                    </a:ext>
                  </a:extLst>
                </a:gridCol>
                <a:gridCol w="1192407">
                  <a:extLst>
                    <a:ext uri="{9D8B030D-6E8A-4147-A177-3AD203B41FA5}">
                      <a16:colId xmlns:a16="http://schemas.microsoft.com/office/drawing/2014/main" val="790757971"/>
                    </a:ext>
                  </a:extLst>
                </a:gridCol>
                <a:gridCol w="1192407">
                  <a:extLst>
                    <a:ext uri="{9D8B030D-6E8A-4147-A177-3AD203B41FA5}">
                      <a16:colId xmlns:a16="http://schemas.microsoft.com/office/drawing/2014/main" val="1959560517"/>
                    </a:ext>
                  </a:extLst>
                </a:gridCol>
                <a:gridCol w="1192407">
                  <a:extLst>
                    <a:ext uri="{9D8B030D-6E8A-4147-A177-3AD203B41FA5}">
                      <a16:colId xmlns:a16="http://schemas.microsoft.com/office/drawing/2014/main" val="3411210249"/>
                    </a:ext>
                  </a:extLst>
                </a:gridCol>
                <a:gridCol w="1192407">
                  <a:extLst>
                    <a:ext uri="{9D8B030D-6E8A-4147-A177-3AD203B41FA5}">
                      <a16:colId xmlns:a16="http://schemas.microsoft.com/office/drawing/2014/main" val="1556210530"/>
                    </a:ext>
                  </a:extLst>
                </a:gridCol>
                <a:gridCol w="1192407">
                  <a:extLst>
                    <a:ext uri="{9D8B030D-6E8A-4147-A177-3AD203B41FA5}">
                      <a16:colId xmlns:a16="http://schemas.microsoft.com/office/drawing/2014/main" val="3605548034"/>
                    </a:ext>
                  </a:extLst>
                </a:gridCol>
                <a:gridCol w="1192407">
                  <a:extLst>
                    <a:ext uri="{9D8B030D-6E8A-4147-A177-3AD203B41FA5}">
                      <a16:colId xmlns:a16="http://schemas.microsoft.com/office/drawing/2014/main" val="2989150653"/>
                    </a:ext>
                  </a:extLst>
                </a:gridCol>
              </a:tblGrid>
              <a:tr h="769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Продукция: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447617"/>
                  </a:ext>
                </a:extLst>
              </a:tr>
              <a:tr h="535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Молоко сырое</a:t>
                      </a:r>
                    </a:p>
                  </a:txBody>
                  <a:tcPr marL="7693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</a:t>
                      </a:r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26, 7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27, 5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31, 1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 8 сом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32, 6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8517"/>
                  </a:ext>
                </a:extLst>
              </a:tr>
              <a:tr h="535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Мясо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62, 3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58, 2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54, 8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60, 5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61, 8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 5 сом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354852"/>
                  </a:ext>
                </a:extLst>
              </a:tr>
              <a:tr h="40961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в том числе: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  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49" marR="8549" marT="8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49" marR="8549" marT="8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49" marR="8549" marT="8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49" marR="8549" marT="8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49" marR="8549" marT="8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49" marR="8549" marT="8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070356"/>
                  </a:ext>
                </a:extLst>
              </a:tr>
              <a:tr h="819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КРС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42, 9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40, 2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37, 5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41, 7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42, 9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47, 1 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244207"/>
                  </a:ext>
                </a:extLst>
              </a:tr>
              <a:tr h="8192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МРС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19, 5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18, 1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17, 4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18, 9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18, 8 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20, 5</a:t>
                      </a:r>
                    </a:p>
                  </a:txBody>
                  <a:tcPr marL="8549" marR="8549" marT="8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76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77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FCD75-DA8C-474A-B6C7-AE5934116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Макроуровень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4300671-C14F-4DE8-9151-0D4511927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250412"/>
              </p:ext>
            </p:extLst>
          </p:nvPr>
        </p:nvGraphicFramePr>
        <p:xfrm>
          <a:off x="539552" y="1417638"/>
          <a:ext cx="8147246" cy="5145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892">
                  <a:extLst>
                    <a:ext uri="{9D8B030D-6E8A-4147-A177-3AD203B41FA5}">
                      <a16:colId xmlns:a16="http://schemas.microsoft.com/office/drawing/2014/main" val="307810799"/>
                    </a:ext>
                  </a:extLst>
                </a:gridCol>
                <a:gridCol w="900559">
                  <a:extLst>
                    <a:ext uri="{9D8B030D-6E8A-4147-A177-3AD203B41FA5}">
                      <a16:colId xmlns:a16="http://schemas.microsoft.com/office/drawing/2014/main" val="3602708514"/>
                    </a:ext>
                  </a:extLst>
                </a:gridCol>
                <a:gridCol w="900559">
                  <a:extLst>
                    <a:ext uri="{9D8B030D-6E8A-4147-A177-3AD203B41FA5}">
                      <a16:colId xmlns:a16="http://schemas.microsoft.com/office/drawing/2014/main" val="1326284183"/>
                    </a:ext>
                  </a:extLst>
                </a:gridCol>
                <a:gridCol w="900559">
                  <a:extLst>
                    <a:ext uri="{9D8B030D-6E8A-4147-A177-3AD203B41FA5}">
                      <a16:colId xmlns:a16="http://schemas.microsoft.com/office/drawing/2014/main" val="2722408346"/>
                    </a:ext>
                  </a:extLst>
                </a:gridCol>
                <a:gridCol w="900559">
                  <a:extLst>
                    <a:ext uri="{9D8B030D-6E8A-4147-A177-3AD203B41FA5}">
                      <a16:colId xmlns:a16="http://schemas.microsoft.com/office/drawing/2014/main" val="4017480905"/>
                    </a:ext>
                  </a:extLst>
                </a:gridCol>
                <a:gridCol w="900559">
                  <a:extLst>
                    <a:ext uri="{9D8B030D-6E8A-4147-A177-3AD203B41FA5}">
                      <a16:colId xmlns:a16="http://schemas.microsoft.com/office/drawing/2014/main" val="1461069907"/>
                    </a:ext>
                  </a:extLst>
                </a:gridCol>
                <a:gridCol w="900559">
                  <a:extLst>
                    <a:ext uri="{9D8B030D-6E8A-4147-A177-3AD203B41FA5}">
                      <a16:colId xmlns:a16="http://schemas.microsoft.com/office/drawing/2014/main" val="4046796326"/>
                    </a:ext>
                  </a:extLst>
                </a:gridCol>
              </a:tblGrid>
              <a:tr h="439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Мясо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Kyrghyz Time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2014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2015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2016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2017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2018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2019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1810943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Ресурсы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0753024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Запасы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3,1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4,9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5,1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5,5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6,9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9,8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4294014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на начало года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883159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Производство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202,8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208,3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212,4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216,6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221,3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226,2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4251146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Импорт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65,7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39,1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33,7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34,1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33,3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42,2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6868493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Итого ресурсов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271,6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252,3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251,2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256,2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261,5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278,2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438852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Использование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8617138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Производственное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 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3011075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потребление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86364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Потери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0,3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0,3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0,3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0,3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0,3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0,3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1678344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Экспорт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72,8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21,1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20,2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20,4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7,1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8,1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779045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Фонд личного потребления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193,6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225,8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225,2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228,6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244,3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259,9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6294249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Запасы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4,9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5,1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5,5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6,9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>
                          <a:effectLst/>
                        </a:rPr>
                        <a:t>9,8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</a:rPr>
                        <a:t>9,9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7210960"/>
                  </a:ext>
                </a:extLst>
              </a:tr>
              <a:tr h="2665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на конец года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310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068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3361</TotalTime>
  <Words>3474</Words>
  <Application>Microsoft Office PowerPoint</Application>
  <PresentationFormat>Экран (4:3)</PresentationFormat>
  <Paragraphs>1609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Kyrghyz Times</vt:lpstr>
      <vt:lpstr>Arial</vt:lpstr>
      <vt:lpstr>Calibri</vt:lpstr>
      <vt:lpstr>Times New Roman</vt:lpstr>
      <vt:lpstr>Times New Roman CYR</vt:lpstr>
      <vt:lpstr>Times New Roman CYR</vt:lpstr>
      <vt:lpstr>Wingdings</vt:lpstr>
      <vt:lpstr>Тема Office</vt:lpstr>
      <vt:lpstr>Сектор животноводства в экономике Кыргызстана</vt:lpstr>
      <vt:lpstr>Детализация выявленных проблем в животноводстве в сельскохозяйственной отрасли Кыргызстана.</vt:lpstr>
      <vt:lpstr>Воздействие выявленных проблем в животноводстве на ДХ в микро уроне</vt:lpstr>
      <vt:lpstr>Воздействие выявленных проблем в животноводстве на ДХ на микро уроне и как следствие на экономику страны</vt:lpstr>
      <vt:lpstr>Презентация PowerPoint</vt:lpstr>
      <vt:lpstr>Производственная модель мяса (усредненное ОПП)  </vt:lpstr>
      <vt:lpstr>Результаты производственной модели </vt:lpstr>
      <vt:lpstr>Выпуск животноводческой продукции в сельскохозяйственной отрасли (в млрд.сом)</vt:lpstr>
      <vt:lpstr>Макроуровень</vt:lpstr>
      <vt:lpstr>Презентация PowerPoint</vt:lpstr>
      <vt:lpstr>Презентация PowerPoint</vt:lpstr>
      <vt:lpstr>Презентация PowerPoint</vt:lpstr>
      <vt:lpstr>Количество действующих хозяйствующих субъектов  сельского хозяйства, лесного хозяйства и рыболовства </vt:lpstr>
      <vt:lpstr>Доля продукции секторов  в  валовом выпуске продукции сельского хозяйства</vt:lpstr>
      <vt:lpstr> Производство и распределение основных видов животноводческой продукции: мясо и молоко (в млн.сом) </vt:lpstr>
      <vt:lpstr>Основные макроэкономические показатели молока и мяса  (в млрд.сом)</vt:lpstr>
      <vt:lpstr>Доля потребления мяса в отдельных отраслях  экономики</vt:lpstr>
      <vt:lpstr>Доля потребления молока в отдельных отраслях  экономики</vt:lpstr>
      <vt:lpstr>Динамика роста отраслей, потребляющих молочную продукцию</vt:lpstr>
      <vt:lpstr>Динамика роста отраслей, потребляющих мясо</vt:lpstr>
      <vt:lpstr>Презентация PowerPoint</vt:lpstr>
      <vt:lpstr>Показатели эффективности Проектов IFAD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Сектор животноводства в экономике Кыргызстана</dc:title>
  <dc:creator>Kanakaev</dc:creator>
  <cp:lastModifiedBy>aikan Zholochieva</cp:lastModifiedBy>
  <cp:revision>96</cp:revision>
  <dcterms:created xsi:type="dcterms:W3CDTF">2021-09-27T05:09:27Z</dcterms:created>
  <dcterms:modified xsi:type="dcterms:W3CDTF">2024-08-15T03:36:13Z</dcterms:modified>
</cp:coreProperties>
</file>