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63" r:id="rId3"/>
    <p:sldId id="306" r:id="rId4"/>
    <p:sldId id="328" r:id="rId5"/>
    <p:sldId id="307" r:id="rId6"/>
    <p:sldId id="261" r:id="rId7"/>
    <p:sldId id="309" r:id="rId8"/>
    <p:sldId id="310" r:id="rId9"/>
    <p:sldId id="329" r:id="rId10"/>
    <p:sldId id="330" r:id="rId11"/>
    <p:sldId id="325" r:id="rId12"/>
    <p:sldId id="266" r:id="rId13"/>
    <p:sldId id="294" r:id="rId14"/>
    <p:sldId id="267" r:id="rId15"/>
    <p:sldId id="324" r:id="rId16"/>
    <p:sldId id="296" r:id="rId17"/>
    <p:sldId id="257" r:id="rId18"/>
    <p:sldId id="258" r:id="rId19"/>
    <p:sldId id="259" r:id="rId20"/>
    <p:sldId id="262" r:id="rId21"/>
    <p:sldId id="299" r:id="rId22"/>
    <p:sldId id="298" r:id="rId23"/>
    <p:sldId id="268" r:id="rId24"/>
    <p:sldId id="265" r:id="rId25"/>
    <p:sldId id="260" r:id="rId26"/>
    <p:sldId id="291" r:id="rId27"/>
    <p:sldId id="269" r:id="rId28"/>
    <p:sldId id="270" r:id="rId29"/>
    <p:sldId id="326" r:id="rId30"/>
    <p:sldId id="264" r:id="rId31"/>
    <p:sldId id="323" r:id="rId32"/>
    <p:sldId id="277" r:id="rId33"/>
    <p:sldId id="331" r:id="rId34"/>
    <p:sldId id="327" r:id="rId35"/>
    <p:sldId id="273" r:id="rId36"/>
    <p:sldId id="322" r:id="rId37"/>
    <p:sldId id="305" r:id="rId38"/>
    <p:sldId id="321" r:id="rId39"/>
    <p:sldId id="278" r:id="rId40"/>
    <p:sldId id="272" r:id="rId41"/>
    <p:sldId id="276" r:id="rId42"/>
    <p:sldId id="275" r:id="rId43"/>
    <p:sldId id="304" r:id="rId44"/>
    <p:sldId id="319" r:id="rId45"/>
    <p:sldId id="314" r:id="rId46"/>
    <p:sldId id="318" r:id="rId47"/>
    <p:sldId id="317" r:id="rId48"/>
    <p:sldId id="316" r:id="rId49"/>
    <p:sldId id="297" r:id="rId50"/>
    <p:sldId id="313" r:id="rId51"/>
    <p:sldId id="315" r:id="rId52"/>
    <p:sldId id="279" r:id="rId53"/>
    <p:sldId id="280" r:id="rId54"/>
    <p:sldId id="281" r:id="rId55"/>
    <p:sldId id="282" r:id="rId56"/>
    <p:sldId id="28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9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2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59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4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65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3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6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1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4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5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2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7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9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19F0-915C-40E7-8A0C-6D19E52D283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EA01CA-384C-48BC-96E5-CF02FE5C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8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7%D0%B2%D0%B8%D0%B2%D0%B0%D1%8E%D1%89%D0%B8%D0%B5%D1%81%D1%8F_%D1%81%D1%82%D1%80%D0%B0%D0%BD%D1%8B" TargetMode="External"/><Relationship Id="rId2" Type="http://schemas.openxmlformats.org/officeDocument/2006/relationships/hyperlink" Target="https://ru.wikipedia.org/wiki/%D0%A1%D0%BE%D1%86%D0%B8%D0%B0%D0%BB%D1%8C%D0%BD%D0%BE%D0%B5_%D0%BD%D0%B5%D1%80%D0%B0%D0%B2%D0%B5%D0%BD%D1%81%D1%82%D0%B2%D0%B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1%80%D0%BE%D0%B2%D1%8B%D0%B5_%D0%B7%D0%B0%D0%BF%D0%B0%D1%81%D1%8B_%D0%BD%D0%B5%D1%84%D1%82%D0%B8" TargetMode="External"/><Relationship Id="rId2" Type="http://schemas.openxmlformats.org/officeDocument/2006/relationships/hyperlink" Target="https://ru.wikipedia.org/wiki/British_Petrole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1%80%D0%B5%D0%B4%D0%B5%D0%BB%D1%8B_%D1%80%D0%BE%D1%81%D1%82%D0%B0#cite_note-23" TargetMode="External"/><Relationship Id="rId5" Type="http://schemas.openxmlformats.org/officeDocument/2006/relationships/hyperlink" Target="https://ru.wikipedia.org/wiki/%D0%98%D0%B7%D0%BC%D0%B5%D0%BD%D0%B5%D0%BD%D0%B8%D0%B5_%D0%BA%D0%BB%D0%B8%D0%BC%D0%B0%D1%82%D0%B0" TargetMode="External"/><Relationship Id="rId4" Type="http://schemas.openxmlformats.org/officeDocument/2006/relationships/hyperlink" Target="https://ru.wikipedia.org/wiki/%D0%9F%D1%80%D0%BE%D0%B4%D0%BE%D0%B2%D0%BE%D0%BB%D1%8C%D1%81%D1%82%D0%B2%D0%B5%D0%BD%D0%BD%D0%B0%D1%8F_%D0%B8_%D1%81%D0%B5%D0%BB%D1%8C%D1%81%D0%BA%D0%BE%D1%85%D0%BE%D0%B7%D1%8F%D0%B9%D1%81%D1%82%D0%B2%D0%B5%D0%BD%D0%BD%D0%B0%D1%8F_%D0%BE%D1%80%D0%B3%D0%B0%D0%BD%D0%B8%D0%B7%D0%B0%D1%86%D0%B8%D1%8F_%D0%9E%D0%9E%D0%9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E%D1%81%D1%83%D0%B4%D0%B0%D1%80%D1%81%D1%82%D0%B2%D0%B5%D0%BD%D0%BD%D0%BE%D0%B5_%D0%BE%D0%B1%D1%8A%D0%B5%D0%B4%D0%B8%D0%BD%D0%B5%D0%BD%D0%B8%D0%B5_%D0%BD%D0%B0%D1%83%D1%87%D0%BD%D1%8B%D1%85_%D0%B8_%D0%BF%D1%80%D0%B8%D0%BA%D0%BB%D0%B0%D0%B4%D0%BD%D1%8B%D1%85_%D0%B8%D1%81%D1%81%D0%BB%D0%B5%D0%B4%D0%BE%D0%B2%D0%B0%D0%BD%D0%B8%D0%B9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F96CF-6B2B-3FBC-D9B5-852EC57D6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такое </a:t>
            </a:r>
            <a:r>
              <a:rPr lang="en-US" b="1" dirty="0"/>
              <a:t>ESG</a:t>
            </a:r>
            <a:r>
              <a:rPr lang="ru-RU" b="1" dirty="0"/>
              <a:t>? </a:t>
            </a:r>
            <a:br>
              <a:rPr lang="ru-RU" b="1" dirty="0"/>
            </a:br>
            <a:r>
              <a:rPr lang="ru-RU" b="1" dirty="0"/>
              <a:t> Нужен ли </a:t>
            </a:r>
            <a:r>
              <a:rPr lang="en-US" b="1" dirty="0"/>
              <a:t>ESG</a:t>
            </a:r>
            <a:r>
              <a:rPr lang="ru-RU" b="1" dirty="0"/>
              <a:t> </a:t>
            </a:r>
            <a:r>
              <a:rPr lang="ru-RU" b="1" dirty="0" err="1"/>
              <a:t>Бишкекводоканалу</a:t>
            </a:r>
            <a:r>
              <a:rPr lang="ru-RU" b="1" dirty="0"/>
              <a:t>?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E4871E-F814-584D-7FB4-0F68555E8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Октябрь 2024</a:t>
            </a:r>
          </a:p>
          <a:p>
            <a:r>
              <a:rPr lang="ru-RU" dirty="0"/>
              <a:t>Использованы материалы Организации Объединённых наций, Всемирного банка, Международной Финансовой Корпорации, Евразийского банка развития</a:t>
            </a:r>
          </a:p>
          <a:p>
            <a:endParaRPr lang="ru-RU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41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4052D7-5FC8-7CC2-76C1-EB7C8C5E9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6" y="1063547"/>
            <a:ext cx="11644369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C19D7B-FF4C-B9BA-A27B-48361CAE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1" y="349188"/>
            <a:ext cx="10300290" cy="57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9FCDE-D2E5-4595-7816-4E5E8D8E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624110"/>
            <a:ext cx="8822372" cy="729202"/>
          </a:xfrm>
        </p:spPr>
        <p:txBody>
          <a:bodyPr>
            <a:normAutofit/>
          </a:bodyPr>
          <a:lstStyle/>
          <a:p>
            <a:r>
              <a:rPr lang="ru-RU" dirty="0"/>
              <a:t>Истоки </a:t>
            </a:r>
            <a:r>
              <a:rPr lang="en-US" dirty="0"/>
              <a:t>ESG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43E7C-96EE-23D7-BE19-615E53DF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072" y="1609344"/>
            <a:ext cx="9785540" cy="4301878"/>
          </a:xfrm>
        </p:spPr>
        <p:txBody>
          <a:bodyPr>
            <a:normAutofit fontScale="92500"/>
          </a:bodyPr>
          <a:lstStyle/>
          <a:p>
            <a:r>
              <a:rPr lang="ru-RU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1969 год </a:t>
            </a:r>
            <a:r>
              <a:rPr lang="ru-RU" sz="20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Печчеи</a:t>
            </a:r>
            <a:r>
              <a:rPr lang="ru-RU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выпустил в свет книгу-предупреждение “Перед бездной”,</a:t>
            </a:r>
          </a:p>
          <a:p>
            <a:r>
              <a:rPr lang="ru-RU" sz="20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1970 г. Форрестер разработал модели , включив в них население, производство сельскохозяйственную и промышленную продукции, природные ресурсы и загрязнение окружающей среды и продемонстрировал членам Римского клуба </a:t>
            </a:r>
          </a:p>
          <a:p>
            <a:r>
              <a:rPr lang="ru-RU" sz="2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1972 г. — Римский клуб: доклад «Пределы роста» (</a:t>
            </a:r>
            <a:r>
              <a:rPr lang="ru-RU" sz="2000" i="1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RU" sz="2000" i="1" dirty="0" err="1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Limits</a:t>
            </a:r>
            <a:r>
              <a:rPr lang="ru-RU" sz="2000" i="1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000" i="1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Growth»</a:t>
            </a:r>
            <a:r>
              <a:rPr lang="ru-RU" sz="2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Доклад подготовлен специалистом Массачусетского технологического института Деннисом и </a:t>
            </a:r>
            <a:r>
              <a:rPr lang="ru-RU" sz="2000" dirty="0" err="1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Донеллой</a:t>
            </a:r>
            <a:r>
              <a:rPr lang="ru-RU" sz="2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Медоузами</a:t>
            </a:r>
            <a:r>
              <a:rPr lang="ru-RU" sz="2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Доклад впервые вводит в научный оборот понятия экологической, демографической и социальной осознанности человечества как альтернативы существующей модели экономического</a:t>
            </a:r>
            <a:r>
              <a:rPr lang="en-US" sz="2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роста.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Все составляющие описываемого исследования – численность населения, производство продовольствия, загрязнение природной среды, расход невозобновляемых ресурсов – растут. Каждый год они увеличиваются по закону, который математики называют экспоненциальным ростом.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9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Лимиты роста (</a:t>
            </a:r>
            <a:r>
              <a:rPr lang="en-US" dirty="0"/>
              <a:t>Limits of growth)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" y="1487277"/>
            <a:ext cx="9343514" cy="4902505"/>
          </a:xfrm>
        </p:spPr>
      </p:pic>
    </p:spTree>
    <p:extLst>
      <p:ext uri="{BB962C8B-B14F-4D97-AF65-F5344CB8AC3E}">
        <p14:creationId xmlns:p14="http://schemas.microsoft.com/office/powerpoint/2010/main" val="222833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5DF4BA-9AA3-6AC2-C242-53313B01ADAF}"/>
              </a:ext>
            </a:extLst>
          </p:cNvPr>
          <p:cNvSpPr txBox="1"/>
          <p:nvPr/>
        </p:nvSpPr>
        <p:spPr>
          <a:xfrm>
            <a:off x="749147" y="1024569"/>
            <a:ext cx="8397607" cy="595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Модель рассчитывала 9 основных переменных: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невозобновляемые ресурсы;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промышленный капитал;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капитал;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капитал сферы услуг;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свободная земля;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сельхозугодья;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городская и промышленная земля;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неудаляемые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загрязнители;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народонаселение.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книге 1972 г авторы представили 12 сценариев развития человечества, включая базовую модель.</a:t>
            </a: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расчётам, снижение среднего уровня жизни может начаться с 2020-х годов, вследствие превышения экологических и экономических пределов роста населения и промышленного производства, исчерпания легкодоступных запасов невозобновляемых ресурсов, деградации сельхозугодий, прогрессирующего </a:t>
            </a:r>
            <a:r>
              <a:rPr lang="ru-RU" sz="180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Социальное неравенство"/>
              </a:rPr>
              <a:t>социального неравенства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и роста цен на ресурсы и продовольствие в </a:t>
            </a:r>
            <a:r>
              <a:rPr lang="ru-RU" sz="180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 tooltip="Развивающиеся страны"/>
              </a:rPr>
              <a:t>развивающихся странах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0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18DE7B-024E-D374-118F-73A0759F352E}"/>
              </a:ext>
            </a:extLst>
          </p:cNvPr>
          <p:cNvSpPr txBox="1"/>
          <p:nvPr/>
        </p:nvSpPr>
        <p:spPr>
          <a:xfrm>
            <a:off x="1053737" y="801189"/>
            <a:ext cx="809679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2016 году численность населения мира превысила 7,3 млрд человек; рубеж в 8 млрд, по прогнозам ООН будет преодолён в 2025 году, 9,7 млрд — в 2050 году.</a:t>
            </a:r>
            <a:endParaRPr lang="en-US" dirty="0">
              <a:solidFill>
                <a:srgbClr val="2021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2021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прогнозам корпорации «</a:t>
            </a:r>
            <a:r>
              <a:rPr lang="ru-RU" u="sng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British Petroleum"/>
              </a:rPr>
              <a:t>BP</a:t>
            </a:r>
            <a:r>
              <a:rPr lang="ru-RU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», сделанным в 2013 году, </a:t>
            </a:r>
            <a:r>
              <a:rPr lang="ru-RU" u="sng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 tooltip="Мировые запасы нефти"/>
              </a:rPr>
              <a:t>мировых доказанных запасов нефти</a:t>
            </a:r>
            <a:r>
              <a:rPr lang="ru-RU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и газа хватит на 53—56 лет . </a:t>
            </a:r>
            <a:endParaRPr lang="en-US" dirty="0">
              <a:solidFill>
                <a:srgbClr val="2021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1990 года площадь пахотных земель в мире практически не увеличивается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2021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Между тем, как считают эксперты </a:t>
            </a:r>
            <a:r>
              <a:rPr lang="ru-RU" u="sng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 tooltip="Продовольственная и сельскохозяйственная организация ООН"/>
              </a:rPr>
              <a:t>ФАО</a:t>
            </a:r>
            <a:r>
              <a:rPr lang="ru-RU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чтобы прокормить растущее население мира, к 2050 году потребуется увеличить глобальное производство продовольствия на 60 %, в основном на уже существующих пахотных землях и в условиях </a:t>
            </a:r>
            <a:r>
              <a:rPr lang="ru-RU" u="sng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 tooltip="Изменение климата"/>
              </a:rPr>
              <a:t>изменения климата</a:t>
            </a:r>
            <a:r>
              <a:rPr lang="ru-RU" u="sng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[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0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488" y="814388"/>
            <a:ext cx="941546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1993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Донелла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Медоуз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Йорген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Рандерс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Деннис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Медоуз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опубликовали книгу под названием </a:t>
            </a:r>
            <a:r>
              <a:rPr lang="ru-RU" sz="24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«За пределами роста».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Она содержала корректировку сценариев первоначальной модели на основе 20-летних данных с момента опубликования первого доклада.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Предпоследняя обновленная версия доклада была опубликована в виде книги в </a:t>
            </a:r>
            <a:r>
              <a:rPr lang="ru-RU" sz="2400" b="1" u="sng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 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под названием </a:t>
            </a:r>
            <a:r>
              <a:rPr lang="ru-RU" sz="24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«Пределы роста: 30 лет спустя»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u="sng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2008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Грэм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Тёрнер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Graham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Turner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из </a:t>
            </a:r>
            <a:r>
              <a:rPr lang="ru-RU" sz="2400" u="sng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 tooltip="Государственное объединение научных и прикладных исследований"/>
              </a:rPr>
              <a:t>CSIRO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(Австралия) опубликовал статью, в которой сравнивал прогнозы «Пределов» с данными за 30 лет, прошедшими после публикации. Он пришел к выводу, что текущее производство индустриальных товаров и еды, загрязнение среды соответствуют значениям, предсказанным в модели 1972 года.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rgbClr val="2021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2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75DF41-2084-EFBE-396E-273570F93E23}"/>
              </a:ext>
            </a:extLst>
          </p:cNvPr>
          <p:cNvSpPr txBox="1"/>
          <p:nvPr/>
        </p:nvSpPr>
        <p:spPr>
          <a:xfrm>
            <a:off x="661012" y="484742"/>
            <a:ext cx="109287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dirty="0"/>
              <a:t>К концу двадцатого века началось переосмысление концепции развития в </a:t>
            </a:r>
            <a:r>
              <a:rPr lang="ru-RU" altLang="ru-RU" sz="2800" b="1" i="1" u="sng" dirty="0"/>
              <a:t>академической среде, на площадке ООН</a:t>
            </a:r>
            <a:r>
              <a:rPr lang="en-US" altLang="ru-RU" sz="2800" b="1" i="1" u="sng" dirty="0"/>
              <a:t>,</a:t>
            </a:r>
            <a:r>
              <a:rPr lang="ru-RU" altLang="ru-RU" sz="2800" b="1" i="1" u="sng" dirty="0"/>
              <a:t>на межправительственном уровне </a:t>
            </a:r>
            <a:r>
              <a:rPr lang="ru-RU" altLang="ru-RU" sz="2800" dirty="0"/>
              <a:t>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1972 г. </a:t>
            </a:r>
            <a:r>
              <a:rPr lang="ru-RU" altLang="ru-RU" sz="2400" dirty="0"/>
              <a:t>— Римский клуб: доклад «Пределы роста» </a:t>
            </a:r>
            <a:endParaRPr lang="en-US" altLang="ru-RU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1979 г.</a:t>
            </a:r>
            <a:r>
              <a:rPr lang="en-US" dirty="0">
                <a:solidFill>
                  <a:srgbClr val="C00000"/>
                </a:solidFill>
                <a:ea typeface="Calibri" panose="020F0502020204030204" pitchFamily="34" charset="0"/>
              </a:rPr>
              <a:t>   -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ea typeface="Calibri" panose="020F0502020204030204" pitchFamily="34" charset="0"/>
              </a:rPr>
              <a:t>1-я Всемирная климатическая конференция ООН при ко-спонсорстве Всемирной метеорологической организации</a:t>
            </a:r>
            <a:endParaRPr lang="ru-RU" altLang="ru-RU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1983 г.- </a:t>
            </a:r>
            <a:r>
              <a:rPr lang="ru-RU" altLang="ru-RU" sz="2400" dirty="0"/>
              <a:t>Созданная ООН Всемирная комиссия по окружающей среде и развитию ввела в мировой оборот понятие устойчивого развития.</a:t>
            </a:r>
            <a:endParaRPr lang="en-US" altLang="ru-RU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1987 г.</a:t>
            </a:r>
            <a:r>
              <a:rPr lang="ru-RU" altLang="ru-RU" sz="2400" dirty="0"/>
              <a:t> - Понятие устойчивого развития появилось в докладе ООН «Наше общее будущее». Введение концепции устойчивого развития на базе: экологической, экономической и социальной.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1992 г. </a:t>
            </a:r>
            <a:r>
              <a:rPr lang="ru-RU" altLang="ru-RU" sz="2400" dirty="0"/>
              <a:t>— Рамочная конвенция ООН по изменению климата в Рио-де-Жанейро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04516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EEB878-B5AB-6AC0-71D1-454A34677BEC}"/>
              </a:ext>
            </a:extLst>
          </p:cNvPr>
          <p:cNvSpPr txBox="1"/>
          <p:nvPr/>
        </p:nvSpPr>
        <p:spPr>
          <a:xfrm>
            <a:off x="1288973" y="583894"/>
            <a:ext cx="785778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1997 г</a:t>
            </a:r>
            <a:r>
              <a:rPr lang="ru-RU" altLang="ru-RU" sz="2800" dirty="0">
                <a:solidFill>
                  <a:srgbClr val="C00000"/>
                </a:solidFill>
              </a:rPr>
              <a:t>.</a:t>
            </a:r>
            <a:r>
              <a:rPr lang="ru-RU" altLang="ru-RU" sz="2800" dirty="0"/>
              <a:t> — Киотский протокол к Рамочной конвенции ООН по изменению климата обязует развитые страны сокращать выбросы парниковых газов.</a:t>
            </a:r>
          </a:p>
          <a:p>
            <a:r>
              <a:rPr lang="ru-RU" altLang="ru-RU" sz="2800" b="1" dirty="0">
                <a:solidFill>
                  <a:srgbClr val="C00000"/>
                </a:solidFill>
              </a:rPr>
              <a:t>2000 г. </a:t>
            </a:r>
            <a:r>
              <a:rPr lang="ru-RU" altLang="ru-RU" sz="2800" dirty="0"/>
              <a:t>- Саммит Тысячелетия сформулировал 8 задач для устойчивого развития.</a:t>
            </a:r>
          </a:p>
          <a:p>
            <a:r>
              <a:rPr lang="ru-RU" altLang="ru-RU" sz="2800" b="1" dirty="0">
                <a:solidFill>
                  <a:srgbClr val="C00000"/>
                </a:solidFill>
              </a:rPr>
              <a:t>2004 г.  - </a:t>
            </a:r>
            <a:r>
              <a:rPr lang="ru-RU" altLang="ru-RU" sz="2800" b="1" u="sng" dirty="0"/>
              <a:t>ESG-принципы были </a:t>
            </a:r>
            <a:r>
              <a:rPr lang="ru-RU" altLang="ru-RU" sz="2800" b="1" u="sng" dirty="0" err="1"/>
              <a:t>институционализированы</a:t>
            </a:r>
            <a:r>
              <a:rPr lang="ru-RU" altLang="ru-RU" sz="2800" b="1" u="sng" dirty="0"/>
              <a:t> генсеком ООН Кофи Аннаном в докладе «Неравнодушный побеждает». </a:t>
            </a:r>
            <a:endParaRPr lang="en-US" alt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1079552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0A369F-EE58-6709-E56E-059E14A9F9F6}"/>
              </a:ext>
            </a:extLst>
          </p:cNvPr>
          <p:cNvSpPr txBox="1"/>
          <p:nvPr/>
        </p:nvSpPr>
        <p:spPr>
          <a:xfrm>
            <a:off x="561860" y="429660"/>
            <a:ext cx="936433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</a:rPr>
              <a:t>В 2006 году </a:t>
            </a:r>
            <a:r>
              <a:rPr lang="ru-RU" altLang="ru-RU" sz="2400" dirty="0"/>
              <a:t>при поддержке 20 крупных институциональных инвесторов была создана площадка PRI (</a:t>
            </a:r>
            <a:r>
              <a:rPr lang="ru-RU" altLang="ru-RU" sz="2400" dirty="0" err="1"/>
              <a:t>Principals</a:t>
            </a:r>
            <a:r>
              <a:rPr lang="ru-RU" altLang="ru-RU" sz="2400" dirty="0"/>
              <a:t> </a:t>
            </a:r>
            <a:r>
              <a:rPr lang="ru-RU" altLang="ru-RU" sz="2400" dirty="0" err="1"/>
              <a:t>for</a:t>
            </a:r>
            <a:r>
              <a:rPr lang="ru-RU" altLang="ru-RU" sz="2400" dirty="0"/>
              <a:t> </a:t>
            </a:r>
            <a:r>
              <a:rPr lang="ru-RU" altLang="ru-RU" sz="2400" dirty="0" err="1"/>
              <a:t>Responsible</a:t>
            </a:r>
            <a:r>
              <a:rPr lang="ru-RU" altLang="ru-RU" sz="2400" dirty="0"/>
              <a:t> Investment)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2015 г. </a:t>
            </a:r>
            <a:r>
              <a:rPr lang="ru-RU" altLang="ru-RU" sz="2400" dirty="0"/>
              <a:t>— Саммит ООН одобрил «Повестку дня в области устойчивого развития до 2030 года» и 17 «Целей устойчивого развития (ЦУР)». Эти программные документы утвердили лидеры 193 стран.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2015 г. - </a:t>
            </a:r>
            <a:r>
              <a:rPr lang="ru-RU" altLang="ru-RU" sz="2400" dirty="0"/>
              <a:t>Парижское соглашение по климату одобрено 196 государствами в ходе 21-й Конференции Рамочной конвенции ООН об изменении</a:t>
            </a:r>
          </a:p>
          <a:p>
            <a:r>
              <a:rPr lang="ru-RU" altLang="ru-RU" sz="2400" dirty="0"/>
              <a:t>Более 130 стран, включая ведущие страны Группы двадцати и Евросоюз, взяли на себя обязательства по </a:t>
            </a:r>
            <a:r>
              <a:rPr lang="ru-RU" altLang="ru-RU" sz="2400" b="1" dirty="0">
                <a:solidFill>
                  <a:srgbClr val="C00000"/>
                </a:solidFill>
              </a:rPr>
              <a:t>достижению нулевых выбросов парниковых газов к 2050 г.</a:t>
            </a:r>
          </a:p>
        </p:txBody>
      </p:sp>
    </p:spTree>
    <p:extLst>
      <p:ext uri="{BB962C8B-B14F-4D97-AF65-F5344CB8AC3E}">
        <p14:creationId xmlns:p14="http://schemas.microsoft.com/office/powerpoint/2010/main" val="387076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E1C210-44F3-8FE5-42BA-1CAAFB343286}"/>
              </a:ext>
            </a:extLst>
          </p:cNvPr>
          <p:cNvSpPr txBox="1"/>
          <p:nvPr/>
        </p:nvSpPr>
        <p:spPr>
          <a:xfrm>
            <a:off x="352540" y="242372"/>
            <a:ext cx="879421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4F81B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ESG представляет из себя аббревиатуру, обозначающую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три большие сферы – окружающая среда, социум и управление (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Environment, Social, Governance)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E57C81C-C803-2A0D-85AE-94A42225B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02328"/>
              </p:ext>
            </p:extLst>
          </p:nvPr>
        </p:nvGraphicFramePr>
        <p:xfrm>
          <a:off x="429658" y="1740665"/>
          <a:ext cx="10543143" cy="4785111"/>
        </p:xfrm>
        <a:graphic>
          <a:graphicData uri="http://schemas.openxmlformats.org/drawingml/2006/table">
            <a:tbl>
              <a:tblPr firstRow="1" firstCol="1" bandRow="1"/>
              <a:tblGrid>
                <a:gridCol w="3523655">
                  <a:extLst>
                    <a:ext uri="{9D8B030D-6E8A-4147-A177-3AD203B41FA5}">
                      <a16:colId xmlns:a16="http://schemas.microsoft.com/office/drawing/2014/main" val="3686087106"/>
                    </a:ext>
                  </a:extLst>
                </a:gridCol>
                <a:gridCol w="3435520">
                  <a:extLst>
                    <a:ext uri="{9D8B030D-6E8A-4147-A177-3AD203B41FA5}">
                      <a16:colId xmlns:a16="http://schemas.microsoft.com/office/drawing/2014/main" val="1263451615"/>
                    </a:ext>
                  </a:extLst>
                </a:gridCol>
                <a:gridCol w="3583968">
                  <a:extLst>
                    <a:ext uri="{9D8B030D-6E8A-4147-A177-3AD203B41FA5}">
                      <a16:colId xmlns:a16="http://schemas.microsoft.com/office/drawing/2014/main" val="4204038672"/>
                    </a:ext>
                  </a:extLst>
                </a:gridCol>
              </a:tblGrid>
              <a:tr h="32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242021"/>
                          </a:solidFill>
                          <a:effectLst/>
                          <a:latin typeface="Newton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факторы 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9" marR="63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242021"/>
                          </a:solidFill>
                          <a:effectLst/>
                          <a:latin typeface="Newton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факторы 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9" marR="63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rgbClr val="242021"/>
                          </a:solidFill>
                          <a:effectLst/>
                          <a:latin typeface="Newton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корпоративного</a:t>
                      </a:r>
                      <a:br>
                        <a:rPr lang="ru-RU" sz="1200" b="1" kern="100" dirty="0">
                          <a:solidFill>
                            <a:srgbClr val="242021"/>
                          </a:solidFill>
                          <a:effectLst/>
                          <a:latin typeface="Newton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00" dirty="0">
                          <a:solidFill>
                            <a:srgbClr val="242021"/>
                          </a:solidFill>
                          <a:effectLst/>
                          <a:latin typeface="Newton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управления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9" marR="63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233374"/>
                  </a:ext>
                </a:extLst>
              </a:tr>
              <a:tr h="4403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 борьбе с изменением климата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водных ресурсов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Выбросы загрязняющих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 в атмосферу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по выбросам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парниковых газов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отходами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опасными материалами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Энергоэффективность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воды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биоразнообразия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землепользование и воздействие на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почву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Истощение ресурсов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управления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окружающей средой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 офис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9" marR="63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труда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человека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Кадровая политика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здоровья и безопасность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Гендерный состав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Текучесть кадров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Корпоративная этика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социальная ответственность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качество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потребителей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Предотвращение детского и принудительного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Подходы к развитию регионов присутствия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подачи жалоб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предложений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 к обучению и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развитию персонала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 к разнообразию,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равным возможностям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противодействию </a:t>
                      </a:r>
                      <a:r>
                        <a:rPr lang="ru-RU" sz="1200" kern="100" dirty="0" err="1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 err="1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криминации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9" marR="63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Корпоративная прозрачность, деловая этика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совета директоров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Независимость совета директоров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вознаграждения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членов совета директоров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исполнительного органа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 к обеспечению прозрачности налоговой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политики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риск менеджмента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 к созданию ответственной цепочки по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ставок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 к ответственному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инвестированию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защиты информации (политика </a:t>
                      </a:r>
                      <a:r>
                        <a:rPr lang="ru-RU" sz="1200" kern="100" dirty="0" err="1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кибербе</a:t>
                      </a:r>
                      <a:b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00" dirty="0" err="1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зопасности</a:t>
                      </a:r>
                      <a:r>
                        <a:rPr lang="ru-RU" sz="1200" kern="100" dirty="0">
                          <a:solidFill>
                            <a:srgbClr val="242021"/>
                          </a:solidFill>
                          <a:effectLst/>
                          <a:latin typeface="Newton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19" marR="63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14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7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144DA6-9922-2557-4C18-53DF4F651BF2}"/>
              </a:ext>
            </a:extLst>
          </p:cNvPr>
          <p:cNvSpPr txBox="1"/>
          <p:nvPr/>
        </p:nvSpPr>
        <p:spPr>
          <a:xfrm>
            <a:off x="1068636" y="727113"/>
            <a:ext cx="807811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стран- участниц Парижского соглашения планируют достигнуть климатической нейтральности (нулевые выбросы углерода) к 2050 году. Вот некоторые данные по отдельным странам.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выбросов парниковых газов к 2030 г. относительно 1990г. – ЕС на 55%, Швеция на 63%, Великобритания на 68%.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выбросов парниковых газов к 2030 г. относительно 2005 г. Бразилия на 43%, Индия на 35%, Китай на 65%,Гонконг на 65%,США на 52%.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выбросов парниковых газов к 2030 г. относительно 2013 года Япония на 46% 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5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2" y="609600"/>
            <a:ext cx="8437979" cy="844731"/>
          </a:xfrm>
        </p:spPr>
        <p:txBody>
          <a:bodyPr/>
          <a:lstStyle/>
          <a:p>
            <a:r>
              <a:rPr lang="ru-RU" dirty="0"/>
              <a:t>Последние мировые события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7388" y="1628775"/>
            <a:ext cx="9547224" cy="4282447"/>
          </a:xfrm>
        </p:spPr>
        <p:txBody>
          <a:bodyPr>
            <a:normAutofit/>
          </a:bodyPr>
          <a:lstStyle/>
          <a:p>
            <a:r>
              <a:rPr lang="ru-RU" dirty="0"/>
              <a:t>В 1995 году все начиналось с небольших рабочих сессий ООН, но постепенно выросло в крупнейший ежегодный форум</a:t>
            </a:r>
          </a:p>
          <a:p>
            <a:r>
              <a:rPr lang="ru-RU" dirty="0"/>
              <a:t>В развитие Парижского соглашения более 130 стран, включая ведущие страны Группы двадцати и Евросоюз, взяли на себя обязательства</a:t>
            </a:r>
            <a:br>
              <a:rPr lang="ru-RU" dirty="0"/>
            </a:br>
            <a:r>
              <a:rPr lang="ru-RU" dirty="0"/>
              <a:t>по достижению нулевых выбросов парниковых газов к 2050 г.</a:t>
            </a:r>
          </a:p>
          <a:p>
            <a:r>
              <a:rPr lang="ru-RU" dirty="0"/>
              <a:t> </a:t>
            </a:r>
            <a:r>
              <a:rPr lang="en-US" dirty="0"/>
              <a:t>COP</a:t>
            </a:r>
            <a:r>
              <a:rPr lang="en-US" i="1" dirty="0"/>
              <a:t> (The Conference of Parties. </a:t>
            </a:r>
            <a:r>
              <a:rPr lang="ru-RU" i="1" dirty="0"/>
              <a:t>Ежегодные конференции проводимые ООН для оценки прогресса в борьбе с изменением климата - F)</a:t>
            </a:r>
            <a:r>
              <a:rPr lang="ru-RU" dirty="0"/>
              <a:t> </a:t>
            </a:r>
          </a:p>
          <a:p>
            <a:r>
              <a:rPr lang="ru-RU" dirty="0"/>
              <a:t>28-я Конференция ООН по изменению климата (COP-28) в Дубае стала самой представительной за все время проведения так называемых конференций сторон – высшего органа переговоров по реализации положений Рамочной конвенции ООН, Киотского протокола и Парижского соглашения.  На </a:t>
            </a:r>
            <a:r>
              <a:rPr lang="ru-RU" dirty="0" err="1"/>
              <a:t>дубайской</a:t>
            </a:r>
            <a:r>
              <a:rPr lang="ru-RU" dirty="0"/>
              <a:t> Конференции в качестве делегатов, организаторов, экспертов и прессы было зарегистрировано почти 100 тыс. человек из 197 стран. </a:t>
            </a:r>
          </a:p>
        </p:txBody>
      </p:sp>
    </p:spTree>
    <p:extLst>
      <p:ext uri="{BB962C8B-B14F-4D97-AF65-F5344CB8AC3E}">
        <p14:creationId xmlns:p14="http://schemas.microsoft.com/office/powerpoint/2010/main" val="2969584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Основа, база, начало </a:t>
            </a:r>
            <a:r>
              <a:rPr lang="en-US" dirty="0"/>
              <a:t>ESG</a:t>
            </a:r>
            <a:r>
              <a:rPr lang="ru-RU" dirty="0"/>
              <a:t>- научные исследования и 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/>
              <a:t>Международные институты во главе с ООН:</a:t>
            </a:r>
          </a:p>
          <a:p>
            <a:pPr>
              <a:buFontTx/>
              <a:buChar char="-"/>
            </a:pPr>
            <a:r>
              <a:rPr lang="ru-RU" sz="2400" dirty="0"/>
              <a:t>Инициаторы действий</a:t>
            </a:r>
          </a:p>
          <a:p>
            <a:pPr>
              <a:buFontTx/>
              <a:buChar char="-"/>
            </a:pPr>
            <a:r>
              <a:rPr lang="ru-RU" sz="2400" dirty="0"/>
              <a:t>Разработчики правил игры ( принципы, стандарты и т.д.)</a:t>
            </a:r>
          </a:p>
          <a:p>
            <a:pPr marL="0" indent="0">
              <a:buNone/>
            </a:pPr>
            <a:r>
              <a:rPr lang="ru-RU" dirty="0"/>
              <a:t>-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Правительства стран:</a:t>
            </a:r>
          </a:p>
          <a:p>
            <a:pPr marL="0" indent="0">
              <a:buNone/>
            </a:pPr>
            <a:r>
              <a:rPr lang="ru-RU" sz="2400" dirty="0"/>
              <a:t>- Практическая реализация в юрисдикциях через центральные банки, фондовые биржи, надзорные структуры и т.д.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143375" y="1914525"/>
            <a:ext cx="157163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2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24B24-90D0-F9F3-3534-1CE0D749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имеем на сегодня.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A0009-9182-9B87-9DEE-563957A7FDF6}"/>
              </a:ext>
            </a:extLst>
          </p:cNvPr>
          <p:cNvSpPr txBox="1"/>
          <p:nvPr/>
        </p:nvSpPr>
        <p:spPr>
          <a:xfrm>
            <a:off x="838200" y="1828800"/>
            <a:ext cx="83085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kern="0" dirty="0">
                <a:solidFill>
                  <a:srgbClr val="242021"/>
                </a:solidFill>
                <a:effectLst/>
                <a:latin typeface="Newton-Regular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800" b="0" i="1" u="sng" kern="0" dirty="0">
                <a:solidFill>
                  <a:srgbClr val="242021"/>
                </a:solidFill>
                <a:effectLst/>
                <a:latin typeface="Newton-Regular"/>
                <a:ea typeface="Calibri" panose="020F0502020204030204" pitchFamily="34" charset="0"/>
                <a:cs typeface="Times New Roman" panose="02020603050405020304" pitchFamily="18" charset="0"/>
              </a:rPr>
              <a:t>всемирная повестка </a:t>
            </a:r>
            <a:r>
              <a:rPr lang="en-US" sz="2800" b="0" i="1" u="sng" kern="0" dirty="0">
                <a:solidFill>
                  <a:srgbClr val="242021"/>
                </a:solidFill>
                <a:effectLst/>
                <a:latin typeface="Newton-Regular"/>
                <a:ea typeface="Calibri" panose="020F0502020204030204" pitchFamily="34" charset="0"/>
                <a:cs typeface="Times New Roman" panose="02020603050405020304" pitchFamily="18" charset="0"/>
              </a:rPr>
              <a:t>ESG</a:t>
            </a:r>
            <a:r>
              <a:rPr lang="ru-RU" sz="2800" b="0" i="1" u="sng" kern="0" dirty="0">
                <a:solidFill>
                  <a:srgbClr val="242021"/>
                </a:solidFill>
                <a:effectLst/>
                <a:latin typeface="Newton-Regular"/>
                <a:ea typeface="Calibri" panose="020F0502020204030204" pitchFamily="34" charset="0"/>
                <a:cs typeface="Times New Roman" panose="02020603050405020304" pitchFamily="18" charset="0"/>
              </a:rPr>
              <a:t> развивается стремительными темпами.</a:t>
            </a:r>
            <a:r>
              <a:rPr lang="ru-RU" sz="2800" b="0" i="0" kern="0" dirty="0">
                <a:solidFill>
                  <a:srgbClr val="242021"/>
                </a:solidFill>
                <a:effectLst/>
                <a:latin typeface="Newton-Regular"/>
                <a:ea typeface="Calibri" panose="020F0502020204030204" pitchFamily="34" charset="0"/>
                <a:cs typeface="Times New Roman" panose="02020603050405020304" pitchFamily="18" charset="0"/>
              </a:rPr>
              <a:t> Уже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существуют общие цели, правила игры, методологическая база, сформировались глобальные центры компетенций и влияния. Образовалась целая инфраструктура по внедрению, оценке, развитию 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ESG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всех уровнях.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575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267D87-9218-0A2C-987B-AE8425CD849D}"/>
              </a:ext>
            </a:extLst>
          </p:cNvPr>
          <p:cNvSpPr txBox="1"/>
          <p:nvPr/>
        </p:nvSpPr>
        <p:spPr>
          <a:xfrm>
            <a:off x="925417" y="495760"/>
            <a:ext cx="822133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i="1" dirty="0">
                <a:solidFill>
                  <a:srgbClr val="C00000"/>
                </a:solidFill>
              </a:rPr>
              <a:t>ОСНОВНЫЕ ОПЕРИРУЕМЫЕ ПОНЯТИЯ: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400" b="1" i="1" dirty="0">
              <a:solidFill>
                <a:srgbClr val="C000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i="1" dirty="0">
                <a:solidFill>
                  <a:srgbClr val="C00000"/>
                </a:solidFill>
              </a:rPr>
              <a:t>ESG принципы, ESG факторы, ESG риски, ESG инициативы, ESG стандарты, ESG рекомендации, ESG отчётность,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lang="ru-RU" altLang="ru-RU" sz="2400" b="1" i="1" dirty="0">
                <a:solidFill>
                  <a:srgbClr val="C00000"/>
                </a:solidFill>
              </a:rPr>
              <a:t>ESG раскрытие,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ESG исследования</a:t>
            </a:r>
            <a:r>
              <a:rPr lang="ru-RU" altLang="ru-RU" sz="2400" b="1" i="1" dirty="0">
                <a:solidFill>
                  <a:srgbClr val="C00000"/>
                </a:solidFill>
              </a:rPr>
              <a:t> 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400" b="1" dirty="0">
              <a:solidFill>
                <a:srgbClr val="C000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Драйверами повестки ESG</a:t>
            </a:r>
            <a:r>
              <a:rPr lang="ru-RU" altLang="ru-RU" sz="2400" dirty="0"/>
              <a:t> являются международные организации, правительства, инвесторы, корпорации, средний и малый бизнес, общество в целом.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ru-RU" sz="2400" b="1" dirty="0"/>
              <a:t>IFC</a:t>
            </a:r>
            <a:r>
              <a:rPr lang="ru-RU" altLang="ru-RU" sz="2400" b="1" dirty="0"/>
              <a:t> является лидером среди международных организаций по вопросам </a:t>
            </a:r>
            <a:r>
              <a:rPr lang="en-US" altLang="ru-RU" sz="2400" b="1" dirty="0"/>
              <a:t> ESG</a:t>
            </a:r>
            <a:r>
              <a:rPr lang="ru-RU" altLang="ru-RU" sz="2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dirty="0"/>
              <a:t>Начавшийся глобальный переход к новой экономической модели  </a:t>
            </a:r>
            <a:r>
              <a:rPr lang="ru-RU" altLang="ru-RU" sz="2400" b="1" dirty="0">
                <a:solidFill>
                  <a:srgbClr val="C00000"/>
                </a:solidFill>
              </a:rPr>
              <a:t>ведет к созданию новых институтов управления</a:t>
            </a:r>
            <a:r>
              <a:rPr lang="ru-RU" altLang="ru-RU" sz="2400" dirty="0"/>
              <a:t>, а также формированию новых рынков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540229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7B945F-72F7-BA64-5D8C-F3FC7036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71" y="108184"/>
            <a:ext cx="6795701" cy="56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A6400-3CCB-23A5-9CF7-8E5D0629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Зелёные облигации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FBF3D-1CBA-BFF1-167E-F3C07BC110BD}"/>
              </a:ext>
            </a:extLst>
          </p:cNvPr>
          <p:cNvSpPr txBox="1"/>
          <p:nvPr/>
        </p:nvSpPr>
        <p:spPr>
          <a:xfrm>
            <a:off x="683046" y="1690688"/>
            <a:ext cx="84637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Впервые «зеленые» облигации были выпущены в 2007 г. Европейским инвестиционным банком с целью финансирования проектов в области развития возобновляемых источников энергии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оценкам экспертов, в первой половине 2022 г. объем размещений «зеленых» ценных бумаг превысил $200 млрд., почти 90% всех выпущенных «зеленых» облигаций пришлось на страны Европы, Северной Америки и АТР (Азиатско-Тихоокеанский Регион)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Среди крупнейших стран-эмитентов стали США, Китай, Франция и Германия на такие сферы как энергетика, недвижимость и транспорт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9681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4812B-6B14-832C-5D16-A7F9427C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ответственного финансирования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07F99-CC5C-EF51-5A18-AD0CEE735C92}"/>
              </a:ext>
            </a:extLst>
          </p:cNvPr>
          <p:cNvSpPr txBox="1"/>
          <p:nvPr/>
        </p:nvSpPr>
        <p:spPr>
          <a:xfrm>
            <a:off x="958467" y="1597446"/>
            <a:ext cx="8188287" cy="422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000" i="1" kern="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PRI (Принципы ответственного инвестирования) объединяет 4 800 подписантов, а суммарный объем средств под их управлением и консультированием превышает 100 трлн долл. </a:t>
            </a:r>
          </a:p>
          <a:p>
            <a:pPr indent="450215" algn="just">
              <a:spcAft>
                <a:spcPts val="800"/>
              </a:spcAft>
            </a:pPr>
            <a:r>
              <a:rPr lang="ru-RU" sz="2000" b="0" i="0" kern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Растущее число компаний в мире берет на себя прямые обязательства по следованию принципам </a:t>
            </a:r>
            <a:r>
              <a:rPr lang="ru-RU" sz="2000" b="0" i="1" kern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ESG</a:t>
            </a:r>
            <a:r>
              <a:rPr lang="en-US" sz="2000" i="1" kern="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i="1" kern="0" dirty="0">
              <a:solidFill>
                <a:srgbClr val="24202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800"/>
              </a:spcAft>
            </a:pPr>
            <a:endParaRPr lang="ru-RU" sz="1800" dirty="0">
              <a:solidFill>
                <a:srgbClr val="262626"/>
              </a:solidFill>
              <a:effectLst/>
              <a:latin typeface="Roboto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Эксперты утверждают, что к 2025 году активы фондов,</a:t>
            </a:r>
            <a:b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приветствующих принципы ответственного отношения к</a:t>
            </a:r>
            <a:b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природе и обществу, вырастут до $50-60 трлн, что</a:t>
            </a:r>
            <a:b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составляет более трети от прогнозируемого общего</a:t>
            </a:r>
            <a:b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62626"/>
                </a:solidFill>
                <a:effectLst/>
                <a:latin typeface="Roboto-Regular"/>
                <a:ea typeface="Calibri" panose="020F0502020204030204" pitchFamily="34" charset="0"/>
                <a:cs typeface="Times New Roman" panose="02020603050405020304" pitchFamily="18" charset="0"/>
              </a:rPr>
              <a:t>объема мировых активов под управлением в $140,5 трлн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en-US" sz="2400" i="1" kern="0" dirty="0">
              <a:solidFill>
                <a:srgbClr val="24202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64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6ED07-C4A0-EFB7-766F-18A84961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Стандарты</a:t>
            </a:r>
            <a:r>
              <a:rPr lang="en-US" dirty="0"/>
              <a:t> ESG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E52B9-ED7C-1197-0FF8-EAF7845CCF5E}"/>
              </a:ext>
            </a:extLst>
          </p:cNvPr>
          <p:cNvSpPr txBox="1"/>
          <p:nvPr/>
        </p:nvSpPr>
        <p:spPr>
          <a:xfrm>
            <a:off x="838200" y="1377109"/>
            <a:ext cx="830855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сегодняшний день существуют различные стандарты учета парниковых газов,  в качестве основных можно выделить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GHG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протокол и стандарт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ISO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14064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spcAft>
                <a:spcPts val="800"/>
              </a:spcAft>
            </a:pP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Greenhouse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Gas (GHG)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protocol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(Протокол по выбросам парниковых газов)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Стандарт ISO 14064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(Международный стандарт корпоративной отчетности)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69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EF96BB-D2A1-16C3-1950-F065F425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07" y="574766"/>
            <a:ext cx="9382032" cy="52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C7A0E9-8DAA-6177-8B7B-82888DF2DF63}"/>
              </a:ext>
            </a:extLst>
          </p:cNvPr>
          <p:cNvSpPr txBox="1"/>
          <p:nvPr/>
        </p:nvSpPr>
        <p:spPr>
          <a:xfrm>
            <a:off x="621792" y="82296"/>
            <a:ext cx="852678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2A8B8"/>
                </a:solidFill>
                <a:effectLst/>
                <a:latin typeface="Calibri" panose="020F0502020204030204" pitchFamily="34" charset="0"/>
              </a:rPr>
              <a:t>УСТОЙЧИВОЕ РАЗВИТИЕ (SD) </a:t>
            </a:r>
            <a:r>
              <a:rPr lang="ru-RU" sz="1800" b="0" i="0" dirty="0">
                <a:solidFill>
                  <a:srgbClr val="02A8B8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такое развитие, при котором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текущая деятельность и удовлетворение потребностей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современного общества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не наносят ущерба будущим поколениям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Именно такое определение концепции впервые появилось в докладе Комиссии ООН по окружающей среде и развитию 1987 года "Наше общее будущее".</a:t>
            </a:r>
          </a:p>
          <a:p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b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Сегодня под "устойчивым развитием" понимают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экономический рост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который не наносит вреда окружающей среде и способствует решению социальных проблем, нахождению баланса между экономическим, экологическим и социальным развитием.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7466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A987F7-1E28-7745-97EA-5FDF8D6BB3B5}"/>
              </a:ext>
            </a:extLst>
          </p:cNvPr>
          <p:cNvSpPr txBox="1"/>
          <p:nvPr/>
        </p:nvSpPr>
        <p:spPr>
          <a:xfrm>
            <a:off x="782198" y="418641"/>
            <a:ext cx="836455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Глобальная инициатива по отчетности (Global Reporting Initiative, «GRI») – учрежденная в 1997 году Коалицией экологически ответственных экономик в сотрудничестве с Программой ООН по окружающей среде международная неправительственная организация, миссия которой заключается в разработке универсально применимых руководящих принципов отчетности в области устойчивого развития, включающей экономические, социальные и экологические индикаторы. </a:t>
            </a:r>
            <a:endParaRPr lang="en-US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kern="0" dirty="0">
              <a:latin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SASB: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по стандартам отчетности в области устойчивого развития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Accounting Standards Board, «SASB») – некоммерческая организация, основанная в 2011 году с целью разработки отраслевых стандартов отчетности в сфере устойчивого развития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Стандарты SASB на сегодняшний день включают 77 различных отраслей.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S1,S2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по международным стандартам отчетности в области устойчивого развития (ISSB)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разработал и опубликовал в 2023 году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первые два стандарта ISSB – S1 (общие требования к раскрытию информации, связанной с устойчивым развитием) и S2 (раскрытие информации, связанной с климатом). ISSB обозначил свое решение как приоритезацию требований к стартовому раскрытию.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061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ED79B-EAA6-C677-C8D7-A8BD064B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" y="0"/>
            <a:ext cx="4859383" cy="57990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31A1D6-290B-4597-29DB-EACEA823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77" y="-140433"/>
            <a:ext cx="4659086" cy="59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4E88CC-2D8F-AAC7-2169-1E5A785983EC}"/>
              </a:ext>
            </a:extLst>
          </p:cNvPr>
          <p:cNvSpPr txBox="1"/>
          <p:nvPr/>
        </p:nvSpPr>
        <p:spPr>
          <a:xfrm>
            <a:off x="980501" y="892365"/>
            <a:ext cx="90636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инициатива по раскрытию информации о выбросах углерода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Disclosure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Project, CDP) опубликовала результаты «Кампании по стимулированию раскрытия данных», проведенной в 2022 году</a:t>
            </a: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Среди тех, кто впервые раскрыл информацию, такие глобальные лидеры, как Mitsubishi Logistics Corporation (раскрыта информация о климате),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Costco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(раскрыта информация о лесных ресурсах), Honda (раскрыта информация о лесных ресурсах и водной безопасности),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Strauss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(раскрыта информация о водной безопасности) и Samsung SDI (раскрыта информация о водной безопасности).</a:t>
            </a:r>
          </a:p>
          <a:p>
            <a:pPr indent="450215"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CSRD: Стандарты GRI тесно связаны с новыми Европейскими стандартами отчетности в области устойчивого развития (ESRS). С января 2023 года CSRD ввела обязательную отчетность в области устойчивого развития примерно для 50 000 европейских компаний, а с 2024 года компании, не входящие в ЕС, зарегистрированные на регулируемых рынках ЕС.</a:t>
            </a:r>
          </a:p>
          <a:p>
            <a:pPr indent="450215" algn="just"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17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41F9CF-270E-7A9B-0429-0CA285CE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0" y="606918"/>
            <a:ext cx="10564894" cy="55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2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857972-FE6A-37DE-1BF1-69AE8920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33" y="513807"/>
            <a:ext cx="9892935" cy="5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2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6FB90-A161-022C-A1C2-328E962B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Рейтинги и рэнкинги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D91CB-0949-058E-84F0-853F93F3374C}"/>
              </a:ext>
            </a:extLst>
          </p:cNvPr>
          <p:cNvSpPr txBox="1"/>
          <p:nvPr/>
        </p:nvSpPr>
        <p:spPr>
          <a:xfrm>
            <a:off x="838200" y="1520328"/>
            <a:ext cx="9682908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То, насколько компания следует ESG-принципам, оценивают специальные агентства, формируя ESG-рейтинги. ESG-рейтинг не зависит от сферы деятельности компании. Существует множество ESG-рейтингов от разных аналитических и инвестиционных компаний: MSCI,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Sustainalytics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FTSE, S&amp;P Dow Jones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JUST Capital,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Vigeo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Eiris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ISS,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TruValue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Labs,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RobecoSAM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RepRisk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Refinitiv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Bloomberg, RAEX-Europe.</a:t>
            </a:r>
          </a:p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Например: Рейтинг от Morgan Stanley Capital International (MSCI) является наиболее известным рейтингом ESG в США. MSCI оценивают ESG риски компаний по отраслям и то, как они ими управляют. Рейтинговое агентство MSCI фокусируется на оценке компаний по секторам. Сейчас, согласно данным MSCI, их рейтинги устойчивости есть у 14 000 компаний. </a:t>
            </a:r>
          </a:p>
        </p:txBody>
      </p:sp>
    </p:spTree>
    <p:extLst>
      <p:ext uri="{BB962C8B-B14F-4D97-AF65-F5344CB8AC3E}">
        <p14:creationId xmlns:p14="http://schemas.microsoft.com/office/powerpoint/2010/main" val="156790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5B6A18-1618-1395-5965-694DBEA1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5" y="0"/>
            <a:ext cx="8372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72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379597-064E-3380-421F-AFEA00BE8E78}"/>
              </a:ext>
            </a:extLst>
          </p:cNvPr>
          <p:cNvSpPr txBox="1"/>
          <p:nvPr/>
        </p:nvSpPr>
        <p:spPr>
          <a:xfrm>
            <a:off x="557784" y="301752"/>
            <a:ext cx="85907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2222"/>
                </a:solidFill>
                <a:effectLst/>
                <a:latin typeface="CeraPro"/>
                <a:ea typeface="Times New Roman" panose="02020603050405020304" pitchFamily="18" charset="0"/>
              </a:rPr>
              <a:t>Рейтинговое агентство RAEX присвоило «Росводоканалу» ESG-рейтинг BB(ESG) и включило его в сентябрьский ESG-рэнкинг. В </a:t>
            </a:r>
            <a:r>
              <a:rPr lang="en-US" sz="2000" b="1" dirty="0">
                <a:solidFill>
                  <a:srgbClr val="222222"/>
                </a:solidFill>
                <a:effectLst/>
                <a:latin typeface="CeraPro"/>
                <a:ea typeface="Times New Roman" panose="02020603050405020304" pitchFamily="18" charset="0"/>
              </a:rPr>
              <a:t>2023</a:t>
            </a:r>
            <a:r>
              <a:rPr lang="ru-RU" sz="2000" b="1" dirty="0">
                <a:solidFill>
                  <a:srgbClr val="222222"/>
                </a:solidFill>
                <a:effectLst/>
                <a:latin typeface="CeraPro"/>
                <a:ea typeface="Times New Roman" panose="02020603050405020304" pitchFamily="18" charset="0"/>
              </a:rPr>
              <a:t> году компания впервые опубликовала отчёт об устойчивом развитии.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kern="0" dirty="0">
                <a:solidFill>
                  <a:srgbClr val="222222"/>
                </a:solidFill>
                <a:effectLst/>
                <a:latin typeface="CeraPro"/>
                <a:ea typeface="Calibri" panose="020F0502020204030204" pitchFamily="34" charset="0"/>
                <a:cs typeface="Times New Roman" panose="02020603050405020304" pitchFamily="18" charset="0"/>
              </a:rPr>
              <a:t>«Росводоканал» получил 52,6 балла и разместился на 42-м месте в списке из 161 участника</a:t>
            </a:r>
          </a:p>
          <a:p>
            <a:endParaRPr lang="ru-RU" sz="2000" kern="0" dirty="0">
              <a:solidFill>
                <a:srgbClr val="222222"/>
              </a:solidFill>
              <a:latin typeface="CeraPro"/>
              <a:cs typeface="Times New Roman" panose="02020603050405020304" pitchFamily="18" charset="0"/>
            </a:endParaRPr>
          </a:p>
          <a:p>
            <a:endParaRPr lang="ru-RU" sz="2000" kern="0" dirty="0">
              <a:solidFill>
                <a:srgbClr val="222222"/>
              </a:solidFill>
              <a:latin typeface="CeraPro"/>
              <a:cs typeface="Times New Roman" panose="02020603050405020304" pitchFamily="18" charset="0"/>
            </a:endParaRPr>
          </a:p>
          <a:p>
            <a:endParaRPr lang="ru-RU" sz="2000" kern="0" dirty="0">
              <a:solidFill>
                <a:srgbClr val="222222"/>
              </a:solidFill>
              <a:latin typeface="CeraPro"/>
              <a:cs typeface="Times New Roman" panose="02020603050405020304" pitchFamily="18" charset="0"/>
            </a:endParaRPr>
          </a:p>
          <a:p>
            <a:r>
              <a:rPr lang="ru-RU" sz="2000" kern="0" dirty="0" err="1">
                <a:solidFill>
                  <a:srgbClr val="222222"/>
                </a:solidFill>
                <a:latin typeface="CeraPro"/>
                <a:cs typeface="Times New Roman" panose="02020603050405020304" pitchFamily="18" charset="0"/>
              </a:rPr>
              <a:t>Справочно</a:t>
            </a:r>
            <a:r>
              <a:rPr lang="ru-RU" sz="2000" kern="0" dirty="0">
                <a:solidFill>
                  <a:srgbClr val="222222"/>
                </a:solidFill>
                <a:latin typeface="CeraPro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>
                <a:solidFill>
                  <a:srgbClr val="222222"/>
                </a:solidFill>
                <a:effectLst/>
                <a:latin typeface="CeraPro"/>
                <a:ea typeface="Times New Roman" panose="02020603050405020304" pitchFamily="18" charset="0"/>
              </a:rPr>
              <a:t>Компания «Росводоканал» — лидер отрасли водоснабжения и водоотведения (</a:t>
            </a:r>
            <a:r>
              <a:rPr lang="ru-RU" sz="1800" dirty="0" err="1">
                <a:solidFill>
                  <a:srgbClr val="222222"/>
                </a:solidFill>
                <a:effectLst/>
                <a:latin typeface="CeraPro"/>
                <a:ea typeface="Times New Roman" panose="02020603050405020304" pitchFamily="18" charset="0"/>
              </a:rPr>
              <a:t>ВиВ</a:t>
            </a:r>
            <a:r>
              <a:rPr lang="ru-RU" sz="1800" dirty="0">
                <a:solidFill>
                  <a:srgbClr val="222222"/>
                </a:solidFill>
                <a:effectLst/>
                <a:latin typeface="CeraPro"/>
                <a:ea typeface="Times New Roman" panose="02020603050405020304" pitchFamily="18" charset="0"/>
              </a:rPr>
              <a:t>) среди частных операторов с долей рынка 26,5%. Водоканалы компании обеспечивают доступ к чистой воде для 7 млн пользователей в 10 городах : Архангельске, Барнауле, Воронеже, Краснодаре, Липецке, Омске, Оренбурге, Орске, Южно-Сахалинске и Тюмени. Общая численность сотрудников на конец 2022 года более 12 тысяч человек. Компания эксплуатирует 20,5 тысяч км сетей </a:t>
            </a:r>
            <a:r>
              <a:rPr lang="ru-RU" sz="1800" dirty="0" err="1">
                <a:solidFill>
                  <a:srgbClr val="222222"/>
                </a:solidFill>
                <a:effectLst/>
                <a:latin typeface="CeraPro"/>
                <a:ea typeface="Times New Roman" panose="02020603050405020304" pitchFamily="18" charset="0"/>
              </a:rPr>
              <a:t>ВиВ</a:t>
            </a:r>
            <a:r>
              <a:rPr lang="ru-RU" sz="1800" dirty="0">
                <a:solidFill>
                  <a:srgbClr val="222222"/>
                </a:solidFill>
                <a:effectLst/>
                <a:latin typeface="CeraPro"/>
                <a:ea typeface="Times New Roman" panose="02020603050405020304" pitchFamily="18" charset="0"/>
              </a:rPr>
              <a:t>, в среднем в сутки подаёт в сеть 1,3 млрд литров воды и очищает 1,6 млрд литров стоков.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kern="0" dirty="0">
              <a:solidFill>
                <a:srgbClr val="222222"/>
              </a:solidFill>
              <a:latin typeface="CeraPro"/>
              <a:cs typeface="Times New Roman" panose="02020603050405020304" pitchFamily="18" charset="0"/>
            </a:endParaRPr>
          </a:p>
          <a:p>
            <a:endParaRPr lang="ru-RU" sz="2000" kern="0" dirty="0">
              <a:solidFill>
                <a:srgbClr val="222222"/>
              </a:solidFill>
              <a:latin typeface="CeraPro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21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9E2B029-6F9D-13E7-1F1C-9F58AA5DF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04615"/>
              </p:ext>
            </p:extLst>
          </p:nvPr>
        </p:nvGraphicFramePr>
        <p:xfrm>
          <a:off x="925830" y="457200"/>
          <a:ext cx="10012680" cy="5921987"/>
        </p:xfrm>
        <a:graphic>
          <a:graphicData uri="http://schemas.openxmlformats.org/drawingml/2006/table">
            <a:tbl>
              <a:tblPr firstRow="1" firstCol="1" bandRow="1"/>
              <a:tblGrid>
                <a:gridCol w="782692">
                  <a:extLst>
                    <a:ext uri="{9D8B030D-6E8A-4147-A177-3AD203B41FA5}">
                      <a16:colId xmlns:a16="http://schemas.microsoft.com/office/drawing/2014/main" val="462386780"/>
                    </a:ext>
                  </a:extLst>
                </a:gridCol>
                <a:gridCol w="7571216">
                  <a:extLst>
                    <a:ext uri="{9D8B030D-6E8A-4147-A177-3AD203B41FA5}">
                      <a16:colId xmlns:a16="http://schemas.microsoft.com/office/drawing/2014/main" val="600882842"/>
                    </a:ext>
                  </a:extLst>
                </a:gridCol>
                <a:gridCol w="1658772">
                  <a:extLst>
                    <a:ext uri="{9D8B030D-6E8A-4147-A177-3AD203B41FA5}">
                      <a16:colId xmlns:a16="http://schemas.microsoft.com/office/drawing/2014/main" val="3540626173"/>
                    </a:ext>
                  </a:extLst>
                </a:gridCol>
              </a:tblGrid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источника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902088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об устойчивом развитии – 2022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E/S/G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330393"/>
                  </a:ext>
                </a:extLst>
              </a:tr>
              <a:tr h="945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группы компаний «Росводоканал» в области охраны труда, экологической и промышленной безопасности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57616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Антимонопольная политика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0061"/>
                  </a:ext>
                </a:extLst>
              </a:tr>
              <a:tr h="464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по многообразии и инклюзивности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359900"/>
                  </a:ext>
                </a:extLst>
              </a:tr>
              <a:tr h="464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по взаимодействию с местными сообществами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E/S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52401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Налоговая политика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15068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поведения поставщика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E/S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2979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 политика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088719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по правам человека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067555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информационной безопасности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085122"/>
                  </a:ext>
                </a:extLst>
              </a:tr>
              <a:tr h="464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по противодействию коррупции и мошенничеству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03966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Корпоративный кодекс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683158"/>
                  </a:ext>
                </a:extLst>
              </a:tr>
              <a:tr h="2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об оплате труда работников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80788"/>
                  </a:ext>
                </a:extLst>
              </a:tr>
              <a:tr h="70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системе оценки деятельности и краткосрочного стимулирования, премирования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259135"/>
                  </a:ext>
                </a:extLst>
              </a:tr>
              <a:tr h="464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endParaRPr lang="ru-RU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мероприятий по водопользованию и энергоэффективности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11" marR="37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9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73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A0440-5C0C-0CDD-DD27-E9D57B2E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Greenwashing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EA8D6-DEC5-1627-97C9-D9670EA2F1BA}"/>
              </a:ext>
            </a:extLst>
          </p:cNvPr>
          <p:cNvSpPr txBox="1"/>
          <p:nvPr/>
        </p:nvSpPr>
        <p:spPr>
          <a:xfrm>
            <a:off x="838199" y="1443209"/>
            <a:ext cx="94625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dirty="0">
                <a:solidFill>
                  <a:srgbClr val="FF0000"/>
                </a:solidFill>
                <a:latin typeface="ArialMT"/>
              </a:rPr>
              <a:t>• Британские сертификаты энергоэффективности недвижимости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: здания с рейтингом А должны быть</a:t>
            </a:r>
            <a:r>
              <a:rPr lang="en-US" altLang="ru-RU" sz="1800" dirty="0">
                <a:solidFill>
                  <a:srgbClr val="181F22"/>
                </a:solidFill>
                <a:latin typeface="ArialMT"/>
              </a:rPr>
              <a:t> 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значительно более экономны в энергии, но на самом деле в 2020 г. здания с рейтингом А потребляли</a:t>
            </a:r>
            <a:r>
              <a:rPr lang="en-US" altLang="ru-RU" sz="1800" dirty="0">
                <a:solidFill>
                  <a:srgbClr val="181F22"/>
                </a:solidFill>
                <a:latin typeface="ArialMT"/>
              </a:rPr>
              <a:t> 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больше энергии, чем почти все с рейтингом Е. При этом квартиру с домом с рейтингом А можно купить</a:t>
            </a:r>
            <a:r>
              <a:rPr lang="en-US" altLang="ru-RU" sz="1800" dirty="0">
                <a:solidFill>
                  <a:srgbClr val="181F22"/>
                </a:solidFill>
                <a:latin typeface="ArialMT"/>
              </a:rPr>
              <a:t> 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по выгодной зеленой ипотеке, а в доме с рейтингом F ее продать сложнее.</a:t>
            </a:r>
            <a:br>
              <a:rPr lang="ru-RU" altLang="ru-RU" sz="1800" dirty="0">
                <a:solidFill>
                  <a:srgbClr val="181F22"/>
                </a:solidFill>
                <a:latin typeface="ArialMT"/>
              </a:rPr>
            </a:br>
            <a:r>
              <a:rPr lang="ru-RU" altLang="ru-RU" sz="1800" dirty="0">
                <a:solidFill>
                  <a:srgbClr val="FF0000"/>
                </a:solidFill>
                <a:latin typeface="ArialMT"/>
              </a:rPr>
              <a:t>• Toyota 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поддерживала имидж экологической ответственности, являясь одним из первых</a:t>
            </a:r>
            <a:r>
              <a:rPr lang="en-US" altLang="ru-RU" sz="1800" dirty="0">
                <a:solidFill>
                  <a:srgbClr val="181F22"/>
                </a:solidFill>
                <a:latin typeface="ArialMT"/>
              </a:rPr>
              <a:t> 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автопроизводителей, внедривших гибридные автомобили на дорогах. Однако компания не отправляла</a:t>
            </a:r>
            <a:r>
              <a:rPr lang="en-US" altLang="ru-RU" sz="1800" dirty="0">
                <a:solidFill>
                  <a:srgbClr val="181F22"/>
                </a:solidFill>
                <a:latin typeface="ArialMT"/>
              </a:rPr>
              <a:t> 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вовремя отчеты о выбросах, нарушая Закон о чистом воздухе за период с 2005 по 2015 гг. Штраф на </a:t>
            </a:r>
            <a:r>
              <a:rPr lang="ru-RU" altLang="ru-RU" sz="1800" dirty="0">
                <a:solidFill>
                  <a:srgbClr val="002060"/>
                </a:solidFill>
                <a:latin typeface="ArialMT"/>
              </a:rPr>
              <a:t>180 млн</a:t>
            </a:r>
            <a:r>
              <a:rPr lang="en-US" altLang="ru-RU" sz="1800" dirty="0">
                <a:solidFill>
                  <a:srgbClr val="002060"/>
                </a:solidFill>
                <a:latin typeface="ArialMT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ArialMT"/>
              </a:rPr>
              <a:t>долларов</a:t>
            </a:r>
            <a:br>
              <a:rPr lang="ru-RU" altLang="ru-RU" sz="1800" dirty="0">
                <a:solidFill>
                  <a:srgbClr val="002060"/>
                </a:solidFill>
                <a:latin typeface="ArialMT"/>
              </a:rPr>
            </a:br>
            <a:r>
              <a:rPr lang="ru-RU" altLang="ru-RU" sz="1800" dirty="0">
                <a:solidFill>
                  <a:srgbClr val="FF0000"/>
                </a:solidFill>
                <a:latin typeface="ArialMT"/>
              </a:rPr>
              <a:t>• Volkswagen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: «автомобили с «чистым дизелем» имеют незначительные выбросы в атмосферу». Более 11</a:t>
            </a:r>
            <a:r>
              <a:rPr lang="en-US" altLang="ru-RU" sz="1800" dirty="0">
                <a:solidFill>
                  <a:srgbClr val="181F22"/>
                </a:solidFill>
                <a:latin typeface="ArialMT"/>
              </a:rPr>
              <a:t> 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миллионов машин со специальным устройством было продано, когда выяснилось, что устройство занижает показатели выброса двигателя. Экспертизой обнаружено, что выбросы, в таких авто в</a:t>
            </a:r>
            <a:r>
              <a:rPr lang="en-US" altLang="ru-RU" sz="1800" dirty="0">
                <a:solidFill>
                  <a:srgbClr val="181F22"/>
                </a:solidFill>
                <a:latin typeface="ArialMT"/>
              </a:rPr>
              <a:t> </a:t>
            </a: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несколько десятков раз превышают допустимые. Скандал закончился отставкой главных лиц компании,</a:t>
            </a:r>
            <a:br>
              <a:rPr lang="ru-RU" altLang="ru-RU" sz="1800" dirty="0">
                <a:solidFill>
                  <a:srgbClr val="181F22"/>
                </a:solidFill>
                <a:latin typeface="ArialMT"/>
              </a:rPr>
            </a:br>
            <a:r>
              <a:rPr lang="ru-RU" altLang="ru-RU" sz="1800" dirty="0">
                <a:solidFill>
                  <a:srgbClr val="181F22"/>
                </a:solidFill>
                <a:latin typeface="ArialMT"/>
              </a:rPr>
              <a:t>падением акций и продаж и судебными исками на </a:t>
            </a:r>
            <a:r>
              <a:rPr lang="ru-RU" altLang="ru-RU" sz="1800" dirty="0">
                <a:solidFill>
                  <a:srgbClr val="002060"/>
                </a:solidFill>
                <a:latin typeface="ArialMT"/>
              </a:rPr>
              <a:t>6 млрд евро</a:t>
            </a:r>
            <a:r>
              <a:rPr lang="ru-RU" alt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4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1E12F0-AC46-429E-B843-F2EA1B3638D5}"/>
              </a:ext>
            </a:extLst>
          </p:cNvPr>
          <p:cNvSpPr txBox="1"/>
          <p:nvPr/>
        </p:nvSpPr>
        <p:spPr>
          <a:xfrm>
            <a:off x="1114697" y="400594"/>
            <a:ext cx="89524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§ ”</a:t>
            </a:r>
            <a:r>
              <a:rPr lang="ru-RU" b="1" dirty="0"/>
              <a:t>Устойчивое развитие основывается на трех взаимозависимых и дополняющих друг друга элементах - экономическом развитии, социальном развитии и охране окружающей среды, которые должны существовать на местном, национальном, региональном и глобальном уровнях</a:t>
            </a:r>
            <a:r>
              <a:rPr lang="ru-RU" dirty="0"/>
              <a:t>. Это создает связи между сокращением бедности, соблюдением прав человека,</a:t>
            </a:r>
            <a:br>
              <a:rPr lang="ru-RU" dirty="0"/>
            </a:br>
            <a:r>
              <a:rPr lang="ru-RU" dirty="0"/>
              <a:t>сохранением биоразнообразия, чистой водой и санитарией, возобновляемыми источниками энергии и устойчивым использованием природных ресурсов”.</a:t>
            </a:r>
            <a:br>
              <a:rPr lang="ru-RU" dirty="0"/>
            </a:b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World Summit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Sustainable</a:t>
            </a:r>
            <a:r>
              <a:rPr lang="ru-RU" dirty="0"/>
              <a:t> Development</a:t>
            </a:r>
            <a:br>
              <a:rPr lang="ru-RU" dirty="0"/>
            </a:br>
            <a:r>
              <a:rPr lang="ru-RU" dirty="0"/>
              <a:t>§ “</a:t>
            </a:r>
            <a:r>
              <a:rPr lang="ru-RU" b="1" dirty="0"/>
              <a:t>Устойчивое развитие – управление и сохранение базы природных ресурсов, а также управление технологическими процессами таким образом, чтобы обеспечить постоянное удовлетворение потребностей для настоящего и будущих поколений</a:t>
            </a:r>
            <a:r>
              <a:rPr lang="ru-RU" dirty="0"/>
              <a:t>. Устойчивое сельское хозяйство сохраняет земельные и водные ресурсы, а также растительный и животный мир и является экологически безопасным, экономически жизнеспособным, технически и социально приемлемым”.</a:t>
            </a:r>
            <a:br>
              <a:rPr lang="ru-RU" dirty="0"/>
            </a:b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Food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Agriculture</a:t>
            </a:r>
            <a:r>
              <a:rPr lang="ru-RU" dirty="0"/>
              <a:t>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99319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8D8CC-5FE1-CC11-4DF1-7A8E9C669755}"/>
              </a:ext>
            </a:extLst>
          </p:cNvPr>
          <p:cNvSpPr txBox="1"/>
          <p:nvPr/>
        </p:nvSpPr>
        <p:spPr>
          <a:xfrm>
            <a:off x="705080" y="528811"/>
            <a:ext cx="8441674" cy="6791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Прослеживая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тенденции развития ESG-повестки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можно сделать вывод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регуляторных трендах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мире:</a:t>
            </a:r>
          </a:p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 появление углеродного регулирования: в мире постепенно вводятся новые стандарты углеродного регулирования; </a:t>
            </a:r>
          </a:p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развитие инструментов зеленого и ответственного финансирования: постепенное введение нового регулирования приводит к необходимости классификации того, что считается экологически устойчивой деятельностью, а также мотивации бизнеса к поддержке подобных проектов; </a:t>
            </a:r>
          </a:p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обязательства по раскрытию информации ESG: развитие повестки ESG и введение дополнительного регулирования формируют в свою очередь новые требования к отчетности; </a:t>
            </a:r>
          </a:p>
          <a:p>
            <a:pPr indent="450215" algn="just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управление рисками: возникающие тренды приводят к необходимости совершенствовать подходы финансовых организаций к управлению рисками, связанными с ESG.</a:t>
            </a: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5975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09BCB-E443-A799-3D42-FF45E1D2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Центральная Азия  и  </a:t>
            </a:r>
            <a:r>
              <a:rPr lang="en-US" dirty="0"/>
              <a:t>ESG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74EF0-F547-24DD-07DE-4BE6A83323D8}"/>
              </a:ext>
            </a:extLst>
          </p:cNvPr>
          <p:cNvSpPr txBox="1"/>
          <p:nvPr/>
        </p:nvSpPr>
        <p:spPr>
          <a:xfrm>
            <a:off x="969484" y="1377108"/>
            <a:ext cx="81772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Самая главная проблема ЦА – стремительное уменьшение водных ресурсов и опустынивание. В горных районах происходит таяние ледников, в нижних – обмеление рек и озер. За последние 100 лет количество пыльных бурь выросло на </a:t>
            </a:r>
            <a:r>
              <a:rPr lang="ru-RU" sz="28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25%.</a:t>
            </a:r>
          </a:p>
          <a:p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По данным министерства экологии </a:t>
            </a:r>
            <a:r>
              <a:rPr lang="ru-RU" sz="2000" b="1" u="sng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Таджикистана</a:t>
            </a:r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там к 2023 году южные отроги гор по сравнению с 1960-м потеряли уже </a:t>
            </a:r>
            <a:r>
              <a:rPr lang="ru-RU" sz="28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площади ледников, а северо-восточные – около </a:t>
            </a:r>
            <a:r>
              <a:rPr lang="ru-RU" sz="28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35%.</a:t>
            </a:r>
          </a:p>
          <a:p>
            <a:r>
              <a:rPr lang="ru-RU" sz="2000" b="1" u="sng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Казахстан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это же время потерял </a:t>
            </a:r>
            <a:r>
              <a:rPr lang="ru-RU" sz="28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ледников и, так же как Узбекистан, уже сталкивается с нехваткой воды. </a:t>
            </a:r>
            <a:r>
              <a:rPr lang="ru-RU" sz="2000" kern="0" dirty="0">
                <a:solidFill>
                  <a:srgbClr val="000000"/>
                </a:solidFill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Казахстане собираются строить несколько новых водохранилищ.</a:t>
            </a:r>
            <a:endParaRPr lang="ru-RU" sz="2000" kern="0" dirty="0">
              <a:solidFill>
                <a:srgbClr val="000000"/>
              </a:solidFill>
              <a:effectLst/>
              <a:latin typeface="PT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Узбекистане</a:t>
            </a:r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на этом фоне объявлено тотальное бетонирование всех каналов. </a:t>
            </a:r>
          </a:p>
          <a:p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 последним расчетам, в 2030 году ожидается снижение объема воды бассейна одной только Сырдарьи на </a:t>
            </a:r>
            <a:r>
              <a:rPr lang="ru-RU" sz="28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10–15%</a:t>
            </a:r>
            <a:r>
              <a:rPr lang="ru-RU" sz="2000" kern="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что увеличит дефицит воды в одном только Узбекистане с 3 млрд до 7 млрд кубометров.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0718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5124EA-8D12-DC31-A483-0880F5B5EABE}"/>
              </a:ext>
            </a:extLst>
          </p:cNvPr>
          <p:cNvSpPr txBox="1"/>
          <p:nvPr/>
        </p:nvSpPr>
        <p:spPr>
          <a:xfrm>
            <a:off x="716096" y="396606"/>
            <a:ext cx="843065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прогнозам Всемирного банка в ЦА в результате водных проблем ожидается приток климатических мигрантов в такие, уже густонаселенные регионы, как Ферганская долина, окрестности Ташкента, низменности Таджикистана, а также слабозаселенные северные области Казахстана (Астана, Караганда, Костанай). </a:t>
            </a:r>
            <a:r>
              <a:rPr lang="ru-RU" sz="2200" dirty="0">
                <a:solidFill>
                  <a:srgbClr val="00B0F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Кыргызстане дефицит воды на пастбищах обострится, что вызовет усиление миграции из сельской местности в города. Число климатических мигрантов начнет ощутимо расти с </a:t>
            </a:r>
            <a:r>
              <a:rPr lang="ru-RU" sz="2800" dirty="0">
                <a:solidFill>
                  <a:srgbClr val="00B0F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2030</a:t>
            </a:r>
            <a:r>
              <a:rPr lang="ru-RU" sz="2200" dirty="0">
                <a:solidFill>
                  <a:srgbClr val="00B0F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года – от </a:t>
            </a:r>
            <a:r>
              <a:rPr lang="ru-RU" sz="2400" dirty="0">
                <a:solidFill>
                  <a:srgbClr val="00B0F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1,9</a:t>
            </a:r>
            <a:r>
              <a:rPr lang="ru-RU" sz="2200" dirty="0">
                <a:solidFill>
                  <a:srgbClr val="00B0F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млн до </a:t>
            </a:r>
            <a:r>
              <a:rPr lang="ru-RU" sz="2400" dirty="0">
                <a:solidFill>
                  <a:srgbClr val="00B0F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2,4</a:t>
            </a:r>
            <a:r>
              <a:rPr lang="ru-RU" sz="2200" dirty="0">
                <a:solidFill>
                  <a:srgbClr val="00B0F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млн человек. </a:t>
            </a:r>
            <a:r>
              <a:rPr lang="ru-RU" sz="220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Казахстане основным регионом климатического оттока станет Южный Казахстан. По данным Организации экономического сотрудничества и развития (OECD), ущерб от стихийных бедствий в регионе составит </a:t>
            </a:r>
            <a:r>
              <a:rPr lang="ru-RU" sz="200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2%</a:t>
            </a:r>
            <a:r>
              <a:rPr lang="ru-RU" sz="220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ВВП в год. По прогнозу Всемирной метеорологической организации, процесс изменения климата в ЦА будет усиливаться до </a:t>
            </a:r>
            <a:r>
              <a:rPr lang="ru-RU" sz="280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2050</a:t>
            </a:r>
            <a:r>
              <a:rPr lang="ru-RU" sz="220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года, и такие климатические катастрофы, как засухи и обмеление рек, станут привычным явлением.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03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1A7773-8E21-F01F-568C-8722135BA7BA}"/>
              </a:ext>
            </a:extLst>
          </p:cNvPr>
          <p:cNvSpPr txBox="1"/>
          <p:nvPr/>
        </p:nvSpPr>
        <p:spPr>
          <a:xfrm>
            <a:off x="868680" y="630936"/>
            <a:ext cx="827989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42021"/>
                </a:solidFill>
                <a:effectLst/>
                <a:latin typeface="BrownLLCyr-Light"/>
              </a:rPr>
              <a:t>Предложение воды в свою очередь столкнется с воздействием климатических изменений, стареющей инфраструктуры и ухудшающегося качества воды. </a:t>
            </a:r>
          </a:p>
          <a:p>
            <a:r>
              <a:rPr lang="ru-RU" sz="2400" b="0" i="0" dirty="0">
                <a:solidFill>
                  <a:srgbClr val="242021"/>
                </a:solidFill>
                <a:effectLst/>
                <a:latin typeface="BrownLLCyr-Light"/>
              </a:rPr>
              <a:t>Поэтому </a:t>
            </a:r>
            <a:r>
              <a:rPr lang="ru-RU" sz="2400" b="1" i="0" dirty="0">
                <a:solidFill>
                  <a:srgbClr val="242021"/>
                </a:solidFill>
                <a:effectLst/>
                <a:latin typeface="BrownLLCyr-Light"/>
              </a:rPr>
              <a:t>водная безопасность и устойчивая санитария являются ключевыми аспектами Целей устойчивого развития (ЦУР) 6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BrownLLCyr-Light"/>
              </a:rPr>
              <a:t>.</a:t>
            </a:r>
            <a:br>
              <a:rPr lang="ru-RU" sz="2400" b="0" i="0" dirty="0">
                <a:solidFill>
                  <a:srgbClr val="242021"/>
                </a:solidFill>
                <a:effectLst/>
                <a:latin typeface="BrownLLCyr-Light"/>
              </a:rPr>
            </a:br>
            <a:r>
              <a:rPr lang="ru-RU" sz="2400" b="0" i="0" dirty="0">
                <a:solidFill>
                  <a:srgbClr val="242021"/>
                </a:solidFill>
                <a:effectLst/>
                <a:latin typeface="BrownLLCyr-Light"/>
              </a:rPr>
              <a:t>В ЦА вопрос с обеспечением доступа к питьевой воде и ее очисткой 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BrownLLCyr-Medium"/>
              </a:rPr>
              <a:t>стоит очень остро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BrownLLCyr-Light"/>
              </a:rPr>
              <a:t>. Регион находится в зоне усиливающегося водного стресса. С 2028 г. он войдет в фазу хронического дефицита водных ресурсов.</a:t>
            </a:r>
            <a:r>
              <a:rPr lang="ru-RU" sz="2400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69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D8321-E1E7-517F-D4EB-D14BC3D1B262}"/>
              </a:ext>
            </a:extLst>
          </p:cNvPr>
          <p:cNvSpPr txBox="1"/>
          <p:nvPr/>
        </p:nvSpPr>
        <p:spPr>
          <a:xfrm>
            <a:off x="749147" y="528810"/>
            <a:ext cx="90448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На сегодня в ЦА 9,9 млн человек, или 13% населения, не имеют доступа к безопасной питьевой воде . За 1994–2020 гг. объем забора воды на коммунально-бытовые нужны вырос в два раза, до 8,6 км3 , а инвестиции в инфраструктуру питьевого водоснабжения были неадекватны росту потребления. </a:t>
            </a:r>
            <a:endParaRPr lang="en-US" sz="2400" dirty="0"/>
          </a:p>
          <a:p>
            <a:endParaRPr lang="ru-RU" sz="2400" dirty="0"/>
          </a:p>
          <a:p>
            <a:r>
              <a:rPr lang="ru-RU" sz="2400" b="1" dirty="0"/>
              <a:t>Как результат, износ инфраструктуры водоснабжения и очистного оборудования предельно высок. Износ сетей водоснабжения и водоотведения в ЦА оценивается до 80%. Технологические и коммерческие потери воды в распределительных сетях оцениваются до 55%. </a:t>
            </a:r>
            <a:r>
              <a:rPr lang="ru-RU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76074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D0C6F5-BE79-C5B1-66E7-2715007A6743}"/>
              </a:ext>
            </a:extLst>
          </p:cNvPr>
          <p:cNvSpPr txBox="1"/>
          <p:nvPr/>
        </p:nvSpPr>
        <p:spPr>
          <a:xfrm>
            <a:off x="616945" y="451691"/>
            <a:ext cx="8538071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Анализ принятых программ в ЦА свидетельствует о том, что </a:t>
            </a:r>
            <a:r>
              <a:rPr lang="ru-RU" sz="2400" dirty="0">
                <a:solidFill>
                  <a:srgbClr val="242021"/>
                </a:solidFill>
                <a:effectLst/>
                <a:latin typeface="BrownLLCyr-Medium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</a:t>
            </a:r>
            <a:br>
              <a:rPr lang="ru-RU" sz="2400" dirty="0">
                <a:solidFill>
                  <a:srgbClr val="242021"/>
                </a:solidFill>
                <a:effectLst/>
                <a:latin typeface="BrownLLCyr-Medium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планов и программ развития сектора водоснабжения и санитарии в странах ЦА крайне</a:t>
            </a:r>
            <a:b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42021"/>
                </a:solidFill>
                <a:effectLst/>
                <a:latin typeface="BrownLLCyr-Medium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 для выполнения ЦУР 6 </a:t>
            </a: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до 2030 г. Согласно сравнительной оценке плановых (ожидаемых) и прогнозных объемов финансирования, на период 2025–2030 гг. региону не хватает более </a:t>
            </a:r>
            <a:r>
              <a:rPr lang="ru-RU" sz="2400" b="1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12 млрд долл. </a:t>
            </a: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финансирования, или порядка 2 млрд долл. ежегодно. </a:t>
            </a:r>
          </a:p>
          <a:p>
            <a:pPr indent="450215" algn="just">
              <a:spcAft>
                <a:spcPts val="800"/>
              </a:spcAft>
            </a:pPr>
            <a:br>
              <a:rPr lang="ru-RU" sz="18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89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874705-825E-E87B-7DCF-4E462A39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5" y="170433"/>
            <a:ext cx="6469788" cy="59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4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F2A3D-BEDE-4AB6-247F-08998E3E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609600"/>
            <a:ext cx="8533773" cy="644434"/>
          </a:xfrm>
        </p:spPr>
        <p:txBody>
          <a:bodyPr>
            <a:normAutofit fontScale="90000"/>
          </a:bodyPr>
          <a:lstStyle/>
          <a:p>
            <a:r>
              <a:rPr lang="ru-RU" dirty="0"/>
              <a:t>Тарифы на питьевую воду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A8A834D-F5BC-134E-EF08-9304EBE87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21270"/>
              </p:ext>
            </p:extLst>
          </p:nvPr>
        </p:nvGraphicFramePr>
        <p:xfrm>
          <a:off x="836022" y="1863633"/>
          <a:ext cx="7236823" cy="3701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262">
                  <a:extLst>
                    <a:ext uri="{9D8B030D-6E8A-4147-A177-3AD203B41FA5}">
                      <a16:colId xmlns:a16="http://schemas.microsoft.com/office/drawing/2014/main" val="3087710571"/>
                    </a:ext>
                  </a:extLst>
                </a:gridCol>
                <a:gridCol w="2744788">
                  <a:extLst>
                    <a:ext uri="{9D8B030D-6E8A-4147-A177-3AD203B41FA5}">
                      <a16:colId xmlns:a16="http://schemas.microsoft.com/office/drawing/2014/main" val="4222065001"/>
                    </a:ext>
                  </a:extLst>
                </a:gridCol>
                <a:gridCol w="4056773">
                  <a:extLst>
                    <a:ext uri="{9D8B030D-6E8A-4147-A177-3AD203B41FA5}">
                      <a16:colId xmlns:a16="http://schemas.microsoft.com/office/drawing/2014/main" val="1029917007"/>
                    </a:ext>
                  </a:extLst>
                </a:gridCol>
              </a:tblGrid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№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Страна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Тариф (в центах) за метр</a:t>
                      </a:r>
                      <a:r>
                        <a:rPr lang="ru-RU" sz="800" kern="100">
                          <a:effectLst/>
                        </a:rPr>
                        <a:t>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349732"/>
                  </a:ext>
                </a:extLst>
              </a:tr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Казахстан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10 - 58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309398"/>
                  </a:ext>
                </a:extLst>
              </a:tr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Таджикистан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40-  80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780206"/>
                  </a:ext>
                </a:extLst>
              </a:tr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Узбекистан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11-  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583221"/>
                  </a:ext>
                </a:extLst>
              </a:tr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Кыргызстан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7  -   33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121815"/>
                  </a:ext>
                </a:extLst>
              </a:tr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18932"/>
                  </a:ext>
                </a:extLst>
              </a:tr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Индия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9  -   23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486741"/>
                  </a:ext>
                </a:extLst>
              </a:tr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Южная Корея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53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368301"/>
                  </a:ext>
                </a:extLst>
              </a:tr>
              <a:tr h="41123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Европейские страны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3,6  -  4,8 долл.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36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510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6E2A15-69FB-CDEC-41B3-18FA7D6C7874}"/>
              </a:ext>
            </a:extLst>
          </p:cNvPr>
          <p:cNvSpPr txBox="1"/>
          <p:nvPr/>
        </p:nvSpPr>
        <p:spPr>
          <a:xfrm>
            <a:off x="407624" y="649994"/>
            <a:ext cx="9088915" cy="491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800" b="1" i="1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Вызовы сектора водоснабжения и водоотведения в ЦА охватывают </a:t>
            </a:r>
          </a:p>
          <a:p>
            <a:pPr marL="342900" indent="-342900" algn="just">
              <a:spcAft>
                <a:spcPts val="800"/>
              </a:spcAft>
              <a:buAutoNum type="arabicParenBoth"/>
            </a:pPr>
            <a:r>
              <a:rPr lang="ru-RU" sz="2800" b="1" i="1" dirty="0">
                <a:solidFill>
                  <a:srgbClr val="242021"/>
                </a:solidFill>
                <a:effectLst/>
                <a:latin typeface="BrownLLCyr-Medium"/>
                <a:ea typeface="Calibri" panose="020F0502020204030204" pitchFamily="34" charset="0"/>
                <a:cs typeface="Times New Roman" panose="02020603050405020304" pitchFamily="18" charset="0"/>
              </a:rPr>
              <a:t>Институционально-правовые (управленческие); </a:t>
            </a:r>
          </a:p>
          <a:p>
            <a:pPr marL="342900" indent="-342900" algn="just">
              <a:spcAft>
                <a:spcPts val="800"/>
              </a:spcAft>
              <a:buAutoNum type="arabicParenBoth"/>
            </a:pPr>
            <a:r>
              <a:rPr lang="ru-RU" sz="2800" b="1" i="1" dirty="0">
                <a:solidFill>
                  <a:srgbClr val="242021"/>
                </a:solidFill>
                <a:effectLst/>
                <a:latin typeface="BrownLLCyr-Medium"/>
                <a:ea typeface="Calibri" panose="020F0502020204030204" pitchFamily="34" charset="0"/>
                <a:cs typeface="Times New Roman" panose="02020603050405020304" pitchFamily="18" charset="0"/>
              </a:rPr>
              <a:t> финансово-экономические  </a:t>
            </a:r>
          </a:p>
          <a:p>
            <a:pPr marL="342900" indent="-342900" algn="just">
              <a:spcAft>
                <a:spcPts val="800"/>
              </a:spcAft>
              <a:buAutoNum type="arabicParenBoth"/>
            </a:pPr>
            <a:r>
              <a:rPr lang="ru-RU" sz="2800" b="1" i="1" dirty="0">
                <a:solidFill>
                  <a:srgbClr val="242021"/>
                </a:solidFill>
                <a:effectLst/>
                <a:latin typeface="BrownLLCyr-Medium"/>
                <a:ea typeface="Calibri" panose="020F0502020204030204" pitchFamily="34" charset="0"/>
                <a:cs typeface="Times New Roman" panose="02020603050405020304" pitchFamily="18" charset="0"/>
              </a:rPr>
              <a:t> технические 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сферы</a:t>
            </a:r>
            <a:br>
              <a:rPr lang="ru-RU" sz="2800" b="1" i="1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242021"/>
              </a:solidFill>
              <a:effectLst/>
              <a:latin typeface="BrownLLCyr-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ru-RU" sz="2800" b="1" i="1" dirty="0">
              <a:solidFill>
                <a:srgbClr val="242021"/>
              </a:solidFill>
              <a:effectLst/>
              <a:latin typeface="BrownLLCyr-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800" b="1" i="1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Поэтому для решения задач необходимо действовать комплексно. В совокупности предлагаемые меры формируют 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BrownLLCyr-Medium"/>
                <a:ea typeface="Calibri" panose="020F0502020204030204" pitchFamily="34" charset="0"/>
                <a:cs typeface="Times New Roman" panose="02020603050405020304" pitchFamily="18" charset="0"/>
              </a:rPr>
              <a:t>общий концептуальный подход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74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772AC-DD1B-0656-2C67-5C22CAC2CDF0}"/>
              </a:ext>
            </a:extLst>
          </p:cNvPr>
          <p:cNvSpPr txBox="1"/>
          <p:nvPr/>
        </p:nvSpPr>
        <p:spPr>
          <a:xfrm>
            <a:off x="1816608" y="731520"/>
            <a:ext cx="732739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Всемирного банка (ВБ) и Международный валютный фонд (МВФ) заявили, что углубляют сотрудничество для помощи странам в активизации борьбы с изменением климата.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экономического сотрудничества и развития (ОЭСР) опубликовала доклад «Климатическое финансирование, предоставленное развитыми странами в 2013-2022 годах», являющийся оценкой прогресса в достижении цели Рамочной конвенции ООН об изменении климата (РКИК ООН). Согласно докладу, развитые страны предоставили в 2022 году развивающимся странам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115,9 млрд долл. в виде климатического финансирования, впервые превысив годовую цель в 100 млрд долл. и достигнув уровня, который не ожидался до 2025 года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Согласно новым данным ОЭСР, в 2022 году климатическое финансирование выросло на 30% по сравнению с 2021 годом, или на 26,3 млрд долл.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1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361CD-0631-A1E2-8895-9DB49EAA3EA3}"/>
              </a:ext>
            </a:extLst>
          </p:cNvPr>
          <p:cNvSpPr txBox="1"/>
          <p:nvPr/>
        </p:nvSpPr>
        <p:spPr>
          <a:xfrm>
            <a:off x="694944" y="777239"/>
            <a:ext cx="84536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ЦУР включают 17 целей, разбитых на 169 задач, и направлены на реализацию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инклюзивного и справедливого экономического, социального и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экологического устойчивого развития.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  <a:t>ЦУР — это обязательство, направленное на решение самых насущных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  <a:t>мировых проблем, и все они взаимосвязаны. Они являются универсальным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  <a:t>призывом к устойчивому реагированию на угрозу изменения климата,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  <a:t>оказывая положительное влияние на то, как мы управляем нашими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  <a:t>хрупкими природными ресурсами, содействуя миру и инклюзивным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  <a:t>обществам, уменьшая неравенство и способствуя процветанию экономики.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Calibri-Bold"/>
              </a:rPr>
            </a:br>
            <a:endParaRPr lang="en-US" sz="1800" b="1" i="0" dirty="0">
              <a:solidFill>
                <a:srgbClr val="000000"/>
              </a:solidFill>
              <a:effectLst/>
              <a:latin typeface="Calibri-Bold"/>
            </a:endParaRP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 самого начала ЦУР они были нацелены на так называемую Повестку дня на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период до 2030 года, которая представляет собой модель всеобщего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процветания в устойчивом мире, в котором все люди могут вести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продуктивную жизнь, живя в мире и на здоровой планете.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08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E83FA2-10B2-96FB-794A-E4182A133C53}"/>
              </a:ext>
            </a:extLst>
          </p:cNvPr>
          <p:cNvSpPr txBox="1"/>
          <p:nvPr/>
        </p:nvSpPr>
        <p:spPr>
          <a:xfrm>
            <a:off x="319489" y="-110168"/>
            <a:ext cx="962874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В декабре 2016 г. Генеральная Ассамблея ООН провозгласила период </a:t>
            </a:r>
            <a:r>
              <a:rPr lang="ru-RU" sz="2400" b="1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2018–2028</a:t>
            </a: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 г.</a:t>
            </a:r>
            <a:b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Международным десятилетием действий «Вода для устойчивого развития» (</a:t>
            </a:r>
            <a:r>
              <a:rPr lang="ru-RU" sz="2400" b="1" u="sng" dirty="0">
                <a:solidFill>
                  <a:srgbClr val="437FC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UN,2016</a:t>
            </a:r>
            <a:r>
              <a:rPr lang="ru-RU" sz="2400" b="1" u="sng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br>
              <a:rPr lang="ru-RU" sz="2400" b="1" u="sng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Это ключевая платформа для ускорения достижения ЦУР 6. Координатором Десятилетия</a:t>
            </a:r>
            <a:b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является уникальный механизм «ООН — водные ресурсы». Он обеспечивает взаимодействие всех учреждений, департаментов и программ системы ООН, занимающихся вопросами водоснабжения. Для</a:t>
            </a:r>
            <a:b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достижения целей водоснабжения и санитарии в 2017 г. было создано Глобальное партнерство по водной безопасности и санитарии (The Global Water Security </a:t>
            </a:r>
            <a:r>
              <a:rPr lang="ru-RU" sz="2400" dirty="0" err="1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Sanitation</a:t>
            </a:r>
            <a:b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Partnership — GWSP). Глобальное партнерство — это многосторонний целевой фонд управляемый Всемирным банком при поддержке международных агентств и институтов</a:t>
            </a:r>
            <a:b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развития (Австрия, Дания, Нидерланды, Швеция, Швейцария, США).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2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ACA133-8DC9-6CC0-1162-CE107F238F04}"/>
              </a:ext>
            </a:extLst>
          </p:cNvPr>
          <p:cNvSpPr txBox="1"/>
          <p:nvPr/>
        </p:nvSpPr>
        <p:spPr>
          <a:xfrm>
            <a:off x="653142" y="609599"/>
            <a:ext cx="89175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конец 2023 г. МФО одобрили 147 проектов на сумму 4 млрд долл. суверенного финансирования в сектор водоснабжения и водоотведения ЦА с начала 2008 г. </a:t>
            </a:r>
          </a:p>
          <a:p>
            <a:endParaRPr lang="ru-RU" sz="2400" kern="0" dirty="0">
              <a:solidFill>
                <a:srgbClr val="242021"/>
              </a:solidFill>
              <a:effectLst/>
              <a:latin typeface="BrownLLCyr-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kern="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75% финансирования пришлось на Узбекистан, 13% —на Кыргызстан и 9% — на Таджикистан. Казахстан привлек 113 млн долл. за весь период (3%). Основные объемы финансирования были предоставлены в 2018–2022 гг. </a:t>
            </a:r>
          </a:p>
          <a:p>
            <a:br>
              <a:rPr lang="ru-RU" sz="2400" kern="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0" dirty="0">
                <a:solidFill>
                  <a:srgbClr val="242021"/>
                </a:solidFill>
                <a:effectLst/>
                <a:latin typeface="BrownLLCyr-Light"/>
                <a:ea typeface="Calibri" panose="020F0502020204030204" pitchFamily="34" charset="0"/>
                <a:cs typeface="Times New Roman" panose="02020603050405020304" pitchFamily="18" charset="0"/>
              </a:rPr>
              <a:t>Лидером по объему финансирования является АБР с портфелем в 906 млн долл., или 23% от общего объема финансирования МФО в ЦА. Следом идут ВБ — 795 млн долл. (20%), ЕБРР — 700 млн долл. (18%) и АБИИ — 638 млн долл. (16%).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8583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ABB0B-6161-FA57-F860-A705CB6F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Казахстан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D34F7-1EEB-7140-ABD9-8C87F34C756E}"/>
              </a:ext>
            </a:extLst>
          </p:cNvPr>
          <p:cNvSpPr txBox="1"/>
          <p:nvPr/>
        </p:nvSpPr>
        <p:spPr>
          <a:xfrm>
            <a:off x="838199" y="1487276"/>
            <a:ext cx="86032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Казахстан обладает одним из самых развитых </a:t>
            </a:r>
            <a:r>
              <a:rPr lang="en-US" altLang="ru-RU" sz="1800" b="1" dirty="0">
                <a:solidFill>
                  <a:srgbClr val="181F22"/>
                </a:solidFill>
                <a:latin typeface="Calibri-Bold"/>
              </a:rPr>
              <a:t>ESG </a:t>
            </a: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законодательств в странах СНГ</a:t>
            </a:r>
          </a:p>
          <a:p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ЕSG-кредитование*</a:t>
            </a:r>
            <a:br>
              <a:rPr lang="ru-RU" altLang="ru-RU" sz="1800" b="1" dirty="0">
                <a:solidFill>
                  <a:srgbClr val="181F22"/>
                </a:solidFill>
                <a:latin typeface="Calibri-Bold"/>
              </a:rPr>
            </a:br>
            <a:r>
              <a:rPr lang="ru-RU" altLang="ru-RU" dirty="0">
                <a:solidFill>
                  <a:srgbClr val="181F22"/>
                </a:solidFill>
                <a:latin typeface="Calibri" panose="020F0502020204030204" pitchFamily="34" charset="0"/>
              </a:rPr>
              <a:t>В 2021 году утверждена таксономия зелёных проектов</a:t>
            </a:r>
          </a:p>
          <a:p>
            <a:r>
              <a:rPr lang="ru-RU" altLang="ru-RU" dirty="0"/>
              <a:t> </a:t>
            </a:r>
            <a:endParaRPr lang="ru-RU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объём рынка устойчивого финансирования (кредиты + облигации) в 2021 году составил $ 250 млн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Выпуск ESG-облигаций</a:t>
            </a:r>
            <a:br>
              <a:rPr lang="ru-RU" altLang="ru-RU" sz="1800" b="1" dirty="0">
                <a:solidFill>
                  <a:srgbClr val="181F22"/>
                </a:solidFill>
                <a:latin typeface="Calibri-Bold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8 выпусков ESG-облигаций на $ 170 млн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ESG-фонды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— отсутствуют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ESG-индексы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- отсутствуют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Углеродная биржа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— Действует с 2013 года. Стоимость квот на выбросы углеродных</a:t>
            </a:r>
            <a:r>
              <a:rPr lang="en-US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единиц составляет $ 1 за тонну.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Выбросы ПГ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(2019) - 0,354 Гт СО2 [5] (0,5 % глобального объема)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Выбросы CO2 от сжигания топлива (2020)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0,267 Гт СО2 (0,74 % общемирового объёма выбросов, 26 место) 14,2 т СО2 на душу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населения (15 место в мире)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247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99EFF-2CEA-8D60-A520-0AFBB914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Таджикистан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ECBBE-3FEB-338B-906A-8CFD15773503}"/>
              </a:ext>
            </a:extLst>
          </p:cNvPr>
          <p:cNvSpPr txBox="1"/>
          <p:nvPr/>
        </p:nvSpPr>
        <p:spPr>
          <a:xfrm>
            <a:off x="838200" y="1498294"/>
            <a:ext cx="83085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ESG-кредитование*</a:t>
            </a:r>
            <a:br>
              <a:rPr lang="ru-RU" altLang="ru-RU" sz="1800" b="1" dirty="0">
                <a:solidFill>
                  <a:srgbClr val="181F22"/>
                </a:solidFill>
                <a:latin typeface="Calibri-Bold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Страна получает различные формы финансовой поддержки (в т.ч. в виде грантов и кредитов) от международных организаций и банков развития: - Европейский банк реконструкции и развития —€958 млн с 1993 года; - Зеленый климатический фонд — $85,1 млн инвестиций с 2016 года; - Азиатский банк развития — $2,26 млрд инвестиций в рамках 200 проектов c 1998 года, 181 из которых связаны с ESG-повесткой; - Всемирный банк — $1,625 млрд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Выпуск ESG-облигаций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нет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ESG-фонды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— отсутствуют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ESG-индексы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- отсутствуют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Углеродная биржа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— отсутствует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Выбросы ПГ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(2019) - 0,017 Гт СО2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Выбросы CO2 от сжигания топлива (2020)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0,011 Гт СО2 (108 место в мире) 1,05 т СО2 на душу населения (151 место в мире)</a:t>
            </a:r>
            <a:r>
              <a:rPr lang="ru-RU" alt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922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1DACE-C25B-4CBA-7789-9E35045B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Узбекистан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D18A7-2D5C-F0C5-F6C0-CCD80E469B1E}"/>
              </a:ext>
            </a:extLst>
          </p:cNvPr>
          <p:cNvSpPr txBox="1"/>
          <p:nvPr/>
        </p:nvSpPr>
        <p:spPr>
          <a:xfrm>
            <a:off x="838199" y="1498294"/>
            <a:ext cx="8471053" cy="4880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ЕSG-кредитование*</a:t>
            </a:r>
            <a:br>
              <a:rPr lang="ru-RU" altLang="ru-RU" sz="1800" b="1" dirty="0">
                <a:solidFill>
                  <a:srgbClr val="181F22"/>
                </a:solidFill>
                <a:latin typeface="Calibri-Bold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В 2021 году ЕБРР предоставил займы на общую сумму в $ 35 млн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В июле 2022 года ЕБРР подписал пакет соглашений для предоставления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«</a:t>
            </a:r>
            <a:r>
              <a:rPr lang="ru-RU" altLang="ru-RU" sz="1800" dirty="0" err="1">
                <a:solidFill>
                  <a:srgbClr val="181F22"/>
                </a:solidFill>
                <a:latin typeface="Calibri" panose="020F0502020204030204" pitchFamily="34" charset="0"/>
              </a:rPr>
              <a:t>Узпромстройбанку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» кредита в размере $ 50 млн, в т. ч. для поддержки зелёных инвестиций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Выпуск ESG-облигаций</a:t>
            </a:r>
            <a:br>
              <a:rPr lang="ru-RU" altLang="ru-RU" sz="1800" b="1" dirty="0">
                <a:solidFill>
                  <a:srgbClr val="181F22"/>
                </a:solidFill>
                <a:latin typeface="Calibri-Bold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В августе 2021 года Узбекистан выпустил облигации для достижения ЦУР на $ 870 млн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ESG-фонды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— отсутствуют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ESG-индексы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- отсутствуют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Углеродная биржа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— отсутствует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Выбросы ПГ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(2019) - 0,189 Гт CO2-экв.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Выбросы CO2 от сжигания топлива (2020) 0,09 Гт CO2 (0,25 % общемирового объёма выбросов, 42 место) 2,71 т CO2 на душу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населения (103 место в мире)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Углеродная нейтральность - 2050</a:t>
            </a:r>
            <a:r>
              <a:rPr lang="ru-RU" altLang="ru-RU" dirty="0"/>
              <a:t> 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0608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3C2B0-2AB4-3B20-0429-D185B295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Кыргызстан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7BB88-7772-1C24-647C-65AD2BFBB14A}"/>
              </a:ext>
            </a:extLst>
          </p:cNvPr>
          <p:cNvSpPr txBox="1"/>
          <p:nvPr/>
        </p:nvSpPr>
        <p:spPr>
          <a:xfrm>
            <a:off x="838200" y="1597446"/>
            <a:ext cx="83085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ESG-кредитование*</a:t>
            </a:r>
            <a:br>
              <a:rPr lang="ru-RU" altLang="ru-RU" sz="1800" b="1" dirty="0">
                <a:solidFill>
                  <a:srgbClr val="181F22"/>
                </a:solidFill>
                <a:latin typeface="Calibri-Bold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нет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Выпуск ESG-облигаций</a:t>
            </a:r>
            <a:br>
              <a:rPr lang="ru-RU" altLang="ru-RU" sz="1800" b="1" dirty="0">
                <a:solidFill>
                  <a:srgbClr val="181F22"/>
                </a:solidFill>
                <a:latin typeface="Calibri-Bold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Банк Азии в 2022 году выпустил Гендерные облигации. Объем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эмиссии 82 млн сомов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ESG-фонды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— отсутствуют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ESG-индексы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- отсутствуют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Углеродная биржа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— отсутствует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181F22"/>
                </a:solidFill>
                <a:latin typeface="Calibri-Bold"/>
              </a:rPr>
              <a:t>Выбросы ПГ </a:t>
            </a: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(2019) - 0,017 Гт СО2 [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Выбросы CO2 от сжигания топлива (2020)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0,011 Гт СО2 (0,032 % глобального объёма, 105 место) 1,81 т СО2 на</a:t>
            </a:r>
            <a:b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rgbClr val="181F22"/>
                </a:solidFill>
                <a:latin typeface="Calibri" panose="020F0502020204030204" pitchFamily="34" charset="0"/>
              </a:rPr>
              <a:t>душу населения (124 место в мире)</a:t>
            </a:r>
            <a:r>
              <a:rPr lang="ru-RU" altLang="ru-RU" dirty="0"/>
              <a:t> 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47170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0AF72-3F50-3B30-5067-5738336DD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71D6F0-1A4D-BFEB-20C5-9E230D4F0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142030" cy="245447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Жеенбаева</a:t>
            </a:r>
            <a:r>
              <a:rPr lang="ru-RU" dirty="0"/>
              <a:t> Б.Ж.,</a:t>
            </a:r>
          </a:p>
          <a:p>
            <a:r>
              <a:rPr lang="ru-RU" dirty="0"/>
              <a:t>Финансовый эксперт</a:t>
            </a:r>
          </a:p>
          <a:p>
            <a:r>
              <a:rPr lang="ru-RU" dirty="0" err="1"/>
              <a:t>г.Бишкек</a:t>
            </a:r>
            <a:r>
              <a:rPr lang="ru-RU" dirty="0"/>
              <a:t>, октябрь 2024 год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1200" dirty="0"/>
              <a:t>Использованы материалы Организации Объединённых наций, Всемирного банка, Международной Финансовой Корпорации, Евразийского банка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6969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22034-2DA8-9F3A-62E7-27A15C24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6" y="-181123"/>
            <a:ext cx="10449666" cy="63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FA45F0-191E-EB5A-A006-068DC2E9A5EC}"/>
              </a:ext>
            </a:extLst>
          </p:cNvPr>
          <p:cNvSpPr txBox="1"/>
          <p:nvPr/>
        </p:nvSpPr>
        <p:spPr>
          <a:xfrm>
            <a:off x="640080" y="274319"/>
            <a:ext cx="85084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Цель 6: Обеспечение наличия и рационального</a:t>
            </a:r>
            <a:br>
              <a:rPr lang="ru-RU" sz="2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</a:br>
            <a:r>
              <a:rPr lang="ru-RU" sz="2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использования водных ресурсов и санитарии для всех</a:t>
            </a:r>
            <a:br>
              <a:rPr lang="ru-RU" sz="2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Задача 6.1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 2030 году обеспечить всеобщий и равноправный доступ к безопасной и недорогой питьевой воде для всех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Задача 6.2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 2030 году обеспечить всеобщий и равноправный доступ к надлежащим санитарно-гигиеническим средствам и положить конец открытой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дефекации, уделяя особое внимание потребностям женщин и девочек и лиц, находящихся в уязвимом положении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Задача 6.3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 2030 году повысить качество воды посредством уменьшения загрязнения, ликвидации сброса отходов и сведения к минимуму выбросов опасных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химических веществ и материалов, сокращения вдвое доли неочищенных сточных вод и значительного увеличения масштабов рециркуляции и безопасного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повторного использования сточных вод во всем мире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Задача 6.4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 2030 году существенно повысить эффективность водопользования во всех секторах и обеспечить устойчивый забор и подачу пресной воды для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решения проблемы нехватки воды и значительного сокращения числа людей, страдающих от нехватки воды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6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B1CE83-4095-EC18-3DDA-805E5E935DEF}"/>
              </a:ext>
            </a:extLst>
          </p:cNvPr>
          <p:cNvSpPr txBox="1"/>
          <p:nvPr/>
        </p:nvSpPr>
        <p:spPr>
          <a:xfrm>
            <a:off x="667512" y="557784"/>
            <a:ext cx="90982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Задача 6.5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 2030 году обеспечить комплексное управление водными ресурсами на всех уровнях, в том числе, при необходимости, на основе трансграничного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сотрудничества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Задача 6.6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 2020 году обеспечить охрану и восстановление связанных с водой экосистем, в том числе гор, лесов,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водноболотных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угодий, рек, водоносных слоев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 озер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Задача 6.а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 2030 году расширить международное сотрудничество и поддержку в деле укрепления потенциала развивающихся стран в осуществлении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деятельности и программ в области водоснабжения и санитарии, включая сбор поверхностного стока, опреснение воды, повышение эффективности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водопользования, очистку сточных вод и применение технологий рециркуляции и повторного использования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Задача 6.b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Поддерживать и укреплять участие местных общин в улучшении водного хозяйства и санитарии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72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681881-F226-F562-D0A1-EC2E4F26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00" y="380736"/>
            <a:ext cx="8955800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465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1756</TotalTime>
  <Words>4785</Words>
  <Application>Microsoft Office PowerPoint</Application>
  <PresentationFormat>Широкоэкранный</PresentationFormat>
  <Paragraphs>252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74" baseType="lpstr">
      <vt:lpstr>Arial</vt:lpstr>
      <vt:lpstr>ArialMT</vt:lpstr>
      <vt:lpstr>BrownLLCyr-Light</vt:lpstr>
      <vt:lpstr>BrownLLCyr-Medium</vt:lpstr>
      <vt:lpstr>Calibri</vt:lpstr>
      <vt:lpstr>Calibri-Bold</vt:lpstr>
      <vt:lpstr>Cambria</vt:lpstr>
      <vt:lpstr>CeraPro</vt:lpstr>
      <vt:lpstr>Newton-Bold</vt:lpstr>
      <vt:lpstr>Newton-Regular</vt:lpstr>
      <vt:lpstr>PT Serif</vt:lpstr>
      <vt:lpstr>Roboto-Regular</vt:lpstr>
      <vt:lpstr>Symbol</vt:lpstr>
      <vt:lpstr>Times New Roman</vt:lpstr>
      <vt:lpstr>Trebuchet MS</vt:lpstr>
      <vt:lpstr>Wingdings 2</vt:lpstr>
      <vt:lpstr>Wingdings 3</vt:lpstr>
      <vt:lpstr>Аспект</vt:lpstr>
      <vt:lpstr>Что такое ESG?   Нужен ли ESG Бишкекводоканалу?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Истоки ESG</vt:lpstr>
      <vt:lpstr>Лимиты роста (Limits of growth)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Последние мировые события</vt:lpstr>
      <vt:lpstr>Основа, база, начало ESG- научные исследования и разработки</vt:lpstr>
      <vt:lpstr>Что мы имеем на сегодня.</vt:lpstr>
      <vt:lpstr>Презентация PowerPoint</vt:lpstr>
      <vt:lpstr>Презентация PowerPoint</vt:lpstr>
      <vt:lpstr>Зелёные облигации</vt:lpstr>
      <vt:lpstr>Принципы ответственного финансирования</vt:lpstr>
      <vt:lpstr>Стандарты ESG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Рейтинги и рэнкинги</vt:lpstr>
      <vt:lpstr>Презентация PowerPoint</vt:lpstr>
      <vt:lpstr>Презентация PowerPoint</vt:lpstr>
      <vt:lpstr>Презентация PowerPoint</vt:lpstr>
      <vt:lpstr>Greenwashing</vt:lpstr>
      <vt:lpstr>Презентация PowerPoint</vt:lpstr>
      <vt:lpstr>Центральная Азия  и  ESG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Тарифы на питьевую воду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Казахстан</vt:lpstr>
      <vt:lpstr>Таджикистан</vt:lpstr>
      <vt:lpstr>Узбекистан</vt:lpstr>
      <vt:lpstr>Кыргызстан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Зелёная экономика, устойчивое развитие, корпоративное управление (или что такое ESG)</dc:title>
  <dc:creator>User</dc:creator>
  <cp:lastModifiedBy>User</cp:lastModifiedBy>
  <cp:revision>32</cp:revision>
  <dcterms:created xsi:type="dcterms:W3CDTF">2024-04-16T10:59:23Z</dcterms:created>
  <dcterms:modified xsi:type="dcterms:W3CDTF">2024-10-15T22:47:36Z</dcterms:modified>
</cp:coreProperties>
</file>