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75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3" r:id="rId17"/>
    <p:sldId id="272" r:id="rId18"/>
    <p:sldId id="274" r:id="rId19"/>
    <p:sldId id="261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90DE1-7E09-4A70-B7F8-CFEE60E67C4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43899-73E9-4FDA-8F47-C1872536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80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943899-73E9-4FDA-8F47-C187253630A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51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BDAB7-CA14-582F-E2BC-028ED31B8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D01C9-A3AD-08D6-4691-3AD7B9AD0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26B86-1762-E13A-B550-EA678D752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040-DA7D-4FAB-BABB-42AA19E00002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C10D5-12D2-15D3-8768-4DDD3DD5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70581-5A43-1CFE-C37F-9432D3597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3EDB-D31D-4B2C-A798-8046B928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3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F9531-EB01-7A98-AE7A-F7D163DAF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81CCD3-AEAC-18D9-D948-B715A1F69A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49D40-8278-43C7-244F-C1EF68051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040-DA7D-4FAB-BABB-42AA19E00002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D1AEF-4E3D-74CA-D14E-CC16BB278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2FA17-D61A-ED73-96B5-07C648DCE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3EDB-D31D-4B2C-A798-8046B928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89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635914-0290-63BA-6D53-E0868E1FEB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6FE104-9B16-95A0-21BA-DC43F2E1C6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14146-C725-FFAE-B841-EDC38DA48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040-DA7D-4FAB-BABB-42AA19E00002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A3133-BFF2-0FE7-F2E8-1E03B8461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84A6B-9468-1068-16DD-FE042F70E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3EDB-D31D-4B2C-A798-8046B928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8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F8760-2881-D9AF-A3D4-5FD09CC18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CC72D-C447-FE4C-F3B6-5E10EAE19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51D11-B2AA-8361-CC15-6BBD7CF27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040-DA7D-4FAB-BABB-42AA19E00002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25E27-8036-83E3-F473-B6535A7F1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7F2EE-50FC-E838-B4FA-D51495F87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3EDB-D31D-4B2C-A798-8046B928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4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8697F-2BE0-951C-8697-3019B1CC5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D6BC9-436A-45A4-A7C8-CC8C8F9F8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0F78A-365E-1C5F-9E7C-2B117E071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040-DA7D-4FAB-BABB-42AA19E00002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91E95-4B75-1412-3C7F-994252762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31344-8251-CAA0-D21A-8FCE521C5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3EDB-D31D-4B2C-A798-8046B928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715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611B0-5958-D869-A2B5-3AC69AAE8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0826E-409B-C8E7-765C-C7F9E5FA5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6BADC7-0948-D050-E11F-9D525479B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E75AF-1E2D-A893-0AD0-26DB534C6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040-DA7D-4FAB-BABB-42AA19E00002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96363A-3446-A531-A6E5-B2FFB42E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C29E16-4103-C15D-9794-C4290F5BA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3EDB-D31D-4B2C-A798-8046B928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0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C76C2-6E8F-EBC6-4A93-A83E41FA5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4B2123-1B92-29A7-2582-1820DDE84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7F9D03-EEE7-FADE-E461-6CBC8C2BC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3D3EE-2AE4-9735-2710-4D4C3DEEC4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CF0B1D-DEBE-3DA3-B9D2-DBBED6A92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65FF36-2AFC-452F-04A4-438154DF5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040-DA7D-4FAB-BABB-42AA19E00002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4E4ACB-A19A-C3D0-B406-C876FF594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AA35A1-0FB3-D7D9-1584-014F8B966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3EDB-D31D-4B2C-A798-8046B928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5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A59CB-FB4E-A7C2-3D0D-AE4B5502D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E83442-44C3-E217-DC96-94BA6ACD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040-DA7D-4FAB-BABB-42AA19E00002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346DB-8DA5-AEB7-5BB1-E050560D4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453A2-01E7-2C9F-5D5E-06F07B66D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3EDB-D31D-4B2C-A798-8046B928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7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91A98C-95AE-FEB7-3800-0B56262C0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040-DA7D-4FAB-BABB-42AA19E00002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C6286A-543F-E4AF-405A-7F3C67C76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81D75-E5F6-DBF5-894F-908CEAF87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3EDB-D31D-4B2C-A798-8046B928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4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35EE8-C378-9F35-D029-C68AA9573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ACBF1-E24B-564A-C6F9-2BC84ADE3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2A65A7-0391-C271-89DF-BA5E370B3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A9FD8-6AA4-6748-1949-F1CA59182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040-DA7D-4FAB-BABB-42AA19E00002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FE2798-B5A4-4878-F9CE-21C3821A0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4E8544-ACA1-E6A1-3659-BF4F25E0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3EDB-D31D-4B2C-A798-8046B928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0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DDD7F-30C6-E00B-606C-60C258452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F1D57D-1EB5-CC45-F01A-F5BAF31F8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DD051F-FBB6-BF49-1025-F9670E84B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61587-A37D-F745-C1BD-03DA4CCB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9040-DA7D-4FAB-BABB-42AA19E00002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58D1A-41C4-5ED7-231F-479F8B294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DA5033-476A-E567-C959-CF0EA76B9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3EDB-D31D-4B2C-A798-8046B928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3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2827BD-C800-5586-B595-01F8FBDD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E0CAF-96B7-BB71-9A3F-6B209F592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75466-C842-4132-1283-51A98AE170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E9040-DA7D-4FAB-BABB-42AA19E00002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CFA93-03CA-D992-9452-8CA49F21F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88FA0-8E77-2ECF-8F7B-06FF518A05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93EDB-D31D-4B2C-A798-8046B928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5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EFE55-ADA2-A68C-C796-82E7045FF6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93851"/>
            <a:ext cx="9144000" cy="2293706"/>
          </a:xfrm>
        </p:spPr>
        <p:txBody>
          <a:bodyPr>
            <a:noAutofit/>
          </a:bodyPr>
          <a:lstStyle/>
          <a:p>
            <a:r>
              <a:rPr lang="bg-BG" sz="3200" b="1" dirty="0"/>
              <a:t>Национальный Статистический Комитет </a:t>
            </a:r>
            <a:br>
              <a:rPr lang="bg-BG" sz="3200" b="1" dirty="0"/>
            </a:br>
            <a:r>
              <a:rPr lang="bg-BG" sz="3200" b="1" dirty="0"/>
              <a:t>Республики Кыргызстана</a:t>
            </a:r>
            <a:br>
              <a:rPr lang="bg-BG" sz="3200" b="1" dirty="0"/>
            </a:br>
            <a:br>
              <a:rPr lang="bg-BG" sz="3200" b="1" dirty="0"/>
            </a:br>
            <a:r>
              <a:rPr lang="en-US" sz="3200" b="1" dirty="0"/>
              <a:t>International Twinning Partnership consulting services</a:t>
            </a:r>
            <a:br>
              <a:rPr lang="bg-BG" sz="3200" b="1" dirty="0"/>
            </a:br>
            <a:r>
              <a:rPr lang="en-US" sz="3200" b="1" dirty="0"/>
              <a:t>TASSMP/CS/QCBS/C3-C4/1 </a:t>
            </a:r>
            <a:endParaRPr lang="en-US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86CCB6-615F-AE78-A27C-B1AA35792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13762"/>
            <a:ext cx="9144000" cy="2804845"/>
          </a:xfrm>
        </p:spPr>
        <p:txBody>
          <a:bodyPr>
            <a:normAutofit/>
          </a:bodyPr>
          <a:lstStyle/>
          <a:p>
            <a:r>
              <a:rPr lang="bg-BG" sz="3200" dirty="0">
                <a:latin typeface="+mj-lt"/>
                <a:ea typeface="+mj-ea"/>
                <a:cs typeface="+mj-cs"/>
              </a:rPr>
              <a:t>Блок №7 Отраслевая статистика</a:t>
            </a:r>
          </a:p>
          <a:p>
            <a:r>
              <a:rPr lang="ru-RU" sz="3200" dirty="0">
                <a:latin typeface="+mj-lt"/>
                <a:ea typeface="+mj-ea"/>
                <a:cs typeface="+mj-cs"/>
              </a:rPr>
              <a:t>Таблицы "Ресурсы - Использование"  (ТРИ) и таблицы "Затраты - Выпуск" (ТЗВ)</a:t>
            </a:r>
          </a:p>
          <a:p>
            <a:r>
              <a:rPr lang="ru-RU" sz="2800" dirty="0">
                <a:latin typeface="+mj-lt"/>
                <a:ea typeface="+mj-ea"/>
                <a:cs typeface="+mj-cs"/>
              </a:rPr>
              <a:t>Ноябрь 2024</a:t>
            </a:r>
            <a:r>
              <a:rPr lang="bg-BG" sz="2800" dirty="0">
                <a:latin typeface="+mj-lt"/>
                <a:ea typeface="+mj-ea"/>
                <a:cs typeface="+mj-cs"/>
              </a:rPr>
              <a:t>, </a:t>
            </a:r>
          </a:p>
          <a:p>
            <a:r>
              <a:rPr lang="bg-BG" sz="2800" dirty="0">
                <a:latin typeface="+mj-lt"/>
                <a:ea typeface="+mj-ea"/>
                <a:cs typeface="+mj-cs"/>
              </a:rPr>
              <a:t>Бишкек</a:t>
            </a:r>
            <a:endParaRPr lang="ru-RU" sz="2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48638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52FC-2527-C4E9-C744-9E987076B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5032"/>
          </a:xfrm>
        </p:spPr>
        <p:txBody>
          <a:bodyPr/>
          <a:lstStyle/>
          <a:p>
            <a:r>
              <a:rPr kumimoji="0" lang="bg-BG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Таблица ресурсов, производственая матрица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B721B-26C5-6B64-D059-34F93B90B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0158"/>
            <a:ext cx="10515600" cy="5046805"/>
          </a:xfrm>
        </p:spPr>
        <p:txBody>
          <a:bodyPr/>
          <a:lstStyle/>
          <a:p>
            <a:r>
              <a:rPr lang="ru-RU" dirty="0"/>
              <a:t>Выпуск продукции отечественных отраслей представлен в виде производственной матрицы, где в строках указаны продукты, а в столбцах — производители товаров и услуг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CFF3F6-1205-CB06-EF81-8270F84B90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172" y="2535541"/>
            <a:ext cx="9801547" cy="367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180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70FDD-A0B4-D125-98ED-7972CE411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6403"/>
          </a:xfrm>
        </p:spPr>
        <p:txBody>
          <a:bodyPr/>
          <a:lstStyle/>
          <a:p>
            <a:r>
              <a:rPr kumimoji="0" lang="bg-BG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Таблица ресурсов, производственая матрица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FE988-1838-1D7F-0322-8C395D888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2769"/>
            <a:ext cx="10515600" cy="4685014"/>
          </a:xfrm>
        </p:spPr>
        <p:txBody>
          <a:bodyPr/>
          <a:lstStyle/>
          <a:p>
            <a:r>
              <a:rPr lang="ru-RU" dirty="0"/>
              <a:t>Основные виды продукты/деятельности отражены на главной диагонали матрицы производства</a:t>
            </a:r>
          </a:p>
          <a:p>
            <a:pPr marL="457200" lvl="1" indent="0">
              <a:buNone/>
            </a:pP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Основные продукты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bg-BG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i/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bg-BG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bg-BG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производство продукта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bg-BG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отраслю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”]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>Второстепенные продукты/ иды деятельности отражены за пределами главной диагонали производственной матрицы:</a:t>
            </a:r>
            <a:endParaRPr lang="en-US" dirty="0"/>
          </a:p>
          <a:p>
            <a:pPr lvl="1"/>
            <a:r>
              <a:rPr lang="bg-BG" dirty="0"/>
              <a:t>вторичные, не основные продукты отраслей</a:t>
            </a:r>
            <a:endParaRPr lang="en-US" dirty="0"/>
          </a:p>
          <a:p>
            <a:r>
              <a:rPr lang="ru-RU" dirty="0"/>
              <a:t>Разграничение между характерными и вторичными продуктами </a:t>
            </a:r>
            <a:r>
              <a:rPr lang="bg-BG" dirty="0"/>
              <a:t>по видам экономической </a:t>
            </a:r>
            <a:r>
              <a:rPr lang="ru-RU" dirty="0"/>
              <a:t>деятельности является базой для дальнейшей трансформации ТРИ в таблиц типа «затраты выпуск», ТЗВ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797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48D88-3735-03AB-7843-FF88923FD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8690"/>
            <a:ext cx="10515600" cy="621194"/>
          </a:xfrm>
        </p:spPr>
        <p:txBody>
          <a:bodyPr/>
          <a:lstStyle/>
          <a:p>
            <a:r>
              <a:rPr kumimoji="0" lang="bg-BG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Таблица ресурсов, 2022 г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CB9741-2318-0059-F372-D550063C6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641" y="1295225"/>
            <a:ext cx="11697078" cy="4961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593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13455-CB74-6383-B5CA-54ED3D963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347"/>
            <a:ext cx="10515600" cy="682839"/>
          </a:xfrm>
        </p:spPr>
        <p:txBody>
          <a:bodyPr>
            <a:normAutofit/>
          </a:bodyPr>
          <a:lstStyle/>
          <a:p>
            <a:r>
              <a:rPr kumimoji="0" lang="bg-BG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Таблица использования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BB1B4-C281-3070-90AB-B29A66B42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934"/>
            <a:ext cx="10515600" cy="5783566"/>
          </a:xfrm>
        </p:spPr>
        <p:txBody>
          <a:bodyPr/>
          <a:lstStyle/>
          <a:p>
            <a:r>
              <a:rPr lang="bg-BG" dirty="0"/>
              <a:t>... </a:t>
            </a:r>
            <a:r>
              <a:rPr lang="ru-RU" dirty="0"/>
              <a:t>состоит из трех подчиненных таблиц/квадрантов:</a:t>
            </a:r>
          </a:p>
          <a:p>
            <a:pPr lvl="1"/>
            <a:r>
              <a:rPr lang="ru-RU" sz="2200" dirty="0"/>
              <a:t>матрица промежуточного потребления, 1-вый квадрант, «продуктов/ отраслям»</a:t>
            </a:r>
          </a:p>
          <a:p>
            <a:pPr lvl="1"/>
            <a:r>
              <a:rPr lang="ru-RU" sz="2200" dirty="0"/>
              <a:t>матрица конечного использования, 2-ой квадрант, «продуктов по категориям конечных расходов»</a:t>
            </a:r>
          </a:p>
          <a:p>
            <a:pPr lvl="1"/>
            <a:r>
              <a:rPr lang="ru-RU" sz="2200" dirty="0"/>
              <a:t>Таблица добавленной стоимости и ее компонентов по отраслям, 3-ий квадрант</a:t>
            </a:r>
            <a:endParaRPr lang="en-US" sz="2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D18DC0-BC5D-7E2B-591B-8E90EA304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561" y="2705812"/>
            <a:ext cx="9534418" cy="38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39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9A2D4-E2CC-CBA0-630A-DD377D3FF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936"/>
          </a:xfrm>
        </p:spPr>
        <p:txBody>
          <a:bodyPr/>
          <a:lstStyle/>
          <a:p>
            <a:r>
              <a:rPr kumimoji="0" lang="bg-BG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Таблица использования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C27A3-D40F-5CA9-9904-7FC304A03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9062"/>
            <a:ext cx="10515600" cy="5260367"/>
          </a:xfrm>
        </p:spPr>
        <p:txBody>
          <a:bodyPr>
            <a:normAutofit/>
          </a:bodyPr>
          <a:lstStyle/>
          <a:p>
            <a:r>
              <a:rPr lang="ru-RU" dirty="0"/>
              <a:t>столбцы 1-го </a:t>
            </a:r>
            <a:r>
              <a:rPr lang="bg-BG" dirty="0"/>
              <a:t>и 3-го </a:t>
            </a:r>
            <a:r>
              <a:rPr lang="ru-RU" dirty="0"/>
              <a:t>квадрантов отражают структуру затрат, промежуточных и первичных, каждой отрасли</a:t>
            </a:r>
            <a:endParaRPr lang="en-US" dirty="0"/>
          </a:p>
          <a:p>
            <a:r>
              <a:rPr lang="ru-RU" dirty="0"/>
              <a:t>строки через 1-й и 2-й квадранты представляют распределение ресурса продуктов для промежуточных конечных категорий использования</a:t>
            </a:r>
          </a:p>
          <a:p>
            <a:r>
              <a:rPr lang="ru-RU" dirty="0"/>
              <a:t>таблица промежуточного потребления, 1-ый квадрант, определяет товары и услуги, необходимые для производства основной и вторичной продукции отраслей/видов деятельности</a:t>
            </a:r>
          </a:p>
          <a:p>
            <a:pPr lvl="1"/>
            <a:r>
              <a:rPr lang="ru-RU" dirty="0"/>
              <a:t>Номенклатуры продуктов и видов деятельности такие же, как в таблице ресурсов</a:t>
            </a:r>
          </a:p>
          <a:p>
            <a:pPr lvl="1"/>
            <a:r>
              <a:rPr lang="ru-RU" dirty="0"/>
              <a:t>нет дифференциации между товарами и услугами, необходимыми для производства первичной продукции, и товарами и услугами, необходимыми для производства вторичной продукции.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685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7FC81-F36E-31E3-12CE-FE1C066D6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823"/>
          </a:xfrm>
        </p:spPr>
        <p:txBody>
          <a:bodyPr>
            <a:normAutofit fontScale="90000"/>
          </a:bodyPr>
          <a:lstStyle/>
          <a:p>
            <a:r>
              <a:rPr kumimoji="0" lang="bg-BG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Таблица использования, 2022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DB7A8C-7F01-0648-3B54-D4613220FC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256" y="934948"/>
            <a:ext cx="11279437" cy="5592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843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B0EFD-02EA-F57C-D6C0-CF831D49A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8322"/>
          </a:xfrm>
        </p:spPr>
        <p:txBody>
          <a:bodyPr/>
          <a:lstStyle/>
          <a:p>
            <a:r>
              <a:rPr kumimoji="0" lang="bg-BG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Роль ТРИ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84D59-CDB7-6552-C127-000049CB5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1527"/>
            <a:ext cx="10515600" cy="5178175"/>
          </a:xfrm>
        </p:spPr>
        <p:txBody>
          <a:bodyPr>
            <a:normAutofit/>
          </a:bodyPr>
          <a:lstStyle/>
          <a:p>
            <a:r>
              <a:rPr lang="ru-RU" dirty="0"/>
              <a:t>Составление ТРИ более ассоциируется как первый шаг построением аналитических таблиц «затраты – выпуск»:</a:t>
            </a:r>
          </a:p>
          <a:p>
            <a:pPr lvl="1"/>
            <a:r>
              <a:rPr lang="ru-RU" dirty="0"/>
              <a:t>продукты – продукты</a:t>
            </a:r>
          </a:p>
          <a:p>
            <a:pPr lvl="1"/>
            <a:r>
              <a:rPr lang="ru-RU" dirty="0"/>
              <a:t>отрасли –отрасли</a:t>
            </a:r>
          </a:p>
          <a:p>
            <a:pPr lvl="1"/>
            <a:r>
              <a:rPr lang="ru-RU" dirty="0"/>
              <a:t>коефициенты прямых и совкупных затрат на производство</a:t>
            </a:r>
          </a:p>
          <a:p>
            <a:r>
              <a:rPr lang="ru-RU" dirty="0"/>
              <a:t>Не пренебрегая их аналитическим потенциалом, роль ТРИ в составлении национальных счетов следует рассматривать в гораздо более широкой перспективе, чем при построении таблиц «затраты-выпуск»:</a:t>
            </a:r>
          </a:p>
          <a:p>
            <a:pPr lvl="1"/>
            <a:r>
              <a:rPr lang="ru-RU" dirty="0"/>
              <a:t>обеспечить основу, гарантирующую согласованность спроса и предложения в системе счетов в текущих и постоянных ценах, </a:t>
            </a:r>
          </a:p>
          <a:p>
            <a:pPr lvl="1"/>
            <a:r>
              <a:rPr lang="ru-RU" dirty="0"/>
              <a:t>... а также для улучшения общего качества национальных счетов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311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F36B-EDC1-45BE-7D73-542CCB6B3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662"/>
          </a:xfrm>
        </p:spPr>
        <p:txBody>
          <a:bodyPr/>
          <a:lstStyle/>
          <a:p>
            <a:pPr marL="228600" indent="-228600">
              <a:spcBef>
                <a:spcPts val="1000"/>
              </a:spcBef>
              <a:defRPr/>
            </a:pPr>
            <a:r>
              <a:rPr lang="bg-BG" sz="3200" dirty="0">
                <a:solidFill>
                  <a:prstClr val="black"/>
                </a:solidFill>
                <a:latin typeface="Calibri" panose="020F0502020204030204"/>
              </a:rPr>
              <a:t>Роль ТРИ</a:t>
            </a:r>
            <a:endParaRPr lang="en-US" sz="3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A28BD-765D-264A-F69E-B452AE9EB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8788"/>
            <a:ext cx="10515600" cy="5291190"/>
          </a:xfrm>
        </p:spPr>
        <p:txBody>
          <a:bodyPr>
            <a:normAutofit/>
          </a:bodyPr>
          <a:lstStyle/>
          <a:p>
            <a:r>
              <a:rPr lang="ru-RU" dirty="0"/>
              <a:t>ТРИ рассчитывается после первоначального составления агрегатов национальных счетов... </a:t>
            </a:r>
            <a:endParaRPr lang="en-US" dirty="0"/>
          </a:p>
          <a:p>
            <a:pPr lvl="1"/>
            <a:r>
              <a:rPr lang="ru-RU" dirty="0"/>
              <a:t>... однако во многих странах составление ТРИ подчинено уже завершенным первоначальным агрегатам национальных счетов, без возможности их уточнить и актуализировать</a:t>
            </a:r>
          </a:p>
          <a:p>
            <a:pPr lvl="1"/>
            <a:r>
              <a:rPr lang="bg-BG" dirty="0"/>
              <a:t>это</a:t>
            </a:r>
            <a:r>
              <a:rPr lang="ru-RU" dirty="0"/>
              <a:t> проблем, поскольку независимо рассчитанные агрегаты национальных счетов должны были оставаться неизменными, несмотря на несоответствия в системе поставок и использования</a:t>
            </a:r>
          </a:p>
          <a:p>
            <a:r>
              <a:rPr lang="ru-RU" dirty="0"/>
              <a:t>Рекомендуемый подход: ТРИ должно составлять как неотъемлемая часть при расчете национальных счетов</a:t>
            </a:r>
          </a:p>
          <a:p>
            <a:pPr lvl="1"/>
            <a:r>
              <a:rPr lang="ru-RU" dirty="0"/>
              <a:t>Составление ТРИ определяет окончательные агрегаты национальных счетов и балансирующие статьи, включая ВВП и всех остальных балансовых позицией до чистого кредитования/заимствования национальной экономики.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483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AA64C-9796-04BC-BFBE-FB36DF593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2839"/>
          </a:xfrm>
        </p:spPr>
        <p:txBody>
          <a:bodyPr/>
          <a:lstStyle/>
          <a:p>
            <a:r>
              <a:rPr lang="bg-BG" sz="3200" dirty="0">
                <a:solidFill>
                  <a:prstClr val="black"/>
                </a:solidFill>
                <a:latin typeface="Calibri" panose="020F0502020204030204"/>
              </a:rPr>
              <a:t>Роль ТРИ как неотъемлемая часть национальных счетов</a:t>
            </a:r>
            <a:endParaRPr lang="en-US" sz="3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F65F3-C6AB-6450-5894-DA275A51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0431"/>
            <a:ext cx="10515600" cy="5036532"/>
          </a:xfrm>
        </p:spPr>
        <p:txBody>
          <a:bodyPr>
            <a:normAutofit/>
          </a:bodyPr>
          <a:lstStyle/>
          <a:p>
            <a:r>
              <a:rPr lang="en-US" dirty="0"/>
              <a:t>O</a:t>
            </a:r>
            <a:r>
              <a:rPr lang="bg-BG" dirty="0"/>
              <a:t>сновные аргументы:</a:t>
            </a:r>
            <a:endParaRPr lang="en-US" dirty="0"/>
          </a:p>
          <a:p>
            <a:pPr lvl="1"/>
            <a:r>
              <a:rPr lang="ru-RU" dirty="0"/>
              <a:t>ТРИ являются наиболее эффективным способом систематического включения всех основных данных — агрегированных или детализированных — в структуру национальных счетов</a:t>
            </a:r>
            <a:r>
              <a:rPr lang="en-US" dirty="0"/>
              <a:t>;</a:t>
            </a:r>
          </a:p>
          <a:p>
            <a:pPr lvl="1"/>
            <a:r>
              <a:rPr lang="ru-RU" dirty="0"/>
              <a:t>Т</a:t>
            </a:r>
            <a:r>
              <a:rPr lang="en-US" dirty="0"/>
              <a:t>P</a:t>
            </a:r>
            <a:r>
              <a:rPr lang="ru-RU" dirty="0"/>
              <a:t>И эффективно обеспечивают согласованность результатов на детальном уровне и тем самым повышают общее качество национальных счетов</a:t>
            </a:r>
            <a:r>
              <a:rPr lang="en-US" dirty="0"/>
              <a:t>;</a:t>
            </a:r>
          </a:p>
          <a:p>
            <a:pPr lvl="1"/>
            <a:r>
              <a:rPr lang="ru-RU" dirty="0"/>
              <a:t>Структура ТРИ обеспечивает естественную статистическую основу для включения компонентов методов производства, доходов и расходов для измерения и балансировки ВВП как в текущих, так и в постоянных ценах.</a:t>
            </a:r>
            <a:endParaRPr lang="en-US" dirty="0"/>
          </a:p>
          <a:p>
            <a:pPr lvl="1"/>
            <a:r>
              <a:rPr lang="ru-RU" dirty="0"/>
              <a:t>Сбалансированные ТРИ обеспечивают согласованность и последовательность между первыми тремя счетами: счет товаров и услуг, счета производства по отраслям и институциональным секторам, а также счета образования доходов по отраслям и институциональным секторам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244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C398F-573A-EC06-953B-298A833D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23913"/>
          </a:xfrm>
        </p:spPr>
        <p:txBody>
          <a:bodyPr>
            <a:normAutofit/>
          </a:bodyPr>
          <a:lstStyle/>
          <a:p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Агрегаты ТРИ и СНС, определяющие ВВП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0DBDBB-193D-4636-30D1-5D2AEC66E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4388" y="1315092"/>
            <a:ext cx="5183188" cy="575353"/>
          </a:xfrm>
        </p:spPr>
        <p:txBody>
          <a:bodyPr>
            <a:normAutofit/>
          </a:bodyPr>
          <a:lstStyle/>
          <a:p>
            <a:r>
              <a:rPr lang="bg-BG" dirty="0"/>
              <a:t>Балансы продуктов, агрегированные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41042F-F2BB-3214-0C36-91E4ECA54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2014" y="2016499"/>
            <a:ext cx="5157787" cy="4281559"/>
          </a:xfrm>
        </p:spPr>
        <p:txBody>
          <a:bodyPr>
            <a:normAutofit/>
          </a:bodyPr>
          <a:lstStyle/>
          <a:p>
            <a:r>
              <a:rPr lang="bg-BG" dirty="0"/>
              <a:t>Ресурсы</a:t>
            </a:r>
          </a:p>
          <a:p>
            <a:pPr marL="457200" lvl="1" indent="0">
              <a:buNone/>
            </a:pPr>
            <a:r>
              <a:rPr lang="bg-BG" dirty="0"/>
              <a:t>Выпуск</a:t>
            </a:r>
          </a:p>
          <a:p>
            <a:pPr marL="457200" lvl="1" indent="0">
              <a:buNone/>
            </a:pPr>
            <a:r>
              <a:rPr lang="bg-BG" dirty="0"/>
              <a:t>+ Импорт</a:t>
            </a:r>
          </a:p>
          <a:p>
            <a:pPr marL="457200" lvl="1" indent="0">
              <a:buNone/>
            </a:pPr>
            <a:r>
              <a:rPr lang="bg-BG" dirty="0"/>
              <a:t>+ Налоги на продукты, нето</a:t>
            </a:r>
          </a:p>
          <a:p>
            <a:pPr marL="457200" lvl="1" indent="0">
              <a:buNone/>
            </a:pPr>
            <a:r>
              <a:rPr lang="bg-BG" dirty="0"/>
              <a:t>Ресурсы, всего</a:t>
            </a:r>
          </a:p>
          <a:p>
            <a:r>
              <a:rPr lang="bg-BG" dirty="0"/>
              <a:t>= Использование</a:t>
            </a:r>
          </a:p>
          <a:p>
            <a:pPr marL="457200" lvl="1" indent="0">
              <a:buNone/>
            </a:pPr>
            <a:r>
              <a:rPr lang="bg-BG" dirty="0"/>
              <a:t>Промежуточное потребление</a:t>
            </a:r>
          </a:p>
          <a:p>
            <a:pPr marL="457200" lvl="1" indent="0">
              <a:buNone/>
            </a:pPr>
            <a:r>
              <a:rPr lang="bg-BG" dirty="0"/>
              <a:t>+ Конечное потребление </a:t>
            </a:r>
          </a:p>
          <a:p>
            <a:pPr marL="457200" lvl="1" indent="0">
              <a:buNone/>
            </a:pPr>
            <a:r>
              <a:rPr lang="bg-BG" dirty="0"/>
              <a:t>+ Накопление</a:t>
            </a:r>
          </a:p>
          <a:p>
            <a:pPr marL="457200" lvl="1" indent="0">
              <a:buNone/>
            </a:pPr>
            <a:r>
              <a:rPr lang="bg-BG" dirty="0"/>
              <a:t>+ Экспорт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0AF9C1-6C48-2B89-39FC-5F0878CBBD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6" y="1315092"/>
            <a:ext cx="5160962" cy="575353"/>
          </a:xfrm>
        </p:spPr>
        <p:txBody>
          <a:bodyPr>
            <a:normAutofit/>
          </a:bodyPr>
          <a:lstStyle/>
          <a:p>
            <a:r>
              <a:rPr lang="bg-BG" dirty="0"/>
              <a:t>Счет Товаров и услуг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265AB7-95BB-7862-06E9-40A22EC474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16499"/>
            <a:ext cx="5183188" cy="4610332"/>
          </a:xfrm>
        </p:spPr>
        <p:txBody>
          <a:bodyPr>
            <a:normAutofit/>
          </a:bodyPr>
          <a:lstStyle/>
          <a:p>
            <a:r>
              <a:rPr lang="bg-BG" dirty="0"/>
              <a:t>Ресурсы</a:t>
            </a:r>
          </a:p>
          <a:p>
            <a:pPr marL="457200" lvl="1" indent="0">
              <a:buNone/>
            </a:pPr>
            <a:r>
              <a:rPr lang="bg-BG" dirty="0"/>
              <a:t>Выпуск</a:t>
            </a:r>
          </a:p>
          <a:p>
            <a:pPr marL="457200" lvl="1" indent="0">
              <a:buNone/>
            </a:pPr>
            <a:r>
              <a:rPr lang="bg-BG" dirty="0"/>
              <a:t>- Промежуточное потребление</a:t>
            </a:r>
          </a:p>
          <a:p>
            <a:pPr marL="457200" lvl="1" indent="0">
              <a:buNone/>
            </a:pPr>
            <a:r>
              <a:rPr lang="bg-BG" dirty="0"/>
              <a:t>+ Налоги на продукты, нето</a:t>
            </a:r>
          </a:p>
          <a:p>
            <a:pPr lvl="1"/>
            <a:r>
              <a:rPr lang="bg-BG" u="sng" dirty="0"/>
              <a:t>ВВП по методу производства</a:t>
            </a:r>
          </a:p>
          <a:p>
            <a:r>
              <a:rPr lang="bg-BG" dirty="0"/>
              <a:t>= Использование</a:t>
            </a:r>
          </a:p>
          <a:p>
            <a:pPr marL="457200" lvl="1" indent="0">
              <a:buNone/>
            </a:pPr>
            <a:r>
              <a:rPr lang="bg-BG" dirty="0"/>
              <a:t>+ Конечное потребление</a:t>
            </a:r>
          </a:p>
          <a:p>
            <a:pPr marL="457200" lvl="1" indent="0">
              <a:buNone/>
            </a:pPr>
            <a:r>
              <a:rPr lang="bg-BG" dirty="0"/>
              <a:t>+ Накопление</a:t>
            </a:r>
          </a:p>
          <a:p>
            <a:pPr marL="457200" lvl="1" indent="0">
              <a:buNone/>
            </a:pPr>
            <a:r>
              <a:rPr lang="bg-BG" dirty="0"/>
              <a:t>+ Экспорт</a:t>
            </a:r>
          </a:p>
          <a:p>
            <a:pPr marL="457200" lvl="1" indent="0">
              <a:buNone/>
            </a:pPr>
            <a:r>
              <a:rPr lang="bg-BG" dirty="0"/>
              <a:t>- Импорт</a:t>
            </a:r>
          </a:p>
          <a:p>
            <a:pPr lvl="1"/>
            <a:r>
              <a:rPr lang="bg-BG" u="sng" dirty="0"/>
              <a:t>ВВП по методу расходов</a:t>
            </a:r>
          </a:p>
          <a:p>
            <a:pPr lvl="1"/>
            <a:endParaRPr lang="bg-BG" dirty="0"/>
          </a:p>
          <a:p>
            <a:pPr marL="914400" lvl="2" indent="0">
              <a:buNone/>
            </a:pPr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009EEBF-668C-3C93-D4CE-8F9B5F9DB8DD}"/>
              </a:ext>
            </a:extLst>
          </p:cNvPr>
          <p:cNvCxnSpPr/>
          <p:nvPr/>
        </p:nvCxnSpPr>
        <p:spPr>
          <a:xfrm>
            <a:off x="2722652" y="3102796"/>
            <a:ext cx="3893905" cy="2834640"/>
          </a:xfrm>
          <a:prstGeom prst="straightConnector1">
            <a:avLst/>
          </a:prstGeom>
          <a:ln w="63500">
            <a:solidFill>
              <a:schemeClr val="accent1">
                <a:alpha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A9330DC-A027-0EB8-7BF4-BBE88C9790EC}"/>
              </a:ext>
            </a:extLst>
          </p:cNvPr>
          <p:cNvCxnSpPr/>
          <p:nvPr/>
        </p:nvCxnSpPr>
        <p:spPr>
          <a:xfrm flipV="1">
            <a:off x="5322013" y="3102796"/>
            <a:ext cx="1280160" cy="1705510"/>
          </a:xfrm>
          <a:prstGeom prst="straightConnector1">
            <a:avLst/>
          </a:prstGeom>
          <a:ln w="57150">
            <a:solidFill>
              <a:schemeClr val="accent1">
                <a:alpha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53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CED60-6E1D-F17F-C6BC-5078CA607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612"/>
          </a:xfrm>
        </p:spPr>
        <p:txBody>
          <a:bodyPr/>
          <a:lstStyle/>
          <a:p>
            <a:r>
              <a:rPr lang="bg-BG" dirty="0"/>
              <a:t>Содержание: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3CBB9-9B1D-97F9-F15B-4F9D8CF5C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493"/>
            <a:ext cx="10515600" cy="458446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ТРИ: структура, основные тождества, интеграция компонентов ВВП, взаимосвязь с секторальным счетам</a:t>
            </a:r>
          </a:p>
          <a:p>
            <a:r>
              <a:rPr lang="ru-RU" dirty="0"/>
              <a:t>ТРИ в ценах покупателей, </a:t>
            </a:r>
            <a:r>
              <a:rPr lang="bg-BG" dirty="0"/>
              <a:t>источники информации, </a:t>
            </a:r>
            <a:r>
              <a:rPr lang="ru-RU" dirty="0"/>
              <a:t>балансирование ресурсов и использования; подматрицы, преобразование таблиц по базисным ценам, раздельные Отечественные и импортные потоки</a:t>
            </a:r>
          </a:p>
          <a:p>
            <a:r>
              <a:rPr lang="ru-RU" dirty="0"/>
              <a:t>Трансформация ТРИ в ТЗВ, продукт- продукт и отрасль-отрасль, основные подходы; аналитические цели</a:t>
            </a:r>
          </a:p>
          <a:p>
            <a:r>
              <a:rPr lang="bg-BG" dirty="0"/>
              <a:t> Упражнение</a:t>
            </a:r>
          </a:p>
          <a:p>
            <a:r>
              <a:rPr lang="ru-RU" dirty="0"/>
              <a:t>Модель ТРИ для балансировки ВВП, практическая работа с данными 2023 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67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68C12-C3FC-2064-86F5-A67CFB2BD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5032"/>
          </a:xfrm>
        </p:spPr>
        <p:txBody>
          <a:bodyPr/>
          <a:lstStyle/>
          <a:p>
            <a:r>
              <a:rPr lang="ru-RU" sz="3200" dirty="0">
                <a:solidFill>
                  <a:prstClr val="black"/>
                </a:solidFill>
                <a:latin typeface="Calibri" panose="020F0502020204030204"/>
              </a:rPr>
              <a:t>Агрегаты ТРИ и СНС, определяющие ВВП</a:t>
            </a:r>
            <a:endParaRPr lang="en-US" sz="3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48388-4669-D0C7-6F5A-17E8E2A69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2220"/>
            <a:ext cx="10515600" cy="4777482"/>
          </a:xfrm>
        </p:spPr>
        <p:txBody>
          <a:bodyPr/>
          <a:lstStyle/>
          <a:p>
            <a:r>
              <a:rPr lang="bg-BG" dirty="0"/>
              <a:t>ВВП по производственному методу:</a:t>
            </a:r>
          </a:p>
          <a:p>
            <a:pPr lvl="1"/>
            <a:r>
              <a:rPr lang="ru-RU" dirty="0"/>
              <a:t>Общий объем производства отраслей промышленности указан в последних строках таблиц ресурсов и использования</a:t>
            </a:r>
          </a:p>
          <a:p>
            <a:pPr lvl="1"/>
            <a:r>
              <a:rPr lang="ru-RU" dirty="0"/>
              <a:t>Добавленная стоимость в базисных ценах рассчитывается как результативная переменная путем вычета промежуточного потребления в ценах покупателей из выпуска в базисных ценах</a:t>
            </a:r>
          </a:p>
          <a:p>
            <a:pPr lvl="1"/>
            <a:r>
              <a:rPr lang="ru-RU" dirty="0"/>
              <a:t>Чтобы получить ВВП по рыночным ценам, налоги за вычетом субсидий на продукты, указанные в таблице ресурсов, необходимо прибавить к добавленной стоимости по базисным ценам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287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F8981-B758-578A-2190-60D38C838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8871"/>
          </a:xfrm>
        </p:spPr>
        <p:txBody>
          <a:bodyPr/>
          <a:lstStyle/>
          <a:p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Агрегаты ТРИ и СНС, определяющие ВВП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78BE8-8CF6-0F10-9519-71FF44A7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3187"/>
            <a:ext cx="10515600" cy="4345967"/>
          </a:xfrm>
        </p:spPr>
        <p:txBody>
          <a:bodyPr/>
          <a:lstStyle/>
          <a:p>
            <a:r>
              <a:rPr lang="bg-BG" dirty="0"/>
              <a:t>ВВП по методу доходов:</a:t>
            </a:r>
          </a:p>
          <a:p>
            <a:pPr lvl="1"/>
            <a:r>
              <a:rPr lang="ru-RU" dirty="0"/>
              <a:t>В 3-м квадранте таблицы «Использование» добавленная стоимость в основных ценах оценивается как сумма ее компонентов</a:t>
            </a:r>
            <a:r>
              <a:rPr lang="en-US" dirty="0"/>
              <a:t>;</a:t>
            </a:r>
          </a:p>
          <a:p>
            <a:pPr lvl="2"/>
            <a:r>
              <a:rPr lang="ru-RU" dirty="0"/>
              <a:t>оплата труда работников; другие чистые налоги на производство (за вычетом других субсидий на производство); потребление основного капитала и чистый операционный прибыль выводятся из 3-го квадранта таблицы использования;</a:t>
            </a:r>
          </a:p>
          <a:p>
            <a:pPr lvl="1"/>
            <a:r>
              <a:rPr lang="ru-RU" dirty="0"/>
              <a:t>Для расчета ВВП информацию о налогах на продукты за вычетом субсидий необходимо извлечь из таблицы ресурсов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057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DFD3-B605-B35C-8271-875AD48A5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8322"/>
          </a:xfrm>
        </p:spPr>
        <p:txBody>
          <a:bodyPr/>
          <a:lstStyle/>
          <a:p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Агрегаты ТРИ и СНС, определяющие ВВП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ACE14-EC94-A92F-CBC5-AD5490307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8396"/>
            <a:ext cx="10515600" cy="4099387"/>
          </a:xfrm>
        </p:spPr>
        <p:txBody>
          <a:bodyPr/>
          <a:lstStyle/>
          <a:p>
            <a:r>
              <a:rPr lang="bg-BG" dirty="0"/>
              <a:t>ВВП по методу расходов</a:t>
            </a:r>
            <a:r>
              <a:rPr lang="en-US" dirty="0"/>
              <a:t>:</a:t>
            </a:r>
          </a:p>
          <a:p>
            <a:pPr lvl="1"/>
            <a:r>
              <a:rPr lang="ru-RU" dirty="0"/>
              <a:t>Необходимая информация о конечных категориях расходов берется из 2-го квадранта последней строки таблицы использования</a:t>
            </a:r>
            <a:endParaRPr lang="en-US" dirty="0"/>
          </a:p>
          <a:p>
            <a:pPr lvl="1"/>
            <a:r>
              <a:rPr lang="ru-RU" dirty="0"/>
              <a:t>Для расчета ВВП по методу расходов общие конечные расходы во 2-</a:t>
            </a:r>
            <a:r>
              <a:rPr lang="en-US" dirty="0"/>
              <a:t>o</a:t>
            </a:r>
            <a:r>
              <a:rPr lang="ru-RU" dirty="0"/>
              <a:t>м квадранте таблицы использования необходимо уменьшить на общий импорт, указанный в таблице </a:t>
            </a:r>
            <a:r>
              <a:rPr lang="bg-BG" dirty="0"/>
              <a:t>ресурсов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29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A8D7B-C2F3-5ED3-0B14-4605EFD1D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1194"/>
          </a:xfrm>
        </p:spPr>
        <p:txBody>
          <a:bodyPr/>
          <a:lstStyle/>
          <a:p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Агрегаты ТРИ и СНС, определяющие ВВП</a:t>
            </a:r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62BA552-DC9A-477B-1E0A-D60CDFBB63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172270"/>
              </p:ext>
            </p:extLst>
          </p:nvPr>
        </p:nvGraphicFramePr>
        <p:xfrm>
          <a:off x="400692" y="986320"/>
          <a:ext cx="11229654" cy="5506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836023" imgH="3930738" progId="Excel.Sheet.12">
                  <p:embed/>
                </p:oleObj>
              </mc:Choice>
              <mc:Fallback>
                <p:oleObj name="Worksheet" r:id="rId2" imgW="7836023" imgH="39307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00692" y="986320"/>
                        <a:ext cx="11229654" cy="55065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40D3576-F4D6-E68A-97A1-1155D8E90508}"/>
              </a:ext>
            </a:extLst>
          </p:cNvPr>
          <p:cNvCxnSpPr/>
          <p:nvPr/>
        </p:nvCxnSpPr>
        <p:spPr>
          <a:xfrm>
            <a:off x="2681555" y="3061699"/>
            <a:ext cx="1500027" cy="20445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FC65DF6-BF70-0EFB-8BE5-3048CE1EFE16}"/>
              </a:ext>
            </a:extLst>
          </p:cNvPr>
          <p:cNvCxnSpPr/>
          <p:nvPr/>
        </p:nvCxnSpPr>
        <p:spPr>
          <a:xfrm>
            <a:off x="3513762" y="3061699"/>
            <a:ext cx="7304926" cy="2809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B72F736-59F1-E1CD-0766-0F726FAB703C}"/>
              </a:ext>
            </a:extLst>
          </p:cNvPr>
          <p:cNvCxnSpPr/>
          <p:nvPr/>
        </p:nvCxnSpPr>
        <p:spPr>
          <a:xfrm flipH="1">
            <a:off x="4685016" y="3061699"/>
            <a:ext cx="452063" cy="2722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4298923-FEA7-B1C3-AC71-5977F87305F4}"/>
              </a:ext>
            </a:extLst>
          </p:cNvPr>
          <p:cNvCxnSpPr/>
          <p:nvPr/>
        </p:nvCxnSpPr>
        <p:spPr>
          <a:xfrm>
            <a:off x="5137079" y="3061699"/>
            <a:ext cx="2434975" cy="3236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718D91A-06C2-D1F3-D17A-F99E23E5CE3D}"/>
              </a:ext>
            </a:extLst>
          </p:cNvPr>
          <p:cNvCxnSpPr/>
          <p:nvPr/>
        </p:nvCxnSpPr>
        <p:spPr>
          <a:xfrm flipH="1">
            <a:off x="4685016" y="2887038"/>
            <a:ext cx="2887038" cy="24144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FA7F8459-7023-0332-87AA-4F310A1FB78A}"/>
              </a:ext>
            </a:extLst>
          </p:cNvPr>
          <p:cNvSpPr/>
          <p:nvPr/>
        </p:nvSpPr>
        <p:spPr>
          <a:xfrm>
            <a:off x="7459038" y="3061699"/>
            <a:ext cx="791111" cy="1027416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BF80F9E-7C55-DF38-3254-53FFD06B27D7}"/>
              </a:ext>
            </a:extLst>
          </p:cNvPr>
          <p:cNvCxnSpPr>
            <a:cxnSpLocks/>
          </p:cNvCxnSpPr>
          <p:nvPr/>
        </p:nvCxnSpPr>
        <p:spPr>
          <a:xfrm flipH="1">
            <a:off x="7459038" y="3904180"/>
            <a:ext cx="113016" cy="16541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C3CB65E3-9C9D-D0AB-6182-8F54ED1929A5}"/>
              </a:ext>
            </a:extLst>
          </p:cNvPr>
          <p:cNvSpPr/>
          <p:nvPr/>
        </p:nvSpPr>
        <p:spPr>
          <a:xfrm>
            <a:off x="8337479" y="2612400"/>
            <a:ext cx="2280862" cy="62119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5CD05F4-0B06-3870-0F51-4D2D6E422B98}"/>
              </a:ext>
            </a:extLst>
          </p:cNvPr>
          <p:cNvCxnSpPr/>
          <p:nvPr/>
        </p:nvCxnSpPr>
        <p:spPr>
          <a:xfrm>
            <a:off x="9472773" y="3175107"/>
            <a:ext cx="1243173" cy="2126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5811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F3AF0-B9E9-6CAE-7ED8-8314C3E69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2839"/>
          </a:xfrm>
        </p:spPr>
        <p:txBody>
          <a:bodyPr/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lang="ru-RU" sz="3200" dirty="0">
                <a:solidFill>
                  <a:prstClr val="black"/>
                </a:solidFill>
                <a:latin typeface="Calibri" panose="020F0502020204030204"/>
              </a:rPr>
              <a:t>Интеграция </a:t>
            </a:r>
            <a:r>
              <a:rPr lang="bg-BG" sz="3200" dirty="0">
                <a:solidFill>
                  <a:prstClr val="black"/>
                </a:solidFill>
                <a:latin typeface="Calibri" panose="020F0502020204030204"/>
              </a:rPr>
              <a:t>ТРИ </a:t>
            </a:r>
            <a:r>
              <a:rPr lang="ru-RU" sz="3200" dirty="0">
                <a:solidFill>
                  <a:prstClr val="black"/>
                </a:solidFill>
                <a:latin typeface="Calibri" panose="020F0502020204030204"/>
              </a:rPr>
              <a:t>со счетами институциональных секторов</a:t>
            </a:r>
            <a:endParaRPr lang="en-US" sz="3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531D4-BEAA-FC62-F0FF-BA047EF20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3317"/>
            <a:ext cx="10515600" cy="4356244"/>
          </a:xfrm>
        </p:spPr>
        <p:txBody>
          <a:bodyPr/>
          <a:lstStyle/>
          <a:p>
            <a:r>
              <a:rPr lang="ru-RU" dirty="0"/>
              <a:t>... достигается путем введения отдельных разделов в ТРИ по типам производителей</a:t>
            </a:r>
          </a:p>
          <a:p>
            <a:pPr lvl="1"/>
            <a:r>
              <a:rPr lang="ru-RU" dirty="0"/>
              <a:t>Нефинансовые и финансовые предприятия, как рыночные производители</a:t>
            </a:r>
          </a:p>
          <a:p>
            <a:pPr lvl="1"/>
            <a:r>
              <a:rPr lang="ru-RU" dirty="0"/>
              <a:t>Домохозяйства </a:t>
            </a:r>
            <a:endParaRPr lang="en-US" dirty="0"/>
          </a:p>
          <a:p>
            <a:pPr lvl="2"/>
            <a:r>
              <a:rPr lang="ru-RU" dirty="0"/>
              <a:t>как производители, в том числе для собственного потребления</a:t>
            </a:r>
            <a:endParaRPr lang="en-US" dirty="0"/>
          </a:p>
          <a:p>
            <a:pPr lvl="2"/>
            <a:r>
              <a:rPr lang="bg-BG" dirty="0"/>
              <a:t>как конечные потребители товаров и услуг</a:t>
            </a:r>
          </a:p>
          <a:p>
            <a:pPr lvl="1"/>
            <a:r>
              <a:rPr lang="ru-RU" dirty="0"/>
              <a:t>Правительство и некоммерческие организации обслуживающие домашние хозяйства, по их функциям</a:t>
            </a:r>
          </a:p>
          <a:p>
            <a:pPr lvl="2"/>
            <a:r>
              <a:rPr lang="ru-RU" dirty="0"/>
              <a:t>как нерыночные производители</a:t>
            </a:r>
          </a:p>
          <a:p>
            <a:pPr lvl="2"/>
            <a:r>
              <a:rPr lang="bg-BG" dirty="0"/>
              <a:t>как конечные потребители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0646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B31F5-E21B-7A5F-61CD-AD73DFF70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210"/>
          </a:xfrm>
        </p:spPr>
        <p:txBody>
          <a:bodyPr/>
          <a:lstStyle/>
          <a:p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Интеграция </a:t>
            </a:r>
            <a:r>
              <a:rPr kumimoji="0" lang="bg-BG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ТРИ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со счетами институциональных секторов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1DA5DD-F50C-41A6-0869-9301928A4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22626"/>
            <a:ext cx="10515600" cy="5270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9102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1CA37-73E4-CC2D-5663-E3BC2285D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9001"/>
          </a:xfrm>
        </p:spPr>
        <p:txBody>
          <a:bodyPr>
            <a:normAutofit/>
          </a:bodyPr>
          <a:lstStyle/>
          <a:p>
            <a:r>
              <a:rPr kumimoji="0" lang="bg-BG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ТРИ в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составе интегрированых экономических счетов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1B54C0-1454-5F5A-E549-5CCECFAD69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257" y="1058667"/>
            <a:ext cx="10952251" cy="547530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EF5A50-5B41-CFD6-8FA6-664D254DD0FA}"/>
              </a:ext>
            </a:extLst>
          </p:cNvPr>
          <p:cNvCxnSpPr/>
          <p:nvPr/>
        </p:nvCxnSpPr>
        <p:spPr>
          <a:xfrm>
            <a:off x="4078840" y="1284270"/>
            <a:ext cx="0" cy="524970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A3BD009-9E76-2026-6F63-ACF14087CDE8}"/>
              </a:ext>
            </a:extLst>
          </p:cNvPr>
          <p:cNvCxnSpPr/>
          <p:nvPr/>
        </p:nvCxnSpPr>
        <p:spPr>
          <a:xfrm>
            <a:off x="534257" y="2958957"/>
            <a:ext cx="10952251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77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C0E6E-99E4-3BC6-DFB2-B8455B8B6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7272"/>
            <a:ext cx="10515600" cy="1043416"/>
          </a:xfrm>
        </p:spPr>
        <p:txBody>
          <a:bodyPr>
            <a:no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ТРИ: структура, основные тождества, интеграция компонентов ВВП, взаимосвязь с секторальным счетам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0C5C0-CC81-E062-978A-1DFB36CD6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1411"/>
            <a:ext cx="10515600" cy="3909317"/>
          </a:xfrm>
        </p:spPr>
        <p:txBody>
          <a:bodyPr>
            <a:normAutofit/>
          </a:bodyPr>
          <a:lstStyle/>
          <a:p>
            <a:r>
              <a:rPr lang="bg-BG" dirty="0"/>
              <a:t>Балансы продуктов</a:t>
            </a:r>
          </a:p>
          <a:p>
            <a:r>
              <a:rPr lang="bg-BG" dirty="0"/>
              <a:t>Структура таблиц ресурсов и использования, ТРИ</a:t>
            </a:r>
          </a:p>
          <a:p>
            <a:r>
              <a:rPr lang="bg-BG" dirty="0"/>
              <a:t>Таблица ресурсов</a:t>
            </a:r>
          </a:p>
          <a:p>
            <a:r>
              <a:rPr lang="bg-BG" dirty="0"/>
              <a:t>Таблица использования</a:t>
            </a:r>
          </a:p>
          <a:p>
            <a:r>
              <a:rPr lang="bg-BG" dirty="0"/>
              <a:t>Роль ТРИ</a:t>
            </a:r>
          </a:p>
          <a:p>
            <a:r>
              <a:rPr lang="ru-RU" dirty="0"/>
              <a:t>Агрегаты ТРИ и СНС, определяющие ВВП</a:t>
            </a:r>
            <a:endParaRPr lang="en-US" dirty="0"/>
          </a:p>
          <a:p>
            <a:r>
              <a:rPr lang="ru-RU" dirty="0"/>
              <a:t>Интеграция со счетами институциональных секторов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395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5DD4E-C97A-A08E-97EE-55824549B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190"/>
            <a:ext cx="10515600" cy="1011612"/>
          </a:xfrm>
        </p:spPr>
        <p:txBody>
          <a:bodyPr/>
          <a:lstStyle/>
          <a:p>
            <a:r>
              <a:rPr lang="ru-RU" sz="3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Балансы продуктов</a:t>
            </a:r>
            <a:endParaRPr lang="en-US" sz="36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32D7A-82B7-EB74-D936-D4ECE0B04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1802"/>
            <a:ext cx="10515600" cy="5301072"/>
          </a:xfrm>
        </p:spPr>
        <p:txBody>
          <a:bodyPr>
            <a:normAutofit fontScale="92500" lnSpcReduction="10000"/>
          </a:bodyPr>
          <a:lstStyle/>
          <a:p>
            <a:r>
              <a:rPr lang="bg-BG" dirty="0"/>
              <a:t>Определение тождества баланса продукта:</a:t>
            </a:r>
          </a:p>
          <a:p>
            <a:pPr marL="457200" lvl="1" indent="0">
              <a:buNone/>
            </a:pPr>
            <a:r>
              <a:rPr lang="ru-RU" dirty="0"/>
              <a:t>Выпуск + Импорт = </a:t>
            </a:r>
          </a:p>
          <a:p>
            <a:pPr marL="457200" lvl="1" indent="0">
              <a:buNone/>
            </a:pPr>
            <a:r>
              <a:rPr lang="ru-RU" dirty="0"/>
              <a:t>Промежуточное Потребление + Конечное Потребление + Накопление + Экспорт</a:t>
            </a:r>
          </a:p>
          <a:p>
            <a:r>
              <a:rPr lang="ru-RU" dirty="0"/>
              <a:t>Требования к оценке в стоимостном выражении</a:t>
            </a:r>
          </a:p>
          <a:p>
            <a:pPr lvl="1"/>
            <a:r>
              <a:rPr lang="ru-RU" dirty="0"/>
              <a:t>производство оценивается в основных ценах</a:t>
            </a:r>
          </a:p>
          <a:p>
            <a:pPr lvl="1"/>
            <a:r>
              <a:rPr lang="ru-RU" dirty="0"/>
              <a:t>использование продуктов - в ценах покупателей</a:t>
            </a:r>
          </a:p>
          <a:p>
            <a:r>
              <a:rPr lang="ru-RU" dirty="0"/>
              <a:t>полное определение тождества баланса продукта:</a:t>
            </a:r>
          </a:p>
          <a:p>
            <a:pPr lvl="1"/>
            <a:r>
              <a:rPr lang="ru-RU" dirty="0"/>
              <a:t>выпуск в основных ценах,</a:t>
            </a:r>
          </a:p>
          <a:p>
            <a:pPr lvl="1"/>
            <a:r>
              <a:rPr lang="ru-RU" dirty="0"/>
              <a:t>плюс импорт, </a:t>
            </a:r>
          </a:p>
          <a:p>
            <a:pPr lvl="1"/>
            <a:r>
              <a:rPr lang="ru-RU" dirty="0"/>
              <a:t>плюс торговая и транспортная наценки, </a:t>
            </a:r>
          </a:p>
          <a:p>
            <a:pPr lvl="1"/>
            <a:r>
              <a:rPr lang="ru-RU" dirty="0"/>
              <a:t>плюс налоги на продукты за вычетом субсидий на продукты</a:t>
            </a:r>
          </a:p>
          <a:p>
            <a:pPr marL="457200" lvl="1" indent="0">
              <a:buNone/>
            </a:pPr>
            <a:r>
              <a:rPr lang="ru-RU" dirty="0"/>
              <a:t>равняется сумме:</a:t>
            </a:r>
          </a:p>
          <a:p>
            <a:pPr lvl="1"/>
            <a:r>
              <a:rPr lang="ru-RU" dirty="0"/>
              <a:t>промежуточного потребления, </a:t>
            </a:r>
          </a:p>
          <a:p>
            <a:pPr lvl="1"/>
            <a:r>
              <a:rPr lang="ru-RU" dirty="0"/>
              <a:t>конечного потребления и накопления (оцененным в ценах покупателей)</a:t>
            </a:r>
          </a:p>
          <a:p>
            <a:pPr lvl="1"/>
            <a:r>
              <a:rPr lang="ru-RU" dirty="0"/>
              <a:t>плюс экспорт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05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D4A33-9355-6F31-9AD8-6AD41C108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5032"/>
          </a:xfrm>
        </p:spPr>
        <p:txBody>
          <a:bodyPr>
            <a:normAutofit/>
          </a:bodyPr>
          <a:lstStyle/>
          <a:p>
            <a:r>
              <a:rPr kumimoji="0" lang="bg-BG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Структура таблиц ресурсов и использования, ТРИ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15D5A-26D4-81B3-3E98-44C17A064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4544"/>
            <a:ext cx="10515600" cy="4882419"/>
          </a:xfrm>
        </p:spPr>
        <p:txBody>
          <a:bodyPr>
            <a:normAutofit/>
          </a:bodyPr>
          <a:lstStyle/>
          <a:p>
            <a:r>
              <a:rPr lang="ru-RU" dirty="0"/>
              <a:t>Имея полный набор балансов продуктов, можно создать таблицы ресурсов и использования</a:t>
            </a:r>
          </a:p>
          <a:p>
            <a:pPr lvl="1"/>
            <a:r>
              <a:rPr lang="ru-RU" dirty="0"/>
              <a:t>Наиболее стандартным является формат ТРИ в ценах покупателей.</a:t>
            </a:r>
          </a:p>
          <a:p>
            <a:r>
              <a:rPr lang="ru-RU" dirty="0"/>
              <a:t>... состоится из двух интегрированных частей с общей стоимостной оценкой и степенью детализации в отношении идентифицированных продуктов.</a:t>
            </a:r>
          </a:p>
          <a:p>
            <a:pPr lvl="1"/>
            <a:r>
              <a:rPr lang="ru-RU" dirty="0"/>
              <a:t>Таблица Ресурсов: отражает поступление ресурсов отечественного производства, оцененное в основных ценах, импорт и корректировки оценкив ценах покупателей</a:t>
            </a:r>
          </a:p>
          <a:p>
            <a:pPr lvl="1"/>
            <a:r>
              <a:rPr lang="ru-RU" dirty="0"/>
              <a:t>Таблица использования: состоит из набора балансов продуктов, охватывающих все продукты, имеющиеся в экономике; отражает отнесение этих продуктов к различным типам использования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106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E9845-A287-337B-7390-37036EBD6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662"/>
          </a:xfrm>
        </p:spPr>
        <p:txBody>
          <a:bodyPr/>
          <a:lstStyle/>
          <a:p>
            <a:r>
              <a:rPr kumimoji="0" lang="bg-BG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Структура ТРИ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62E25-62CF-564A-3475-E3A710AB6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1254"/>
            <a:ext cx="10515600" cy="5167901"/>
          </a:xfrm>
        </p:spPr>
        <p:txBody>
          <a:bodyPr>
            <a:normAutofit lnSpcReduction="10000"/>
          </a:bodyPr>
          <a:lstStyle/>
          <a:p>
            <a:r>
              <a:rPr lang="bg-BG" dirty="0"/>
              <a:t>Применяемые классификации</a:t>
            </a:r>
            <a:endParaRPr lang="en-US" dirty="0"/>
          </a:p>
          <a:p>
            <a:pPr lvl="1"/>
            <a:r>
              <a:rPr lang="ru-RU" dirty="0"/>
              <a:t>Описание </a:t>
            </a:r>
            <a:r>
              <a:rPr lang="bg-BG" dirty="0"/>
              <a:t>продуктов, </a:t>
            </a:r>
            <a:r>
              <a:rPr lang="ru-RU" dirty="0"/>
              <a:t>товаров и услуг, стороки: классификации на основе международной классификацей продуктов по видам деятелности, CPC рев 2: «Государственный статистический классификатор продукции (товаров и услуг), 2015»</a:t>
            </a:r>
          </a:p>
          <a:p>
            <a:pPr lvl="2"/>
            <a:r>
              <a:rPr lang="ru-RU" dirty="0"/>
              <a:t>рабочая версия, 1</a:t>
            </a:r>
            <a:r>
              <a:rPr lang="bg-BG" dirty="0"/>
              <a:t>15</a:t>
            </a:r>
            <a:r>
              <a:rPr lang="ru-RU" dirty="0"/>
              <a:t> товарных позиций, строк</a:t>
            </a:r>
          </a:p>
          <a:p>
            <a:pPr lvl="2"/>
            <a:r>
              <a:rPr lang="bg-BG" dirty="0"/>
              <a:t>версия</a:t>
            </a:r>
            <a:r>
              <a:rPr lang="ru-RU" dirty="0"/>
              <a:t> для публикации: 38 позиции </a:t>
            </a:r>
          </a:p>
          <a:p>
            <a:pPr lvl="1"/>
            <a:r>
              <a:rPr lang="ru-RU" dirty="0"/>
              <a:t>Описание производителей, поставщиков товаров и услуг, </a:t>
            </a:r>
            <a:r>
              <a:rPr lang="bg-BG" dirty="0"/>
              <a:t>столбцы</a:t>
            </a:r>
            <a:r>
              <a:rPr lang="ru-RU" dirty="0"/>
              <a:t>: </a:t>
            </a:r>
          </a:p>
          <a:p>
            <a:pPr lvl="1"/>
            <a:r>
              <a:rPr lang="ru-RU" dirty="0"/>
              <a:t>классификации видов деятельности на основе МСОК рев 4: «Государственный классификатор видов экономической деятельности (версия 3), 2017»; </a:t>
            </a:r>
          </a:p>
          <a:p>
            <a:pPr lvl="2"/>
            <a:r>
              <a:rPr lang="ru-RU" dirty="0"/>
              <a:t>рабочая версия, 60 группы экономической деятельности, столбцы</a:t>
            </a:r>
          </a:p>
          <a:p>
            <a:pPr lvl="2"/>
            <a:r>
              <a:rPr lang="ru-RU" dirty="0"/>
              <a:t>версия для публикации: 38 позиции</a:t>
            </a:r>
          </a:p>
          <a:p>
            <a:pPr lvl="1"/>
            <a:r>
              <a:rPr lang="ru-RU" dirty="0"/>
              <a:t>классификация институциональных секторов СНС: «Государственный классификатор институциональных секторов экономики, 2019»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481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83FE4-91C5-DF4D-2CEA-71E0F09FE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Структура ТРИ, применяемые классификации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05C86-3A16-6B77-DABB-7F3CDB18B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398"/>
            <a:ext cx="10515600" cy="4625565"/>
          </a:xfrm>
        </p:spPr>
        <p:txBody>
          <a:bodyPr/>
          <a:lstStyle/>
          <a:p>
            <a:r>
              <a:rPr lang="ru-RU" dirty="0"/>
              <a:t>Описание основных целей институциональных единиц</a:t>
            </a:r>
          </a:p>
          <a:p>
            <a:pPr lvl="1"/>
            <a:r>
              <a:rPr lang="ru-RU" dirty="0"/>
              <a:t>Расходы домохозяйств на конечное потребление: Классификатор индивидуального потребления домашних хозяйств по целям, КИП</a:t>
            </a:r>
            <a:r>
              <a:rPr lang="bg-BG" dirty="0"/>
              <a:t>Ц</a:t>
            </a:r>
            <a:r>
              <a:rPr lang="ru-RU" dirty="0"/>
              <a:t> - матричная связь с классификацией продукции ТРИ</a:t>
            </a:r>
          </a:p>
          <a:p>
            <a:pPr lvl="1"/>
            <a:r>
              <a:rPr lang="bg-BG" dirty="0"/>
              <a:t>Функции правительства: </a:t>
            </a:r>
            <a:r>
              <a:rPr lang="ru-RU" dirty="0"/>
              <a:t>Классификация функций органов государственного управления (КФОГУ)</a:t>
            </a:r>
          </a:p>
          <a:p>
            <a:pPr lvl="1"/>
            <a:r>
              <a:rPr lang="ru-RU" dirty="0"/>
              <a:t>Классификация расходов производителей по целям (КРПЦ)</a:t>
            </a:r>
          </a:p>
          <a:p>
            <a:pPr lvl="1"/>
            <a:r>
              <a:rPr lang="ru-RU" dirty="0"/>
              <a:t>Классификация целей некоммерческих организаций, обслуживающих домашние хозяйства (КЦНО)</a:t>
            </a:r>
          </a:p>
          <a:p>
            <a:r>
              <a:rPr lang="ru-RU" dirty="0"/>
              <a:t>Классификация СНС операций с товарами и услугами – типа «Р» и соответствующие балансирующие статьи – типа «В»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912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023D4-5C5E-C647-DB57-D353B7AA5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8023"/>
            <a:ext cx="10515600" cy="744484"/>
          </a:xfrm>
        </p:spPr>
        <p:txBody>
          <a:bodyPr/>
          <a:lstStyle/>
          <a:p>
            <a:r>
              <a:rPr kumimoji="0" lang="bg-BG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ТРИ, основные тождества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3377D-C9AD-D162-471B-DECFDA894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575"/>
            <a:ext cx="10515600" cy="4849402"/>
          </a:xfrm>
        </p:spPr>
        <p:txBody>
          <a:bodyPr/>
          <a:lstStyle/>
          <a:p>
            <a:r>
              <a:rPr lang="ru-RU" dirty="0"/>
              <a:t>Между таблицами ресурсов и использования соблюдаются два типа тождеств:</a:t>
            </a:r>
          </a:p>
          <a:p>
            <a:pPr lvl="1"/>
            <a:r>
              <a:rPr lang="ru-RU" dirty="0"/>
              <a:t>Общий выпуск по видам деятельности равен общему затрату по видам деятельности</a:t>
            </a:r>
          </a:p>
          <a:p>
            <a:pPr lvl="2"/>
            <a:r>
              <a:rPr lang="ru-RU" dirty="0"/>
              <a:t>... соответствует счету производства и счету образования доходов</a:t>
            </a:r>
          </a:p>
          <a:p>
            <a:pPr lvl="1"/>
            <a:r>
              <a:rPr lang="ru-RU" dirty="0"/>
              <a:t>Общее предложение по продуктам равно общему использованию продуктов в рамках счета товаров и услуг</a:t>
            </a:r>
          </a:p>
          <a:p>
            <a:pPr lvl="2"/>
            <a:r>
              <a:rPr lang="ru-RU" dirty="0"/>
              <a:t>... соответствует расходной части счета производства, счета использования доходов и счета капитала</a:t>
            </a:r>
          </a:p>
          <a:p>
            <a:pPr lvl="1"/>
            <a:r>
              <a:rPr lang="ru-RU" dirty="0"/>
              <a:t>…позволяя составлять и балансировать ВВП по методу производства, методу расходов и доходному методу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308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F9194-B9C2-0E51-AD3D-BB127184A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6129"/>
          </a:xfrm>
        </p:spPr>
        <p:txBody>
          <a:bodyPr/>
          <a:lstStyle/>
          <a:p>
            <a:r>
              <a:rPr lang="bg-BG" sz="3600" dirty="0">
                <a:solidFill>
                  <a:prstClr val="black"/>
                </a:solidFill>
                <a:latin typeface="Calibri" panose="020F0502020204030204"/>
              </a:rPr>
              <a:t>Таблица ресурсов</a:t>
            </a:r>
            <a:endParaRPr lang="en-US" sz="3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3AC36-1453-97FA-413A-4D82AD2ED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1254"/>
            <a:ext cx="10515600" cy="5178175"/>
          </a:xfrm>
        </p:spPr>
        <p:txBody>
          <a:bodyPr/>
          <a:lstStyle/>
          <a:p>
            <a:r>
              <a:rPr lang="ru-RU" dirty="0"/>
              <a:t>Показывает поставки товаров и услуг по групам продуктов и по типу поставщика, разделяя поставки по отечественным отраслям и импорту</a:t>
            </a:r>
          </a:p>
          <a:p>
            <a:r>
              <a:rPr lang="ru-RU" dirty="0"/>
              <a:t>... и преобразование ресурсов из базисных цен в цены покупателей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A1C262-06F1-BFDE-9049-328B2F671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188" y="3277456"/>
            <a:ext cx="7839182" cy="307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251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1536</Words>
  <Application>Microsoft Office PowerPoint</Application>
  <PresentationFormat>Widescreen</PresentationFormat>
  <Paragraphs>160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Office Theme</vt:lpstr>
      <vt:lpstr>Worksheet</vt:lpstr>
      <vt:lpstr>Национальный Статистический Комитет  Республики Кыргызстана  International Twinning Partnership consulting services TASSMP/CS/QCBS/C3-C4/1 </vt:lpstr>
      <vt:lpstr>Содержание:</vt:lpstr>
      <vt:lpstr>  ТРИ: структура, основные тождества, интеграция компонентов ВВП, взаимосвязь с секторальным счетам</vt:lpstr>
      <vt:lpstr>Балансы продуктов</vt:lpstr>
      <vt:lpstr>Структура таблиц ресурсов и использования, ТРИ</vt:lpstr>
      <vt:lpstr>Структура ТРИ</vt:lpstr>
      <vt:lpstr>Структура ТРИ, применяемые классификации</vt:lpstr>
      <vt:lpstr>ТРИ, основные тождества</vt:lpstr>
      <vt:lpstr>Таблица ресурсов</vt:lpstr>
      <vt:lpstr>Таблица ресурсов, производственая матрица</vt:lpstr>
      <vt:lpstr>Таблица ресурсов, производственая матрица</vt:lpstr>
      <vt:lpstr>Таблица ресурсов, 2022 г </vt:lpstr>
      <vt:lpstr>Таблица использования</vt:lpstr>
      <vt:lpstr>Таблица использования</vt:lpstr>
      <vt:lpstr>Таблица использования, 2022</vt:lpstr>
      <vt:lpstr>Роль ТРИ</vt:lpstr>
      <vt:lpstr>Роль ТРИ</vt:lpstr>
      <vt:lpstr>Роль ТРИ как неотъемлемая часть национальных счетов</vt:lpstr>
      <vt:lpstr>Агрегаты ТРИ и СНС, определяющие ВВП</vt:lpstr>
      <vt:lpstr>Агрегаты ТРИ и СНС, определяющие ВВП</vt:lpstr>
      <vt:lpstr>Агрегаты ТРИ и СНС, определяющие ВВП</vt:lpstr>
      <vt:lpstr>Агрегаты ТРИ и СНС, определяющие ВВП</vt:lpstr>
      <vt:lpstr>Агрегаты ТРИ и СНС, определяющие ВВП</vt:lpstr>
      <vt:lpstr>Интеграция ТРИ со счетами институциональных секторов</vt:lpstr>
      <vt:lpstr>Интеграция ТРИ со счетами институциональных секторов</vt:lpstr>
      <vt:lpstr>ТРИ в составе интегрированых экономических счетов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Todor Todorov</dc:creator>
  <cp:lastModifiedBy>Todor Todorov</cp:lastModifiedBy>
  <cp:revision>67</cp:revision>
  <dcterms:created xsi:type="dcterms:W3CDTF">2024-09-25T09:26:11Z</dcterms:created>
  <dcterms:modified xsi:type="dcterms:W3CDTF">2024-11-04T13:34:47Z</dcterms:modified>
</cp:coreProperties>
</file>